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702" r:id="rId3"/>
  </p:sldMasterIdLst>
  <p:notesMasterIdLst>
    <p:notesMasterId r:id="rId40"/>
  </p:notesMasterIdLst>
  <p:sldIdLst>
    <p:sldId id="269" r:id="rId4"/>
    <p:sldId id="2128752979" r:id="rId5"/>
    <p:sldId id="257" r:id="rId6"/>
    <p:sldId id="2128752982" r:id="rId7"/>
    <p:sldId id="408" r:id="rId8"/>
    <p:sldId id="275" r:id="rId9"/>
    <p:sldId id="2128752963" r:id="rId10"/>
    <p:sldId id="2128752956" r:id="rId11"/>
    <p:sldId id="2469" r:id="rId12"/>
    <p:sldId id="2456" r:id="rId13"/>
    <p:sldId id="2396" r:id="rId14"/>
    <p:sldId id="2128752980" r:id="rId15"/>
    <p:sldId id="2128752981" r:id="rId16"/>
    <p:sldId id="2424" r:id="rId17"/>
    <p:sldId id="4999" r:id="rId18"/>
    <p:sldId id="2487" r:id="rId19"/>
    <p:sldId id="2128752995" r:id="rId20"/>
    <p:sldId id="683" r:id="rId21"/>
    <p:sldId id="2128752960" r:id="rId22"/>
    <p:sldId id="2128752933" r:id="rId23"/>
    <p:sldId id="2128752970" r:id="rId24"/>
    <p:sldId id="272" r:id="rId25"/>
    <p:sldId id="5001" r:id="rId26"/>
    <p:sldId id="2128752984" r:id="rId27"/>
    <p:sldId id="2128752985" r:id="rId28"/>
    <p:sldId id="2128752475" r:id="rId29"/>
    <p:sldId id="2128752940" r:id="rId30"/>
    <p:sldId id="264" r:id="rId31"/>
    <p:sldId id="2128752938" r:id="rId32"/>
    <p:sldId id="2128752939" r:id="rId33"/>
    <p:sldId id="262" r:id="rId34"/>
    <p:sldId id="2128752993" r:id="rId35"/>
    <p:sldId id="2128752994" r:id="rId36"/>
    <p:sldId id="2332" r:id="rId37"/>
    <p:sldId id="2128752989" r:id="rId38"/>
    <p:sldId id="212875299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Kevin" initials="JK" lastIdx="22" clrIdx="0">
    <p:extLst>
      <p:ext uri="{19B8F6BF-5375-455C-9EA6-DF929625EA0E}">
        <p15:presenceInfo xmlns:p15="http://schemas.microsoft.com/office/powerpoint/2012/main" userId="S::Kevin.Johnson@edelman.com::272e47c8-bf72-415b-b06f-52223e695854" providerId="AD"/>
      </p:ext>
    </p:extLst>
  </p:cmAuthor>
  <p:cmAuthor id="2" name="Iacaruso, Anita" initials="IA" lastIdx="2" clrIdx="1">
    <p:extLst>
      <p:ext uri="{19B8F6BF-5375-455C-9EA6-DF929625EA0E}">
        <p15:presenceInfo xmlns:p15="http://schemas.microsoft.com/office/powerpoint/2012/main" userId="S::anita.iacaruso@em.doe.gov::d0b4871a-fb0c-4644-bcd6-19af1474ed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8033"/>
    <a:srgbClr val="003088"/>
    <a:srgbClr val="004EA1"/>
    <a:srgbClr val="3D4EA1"/>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56BC7F-3965-4586-84F7-FB42B639B8DC}" v="147" dt="2023-06-22T05:42:24.0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24" autoAdjust="0"/>
    <p:restoredTop sz="95788"/>
  </p:normalViewPr>
  <p:slideViewPr>
    <p:cSldViewPr snapToGrid="0" snapToObjects="1">
      <p:cViewPr varScale="1">
        <p:scale>
          <a:sx n="106" d="100"/>
          <a:sy n="106" d="100"/>
        </p:scale>
        <p:origin x="600" y="17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microsoft.com/office/2015/10/relationships/revisionInfo" Target="revisionInfo.xml"/><Relationship Id="rId20" Type="http://schemas.openxmlformats.org/officeDocument/2006/relationships/slide" Target="slides/slide17.xml"/><Relationship Id="rId4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1800" b="1" i="0" baseline="0" dirty="0">
                <a:effectLst/>
              </a:rPr>
              <a:t>% of US Households Experiencing Energy Insecurity</a:t>
            </a:r>
            <a:endParaRPr lang="en-US" dirty="0">
              <a:effectLst/>
            </a:endParaRP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2015 RECS</c:v>
                </c:pt>
              </c:strCache>
            </c:strRef>
          </c:tx>
          <c:spPr>
            <a:solidFill>
              <a:schemeClr val="accent1">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UNABLE TO PAY ENERGY BILL</c:v>
                </c:pt>
                <c:pt idx="1">
                  <c:v>REDUCE OR FOREGO OTHER NECESSITIES</c:v>
                </c:pt>
                <c:pt idx="2">
                  <c:v>UNHEALTHY INDOOR TEMPS</c:v>
                </c:pt>
              </c:strCache>
            </c:strRef>
          </c:cat>
          <c:val>
            <c:numRef>
              <c:f>Sheet1!$B$2:$B$4</c:f>
              <c:numCache>
                <c:formatCode>General</c:formatCode>
                <c:ptCount val="3"/>
                <c:pt idx="0">
                  <c:v>14</c:v>
                </c:pt>
                <c:pt idx="1">
                  <c:v>21</c:v>
                </c:pt>
                <c:pt idx="2">
                  <c:v>11</c:v>
                </c:pt>
              </c:numCache>
            </c:numRef>
          </c:val>
          <c:extLst>
            <c:ext xmlns:c16="http://schemas.microsoft.com/office/drawing/2014/chart" uri="{C3380CC4-5D6E-409C-BE32-E72D297353CC}">
              <c16:uniqueId val="{00000000-A226-4EEC-AAA6-85D85F594DF2}"/>
            </c:ext>
          </c:extLst>
        </c:ser>
        <c:ser>
          <c:idx val="1"/>
          <c:order val="1"/>
          <c:tx>
            <c:strRef>
              <c:f>Sheet1!$C$1</c:f>
              <c:strCache>
                <c:ptCount val="1"/>
                <c:pt idx="0">
                  <c:v>2020 RECS</c:v>
                </c:pt>
              </c:strCache>
            </c:strRef>
          </c:tx>
          <c:spPr>
            <a:solidFill>
              <a:schemeClr val="accent2">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UNABLE TO PAY ENERGY BILL</c:v>
                </c:pt>
                <c:pt idx="1">
                  <c:v>REDUCE OR FOREGO OTHER NECESSITIES</c:v>
                </c:pt>
                <c:pt idx="2">
                  <c:v>UNHEALTHY INDOOR TEMPS</c:v>
                </c:pt>
              </c:strCache>
            </c:strRef>
          </c:cat>
          <c:val>
            <c:numRef>
              <c:f>Sheet1!$C$2:$C$4</c:f>
              <c:numCache>
                <c:formatCode>General</c:formatCode>
                <c:ptCount val="3"/>
                <c:pt idx="0">
                  <c:v>10</c:v>
                </c:pt>
                <c:pt idx="1">
                  <c:v>20</c:v>
                </c:pt>
                <c:pt idx="2">
                  <c:v>10</c:v>
                </c:pt>
              </c:numCache>
            </c:numRef>
          </c:val>
          <c:extLst>
            <c:ext xmlns:c16="http://schemas.microsoft.com/office/drawing/2014/chart" uri="{C3380CC4-5D6E-409C-BE32-E72D297353CC}">
              <c16:uniqueId val="{00000001-A226-4EEC-AAA6-85D85F594DF2}"/>
            </c:ext>
          </c:extLst>
        </c:ser>
        <c:ser>
          <c:idx val="2"/>
          <c:order val="2"/>
          <c:tx>
            <c:strRef>
              <c:f>Sheet1!$D$1</c:f>
              <c:strCache>
                <c:ptCount val="1"/>
                <c:pt idx="0">
                  <c:v>FALL 2021 PULSE</c:v>
                </c:pt>
              </c:strCache>
            </c:strRef>
          </c:tx>
          <c:spPr>
            <a:solidFill>
              <a:schemeClr val="accent3">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UNABLE TO PAY ENERGY BILL</c:v>
                </c:pt>
                <c:pt idx="1">
                  <c:v>REDUCE OR FOREGO OTHER NECESSITIES</c:v>
                </c:pt>
                <c:pt idx="2">
                  <c:v>UNHEALTHY INDOOR TEMPS</c:v>
                </c:pt>
              </c:strCache>
            </c:strRef>
          </c:cat>
          <c:val>
            <c:numRef>
              <c:f>Sheet1!$D$2:$D$4</c:f>
              <c:numCache>
                <c:formatCode>General</c:formatCode>
                <c:ptCount val="3"/>
                <c:pt idx="0">
                  <c:v>20</c:v>
                </c:pt>
                <c:pt idx="1">
                  <c:v>28</c:v>
                </c:pt>
                <c:pt idx="2">
                  <c:v>18</c:v>
                </c:pt>
              </c:numCache>
            </c:numRef>
          </c:val>
          <c:extLst>
            <c:ext xmlns:c16="http://schemas.microsoft.com/office/drawing/2014/chart" uri="{C3380CC4-5D6E-409C-BE32-E72D297353CC}">
              <c16:uniqueId val="{00000002-A226-4EEC-AAA6-85D85F594DF2}"/>
            </c:ext>
          </c:extLst>
        </c:ser>
        <c:ser>
          <c:idx val="3"/>
          <c:order val="3"/>
          <c:tx>
            <c:strRef>
              <c:f>Sheet1!$E$1</c:f>
              <c:strCache>
                <c:ptCount val="1"/>
                <c:pt idx="0">
                  <c:v>SPR 2022 PULSE</c:v>
                </c:pt>
              </c:strCache>
            </c:strRef>
          </c:tx>
          <c:spPr>
            <a:solidFill>
              <a:schemeClr val="accent4">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UNABLE TO PAY ENERGY BILL</c:v>
                </c:pt>
                <c:pt idx="1">
                  <c:v>REDUCE OR FOREGO OTHER NECESSITIES</c:v>
                </c:pt>
                <c:pt idx="2">
                  <c:v>UNHEALTHY INDOOR TEMPS</c:v>
                </c:pt>
              </c:strCache>
            </c:strRef>
          </c:cat>
          <c:val>
            <c:numRef>
              <c:f>Sheet1!$E$2:$E$4</c:f>
              <c:numCache>
                <c:formatCode>General</c:formatCode>
                <c:ptCount val="3"/>
                <c:pt idx="0">
                  <c:v>21</c:v>
                </c:pt>
                <c:pt idx="1">
                  <c:v>31</c:v>
                </c:pt>
                <c:pt idx="2">
                  <c:v>20</c:v>
                </c:pt>
              </c:numCache>
            </c:numRef>
          </c:val>
          <c:extLst>
            <c:ext xmlns:c16="http://schemas.microsoft.com/office/drawing/2014/chart" uri="{C3380CC4-5D6E-409C-BE32-E72D297353CC}">
              <c16:uniqueId val="{00000001-647F-4DD7-AAD3-DAD0420094DA}"/>
            </c:ext>
          </c:extLst>
        </c:ser>
        <c:ser>
          <c:idx val="4"/>
          <c:order val="4"/>
          <c:tx>
            <c:strRef>
              <c:f>Sheet1!$F$1</c:f>
              <c:strCache>
                <c:ptCount val="1"/>
                <c:pt idx="0">
                  <c:v>SPR 2023</c:v>
                </c:pt>
              </c:strCache>
            </c:strRef>
          </c:tx>
          <c:spPr>
            <a:solidFill>
              <a:schemeClr val="accent5">
                <a:alpha val="85000"/>
              </a:schemeClr>
            </a:solidFill>
            <a:ln w="9525" cap="flat" cmpd="sng" algn="ctr">
              <a:solidFill>
                <a:schemeClr val="lt1">
                  <a:alpha val="50000"/>
                </a:schemeClr>
              </a:solid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Sheet1!$A$2:$A$4</c:f>
              <c:strCache>
                <c:ptCount val="3"/>
                <c:pt idx="0">
                  <c:v>UNABLE TO PAY ENERGY BILL</c:v>
                </c:pt>
                <c:pt idx="1">
                  <c:v>REDUCE OR FOREGO OTHER NECESSITIES</c:v>
                </c:pt>
                <c:pt idx="2">
                  <c:v>UNHEALTHY INDOOR TEMPS</c:v>
                </c:pt>
              </c:strCache>
            </c:strRef>
          </c:cat>
          <c:val>
            <c:numRef>
              <c:f>Sheet1!$F$2:$F$4</c:f>
              <c:numCache>
                <c:formatCode>General</c:formatCode>
                <c:ptCount val="3"/>
                <c:pt idx="0">
                  <c:v>17</c:v>
                </c:pt>
                <c:pt idx="1">
                  <c:v>26</c:v>
                </c:pt>
                <c:pt idx="2">
                  <c:v>18</c:v>
                </c:pt>
              </c:numCache>
            </c:numRef>
          </c:val>
          <c:extLst>
            <c:ext xmlns:c16="http://schemas.microsoft.com/office/drawing/2014/chart" uri="{C3380CC4-5D6E-409C-BE32-E72D297353CC}">
              <c16:uniqueId val="{00000001-9D86-4D52-B22D-FCB1DB315101}"/>
            </c:ext>
          </c:extLst>
        </c:ser>
        <c:dLbls>
          <c:dLblPos val="inEnd"/>
          <c:showLegendKey val="0"/>
          <c:showVal val="1"/>
          <c:showCatName val="0"/>
          <c:showSerName val="0"/>
          <c:showPercent val="0"/>
          <c:showBubbleSize val="0"/>
        </c:dLbls>
        <c:gapWidth val="65"/>
        <c:axId val="1085829016"/>
        <c:axId val="1085823112"/>
      </c:barChart>
      <c:catAx>
        <c:axId val="108582901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en-US"/>
          </a:p>
        </c:txPr>
        <c:crossAx val="1085823112"/>
        <c:crosses val="autoZero"/>
        <c:auto val="1"/>
        <c:lblAlgn val="ctr"/>
        <c:lblOffset val="100"/>
        <c:noMultiLvlLbl val="0"/>
      </c:catAx>
      <c:valAx>
        <c:axId val="1085823112"/>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085829016"/>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sz="1600" cap="none" dirty="0"/>
              <a:t>Energy Sources</a:t>
            </a:r>
            <a:endParaRPr lang="en-US" sz="1600" dirty="0"/>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2022 Energy Sources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C41F-4900-A662-9E495FFE3A9C}"/>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C41F-4900-A662-9E495FFE3A9C}"/>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C41F-4900-A662-9E495FFE3A9C}"/>
              </c:ext>
            </c:extLst>
          </c:dPt>
          <c:dLbls>
            <c:dLbl>
              <c:idx val="0"/>
              <c:layout>
                <c:manualLayout>
                  <c:x val="-0.20217200802861454"/>
                  <c:y val="-0.12864923371482301"/>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C41F-4900-A662-9E495FFE3A9C}"/>
                </c:ext>
              </c:extLst>
            </c:dLbl>
            <c:dLbl>
              <c:idx val="1"/>
              <c:spPr>
                <a:noFill/>
                <a:ln>
                  <a:noFill/>
                </a:ln>
                <a:effectLst/>
              </c:spPr>
              <c:txPr>
                <a:bodyPr rot="0" spcFirstLastPara="1" vertOverflow="ellipsis" vert="horz" wrap="square" lIns="38100" tIns="19050" rIns="38100" bIns="19050" anchor="ctr" anchorCtr="0">
                  <a:spAutoFit/>
                </a:bodyPr>
                <a:lstStyle/>
                <a:p>
                  <a:pPr algn="l">
                    <a:defRPr sz="10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extLst>
                <c:ext xmlns:c16="http://schemas.microsoft.com/office/drawing/2014/chart" uri="{C3380CC4-5D6E-409C-BE32-E72D297353CC}">
                  <c16:uniqueId val="{00000003-C41F-4900-A662-9E495FFE3A9C}"/>
                </c:ext>
              </c:extLst>
            </c:dLbl>
            <c:dLbl>
              <c:idx val="2"/>
              <c:layout>
                <c:manualLayout>
                  <c:x val="0.13587362886483131"/>
                  <c:y val="0.16401736970564645"/>
                </c:manualLayout>
              </c:layout>
              <c:spPr>
                <a:noFill/>
                <a:ln>
                  <a:noFill/>
                </a:ln>
                <a:effectLst/>
              </c:spPr>
              <c:txPr>
                <a:bodyPr rot="0" spcFirstLastPara="1" vertOverflow="ellipsis" vert="horz" wrap="square" lIns="38100" tIns="19050" rIns="38100" bIns="19050" anchor="ctr" anchorCtr="0">
                  <a:spAutoFit/>
                </a:bodyPr>
                <a:lstStyle/>
                <a:p>
                  <a:pPr algn="r">
                    <a:defRPr sz="100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8955014039469601"/>
                      <c:h val="0.2053704646008159"/>
                    </c:manualLayout>
                  </c15:layout>
                </c:ext>
                <c:ext xmlns:c16="http://schemas.microsoft.com/office/drawing/2014/chart" uri="{C3380CC4-5D6E-409C-BE32-E72D297353CC}">
                  <c16:uniqueId val="{00000001-C41F-4900-A662-9E495FFE3A9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Fossil Fuels</c:v>
                </c:pt>
                <c:pt idx="1">
                  <c:v>Nuclear</c:v>
                </c:pt>
                <c:pt idx="2">
                  <c:v>Renewables</c:v>
                </c:pt>
              </c:strCache>
            </c:strRef>
          </c:cat>
          <c:val>
            <c:numRef>
              <c:f>Sheet1!$B$2:$B$4</c:f>
              <c:numCache>
                <c:formatCode>General</c:formatCode>
                <c:ptCount val="3"/>
                <c:pt idx="0">
                  <c:v>60.2</c:v>
                </c:pt>
                <c:pt idx="1">
                  <c:v>18.2</c:v>
                </c:pt>
                <c:pt idx="2">
                  <c:v>21.5</c:v>
                </c:pt>
              </c:numCache>
            </c:numRef>
          </c:val>
          <c:extLst>
            <c:ext xmlns:c16="http://schemas.microsoft.com/office/drawing/2014/chart" uri="{C3380CC4-5D6E-409C-BE32-E72D297353CC}">
              <c16:uniqueId val="{00000000-C41F-4900-A662-9E495FFE3A9C}"/>
            </c:ext>
          </c:extLst>
        </c:ser>
        <c:dLbls>
          <c:dLblPos val="in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cap="all" spc="120" normalizeH="0" baseline="0">
                <a:solidFill>
                  <a:schemeClr val="bg1"/>
                </a:solidFill>
                <a:latin typeface="+mn-lt"/>
                <a:ea typeface="+mn-ea"/>
                <a:cs typeface="+mn-cs"/>
              </a:defRPr>
            </a:pPr>
            <a:r>
              <a:rPr lang="en-US"/>
              <a:t>% of Stores Carrying Each Bulb Type</a:t>
            </a:r>
          </a:p>
        </c:rich>
      </c:tx>
      <c:overlay val="0"/>
      <c:spPr>
        <a:noFill/>
        <a:ln>
          <a:noFill/>
        </a:ln>
        <a:effectLst/>
      </c:spPr>
      <c:txPr>
        <a:bodyPr rot="0" spcFirstLastPara="1" vertOverflow="ellipsis" vert="horz" wrap="square" anchor="ctr" anchorCtr="1"/>
        <a:lstStyle/>
        <a:p>
          <a:pPr>
            <a:defRPr sz="1680" b="1" i="0" u="none" strike="noStrike" kern="1200" cap="all" spc="120" normalizeH="0" baseline="0">
              <a:solidFill>
                <a:schemeClr val="bg1"/>
              </a:solidFill>
              <a:latin typeface="+mn-lt"/>
              <a:ea typeface="+mn-ea"/>
              <a:cs typeface="+mn-cs"/>
            </a:defRPr>
          </a:pPr>
          <a:endParaRPr lang="en-US"/>
        </a:p>
      </c:txPr>
    </c:title>
    <c:autoTitleDeleted val="0"/>
    <c:plotArea>
      <c:layout/>
      <c:barChart>
        <c:barDir val="bar"/>
        <c:grouping val="percentStacked"/>
        <c:varyColors val="0"/>
        <c:ser>
          <c:idx val="0"/>
          <c:order val="0"/>
          <c:tx>
            <c:strRef>
              <c:f>Sheet1!$B$1</c:f>
              <c:strCache>
                <c:ptCount val="1"/>
                <c:pt idx="0">
                  <c:v>IHL</c:v>
                </c:pt>
              </c:strCache>
            </c:strRef>
          </c:tx>
          <c:spPr>
            <a:solidFill>
              <a:srgbClr val="00919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&gt;40%</c:v>
                </c:pt>
                <c:pt idx="1">
                  <c:v>20-40%</c:v>
                </c:pt>
                <c:pt idx="2">
                  <c:v>10-20%</c:v>
                </c:pt>
                <c:pt idx="3">
                  <c:v>&lt;10%</c:v>
                </c:pt>
              </c:strCache>
            </c:strRef>
          </c:cat>
          <c:val>
            <c:numRef>
              <c:f>Sheet1!$B$2:$B$5</c:f>
              <c:numCache>
                <c:formatCode>0%</c:formatCode>
                <c:ptCount val="4"/>
                <c:pt idx="0">
                  <c:v>0.95</c:v>
                </c:pt>
                <c:pt idx="1">
                  <c:v>0.89</c:v>
                </c:pt>
                <c:pt idx="2">
                  <c:v>0.91</c:v>
                </c:pt>
                <c:pt idx="3">
                  <c:v>1</c:v>
                </c:pt>
              </c:numCache>
            </c:numRef>
          </c:val>
          <c:extLst>
            <c:ext xmlns:c16="http://schemas.microsoft.com/office/drawing/2014/chart" uri="{C3380CC4-5D6E-409C-BE32-E72D297353CC}">
              <c16:uniqueId val="{00000000-D93D-4B44-A9A9-E339653C4931}"/>
            </c:ext>
          </c:extLst>
        </c:ser>
        <c:ser>
          <c:idx val="1"/>
          <c:order val="1"/>
          <c:tx>
            <c:strRef>
              <c:f>Sheet1!$C$1</c:f>
              <c:strCache>
                <c:ptCount val="1"/>
                <c:pt idx="0">
                  <c:v>CFL</c:v>
                </c:pt>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&gt;40%</c:v>
                </c:pt>
                <c:pt idx="1">
                  <c:v>20-40%</c:v>
                </c:pt>
                <c:pt idx="2">
                  <c:v>10-20%</c:v>
                </c:pt>
                <c:pt idx="3">
                  <c:v>&lt;10%</c:v>
                </c:pt>
              </c:strCache>
            </c:strRef>
          </c:cat>
          <c:val>
            <c:numRef>
              <c:f>Sheet1!$C$2:$C$5</c:f>
              <c:numCache>
                <c:formatCode>0%</c:formatCode>
                <c:ptCount val="4"/>
                <c:pt idx="0">
                  <c:v>0.65</c:v>
                </c:pt>
                <c:pt idx="1">
                  <c:v>0.61</c:v>
                </c:pt>
                <c:pt idx="2">
                  <c:v>0.63</c:v>
                </c:pt>
                <c:pt idx="3">
                  <c:v>0.45</c:v>
                </c:pt>
              </c:numCache>
            </c:numRef>
          </c:val>
          <c:extLst>
            <c:ext xmlns:c16="http://schemas.microsoft.com/office/drawing/2014/chart" uri="{C3380CC4-5D6E-409C-BE32-E72D297353CC}">
              <c16:uniqueId val="{00000001-D93D-4B44-A9A9-E339653C4931}"/>
            </c:ext>
          </c:extLst>
        </c:ser>
        <c:ser>
          <c:idx val="2"/>
          <c:order val="2"/>
          <c:tx>
            <c:strRef>
              <c:f>Sheet1!$D$1</c:f>
              <c:strCache>
                <c:ptCount val="1"/>
                <c:pt idx="0">
                  <c:v>LED</c:v>
                </c:pt>
              </c:strCache>
            </c:strRef>
          </c:tx>
          <c:spPr>
            <a:solidFill>
              <a:srgbClr val="E76C1E"/>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&gt;40%</c:v>
                </c:pt>
                <c:pt idx="1">
                  <c:v>20-40%</c:v>
                </c:pt>
                <c:pt idx="2">
                  <c:v>10-20%</c:v>
                </c:pt>
                <c:pt idx="3">
                  <c:v>&lt;10%</c:v>
                </c:pt>
              </c:strCache>
            </c:strRef>
          </c:cat>
          <c:val>
            <c:numRef>
              <c:f>Sheet1!$D$2:$D$5</c:f>
              <c:numCache>
                <c:formatCode>0%</c:formatCode>
                <c:ptCount val="4"/>
                <c:pt idx="0">
                  <c:v>0.56999999999999995</c:v>
                </c:pt>
                <c:pt idx="1">
                  <c:v>0.69</c:v>
                </c:pt>
                <c:pt idx="2">
                  <c:v>0.91</c:v>
                </c:pt>
                <c:pt idx="3">
                  <c:v>0.91</c:v>
                </c:pt>
              </c:numCache>
            </c:numRef>
          </c:val>
          <c:extLst>
            <c:ext xmlns:c16="http://schemas.microsoft.com/office/drawing/2014/chart" uri="{C3380CC4-5D6E-409C-BE32-E72D297353CC}">
              <c16:uniqueId val="{00000002-D93D-4B44-A9A9-E339653C4931}"/>
            </c:ext>
          </c:extLst>
        </c:ser>
        <c:dLbls>
          <c:dLblPos val="ctr"/>
          <c:showLegendKey val="0"/>
          <c:showVal val="1"/>
          <c:showCatName val="0"/>
          <c:showSerName val="0"/>
          <c:showPercent val="0"/>
          <c:showBubbleSize val="0"/>
        </c:dLbls>
        <c:gapWidth val="79"/>
        <c:overlap val="100"/>
        <c:axId val="152804016"/>
        <c:axId val="153096880"/>
      </c:barChart>
      <c:catAx>
        <c:axId val="1528040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cap="all" baseline="0">
                    <a:solidFill>
                      <a:schemeClr val="bg1"/>
                    </a:solidFill>
                    <a:latin typeface="+mn-lt"/>
                    <a:ea typeface="+mn-ea"/>
                    <a:cs typeface="+mn-cs"/>
                  </a:defRPr>
                </a:pPr>
                <a:r>
                  <a:rPr lang="en-US"/>
                  <a:t>% Poverty</a:t>
                </a:r>
              </a:p>
            </c:rich>
          </c:tx>
          <c:overlay val="0"/>
          <c:spPr>
            <a:noFill/>
            <a:ln>
              <a:noFill/>
            </a:ln>
            <a:effectLst/>
          </c:spPr>
          <c:txPr>
            <a:bodyPr rot="-5400000" spcFirstLastPara="1" vertOverflow="ellipsis" vert="horz" wrap="square" anchor="ctr" anchorCtr="1"/>
            <a:lstStyle/>
            <a:p>
              <a:pPr>
                <a:defRPr sz="1400" b="0" i="0" u="none" strike="noStrike" kern="1200" cap="all"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cap="all" spc="120" normalizeH="0" baseline="0">
                <a:solidFill>
                  <a:schemeClr val="bg1"/>
                </a:solidFill>
                <a:latin typeface="+mn-lt"/>
                <a:ea typeface="+mn-ea"/>
                <a:cs typeface="+mn-cs"/>
              </a:defRPr>
            </a:pPr>
            <a:endParaRPr lang="en-US"/>
          </a:p>
        </c:txPr>
        <c:crossAx val="153096880"/>
        <c:crosses val="autoZero"/>
        <c:auto val="1"/>
        <c:lblAlgn val="ctr"/>
        <c:lblOffset val="100"/>
        <c:noMultiLvlLbl val="0"/>
      </c:catAx>
      <c:valAx>
        <c:axId val="153096880"/>
        <c:scaling>
          <c:orientation val="minMax"/>
        </c:scaling>
        <c:delete val="1"/>
        <c:axPos val="b"/>
        <c:numFmt formatCode="0%" sourceLinked="1"/>
        <c:majorTickMark val="none"/>
        <c:minorTickMark val="none"/>
        <c:tickLblPos val="nextTo"/>
        <c:crossAx val="15280401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a:solidFill>
        <a:schemeClr val="accent1"/>
      </a:solidFill>
    </a:ln>
    <a:effectLst/>
  </c:spPr>
  <c:txPr>
    <a:bodyPr/>
    <a:lstStyle/>
    <a:p>
      <a:pPr>
        <a:defRPr sz="14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ata3.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image" Target="../media/image65.svg"/><Relationship Id="rId16" Type="http://schemas.openxmlformats.org/officeDocument/2006/relationships/image" Target="../media/image79.svg"/><Relationship Id="rId1" Type="http://schemas.openxmlformats.org/officeDocument/2006/relationships/image" Target="../media/image64.png"/><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 Id="rId14" Type="http://schemas.openxmlformats.org/officeDocument/2006/relationships/image" Target="../media/image7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3.xml.rels><?xml version="1.0" encoding="UTF-8" standalone="yes"?>
<Relationships xmlns="http://schemas.openxmlformats.org/package/2006/relationships"><Relationship Id="rId8" Type="http://schemas.openxmlformats.org/officeDocument/2006/relationships/image" Target="../media/image71.sv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svg"/><Relationship Id="rId2" Type="http://schemas.openxmlformats.org/officeDocument/2006/relationships/image" Target="../media/image65.svg"/><Relationship Id="rId16" Type="http://schemas.openxmlformats.org/officeDocument/2006/relationships/image" Target="../media/image79.svg"/><Relationship Id="rId1" Type="http://schemas.openxmlformats.org/officeDocument/2006/relationships/image" Target="../media/image64.png"/><Relationship Id="rId6" Type="http://schemas.openxmlformats.org/officeDocument/2006/relationships/image" Target="../media/image69.sv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svg"/><Relationship Id="rId4" Type="http://schemas.openxmlformats.org/officeDocument/2006/relationships/image" Target="../media/image67.svg"/><Relationship Id="rId9" Type="http://schemas.openxmlformats.org/officeDocument/2006/relationships/image" Target="../media/image72.png"/><Relationship Id="rId14" Type="http://schemas.openxmlformats.org/officeDocument/2006/relationships/image" Target="../media/image77.sv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61D6DC-1E1D-4865-B0BE-51BB5C5C8ECB}" type="doc">
      <dgm:prSet loTypeId="urn:microsoft.com/office/officeart/2005/8/layout/vList3" loCatId="list" qsTypeId="urn:microsoft.com/office/officeart/2005/8/quickstyle/simple1" qsCatId="simple" csTypeId="urn:microsoft.com/office/officeart/2005/8/colors/accent0_2" csCatId="mainScheme" phldr="1"/>
      <dgm:spPr/>
    </dgm:pt>
    <dgm:pt modelId="{756681C3-4A3C-426B-B0C4-B7019A2C4B88}">
      <dgm:prSet phldrT="[Text]" custT="1"/>
      <dgm:spPr/>
      <dgm:t>
        <a:bodyPr/>
        <a:lstStyle/>
        <a:p>
          <a:pPr algn="l"/>
          <a:r>
            <a:rPr lang="en-US" sz="2000" b="0" dirty="0"/>
            <a:t>an average </a:t>
          </a:r>
          <a:r>
            <a:rPr lang="en-US" sz="2000" b="1" u="sng" dirty="0"/>
            <a:t>240 more premature deaths per 100,000</a:t>
          </a:r>
          <a:r>
            <a:rPr lang="en-US" sz="2000" b="1" u="none" dirty="0"/>
            <a:t> </a:t>
          </a:r>
          <a:r>
            <a:rPr lang="en-US" sz="2000" b="0" dirty="0"/>
            <a:t>people </a:t>
          </a:r>
        </a:p>
      </dgm:t>
    </dgm:pt>
    <dgm:pt modelId="{7F32D65D-A1B5-4E0E-89D7-08BD9980F829}" type="parTrans" cxnId="{A08BA611-164E-48D8-9E77-8F7E9B6F7B11}">
      <dgm:prSet/>
      <dgm:spPr/>
      <dgm:t>
        <a:bodyPr/>
        <a:lstStyle/>
        <a:p>
          <a:endParaRPr lang="en-US" sz="1600"/>
        </a:p>
      </dgm:t>
    </dgm:pt>
    <dgm:pt modelId="{FD309E0B-E7E5-4332-9217-AF9C066B24B9}" type="sibTrans" cxnId="{A08BA611-164E-48D8-9E77-8F7E9B6F7B11}">
      <dgm:prSet/>
      <dgm:spPr/>
      <dgm:t>
        <a:bodyPr/>
        <a:lstStyle/>
        <a:p>
          <a:endParaRPr lang="en-US" sz="1600"/>
        </a:p>
      </dgm:t>
    </dgm:pt>
    <dgm:pt modelId="{43918822-0451-4323-A599-F7703F5BE576}">
      <dgm:prSet phldrT="[Text]" custT="1"/>
      <dgm:spPr/>
      <dgm:t>
        <a:bodyPr/>
        <a:lstStyle/>
        <a:p>
          <a:pPr algn="l"/>
          <a:r>
            <a:rPr lang="en-US" sz="2000" b="1" u="sng" dirty="0"/>
            <a:t>7% increase</a:t>
          </a:r>
          <a:r>
            <a:rPr lang="en-US" sz="2000" b="1" u="none" dirty="0"/>
            <a:t> </a:t>
          </a:r>
          <a:r>
            <a:rPr lang="en-US" sz="2000" b="0" dirty="0"/>
            <a:t>in county residents that report experiencing fair or poor health</a:t>
          </a:r>
        </a:p>
      </dgm:t>
    </dgm:pt>
    <dgm:pt modelId="{4892F053-974D-4664-B11A-B65C3CF13C42}" type="parTrans" cxnId="{747FE6DF-7595-4B13-AEFC-A3A0BB7304DB}">
      <dgm:prSet/>
      <dgm:spPr/>
      <dgm:t>
        <a:bodyPr/>
        <a:lstStyle/>
        <a:p>
          <a:endParaRPr lang="en-US" sz="1600"/>
        </a:p>
      </dgm:t>
    </dgm:pt>
    <dgm:pt modelId="{C3E3CC70-4527-48BE-B9BF-D12A0DF96399}" type="sibTrans" cxnId="{747FE6DF-7595-4B13-AEFC-A3A0BB7304DB}">
      <dgm:prSet/>
      <dgm:spPr/>
      <dgm:t>
        <a:bodyPr/>
        <a:lstStyle/>
        <a:p>
          <a:endParaRPr lang="en-US" sz="1600"/>
        </a:p>
      </dgm:t>
    </dgm:pt>
    <dgm:pt modelId="{89149C6E-C9E1-4169-B973-19F24C55BBF7}">
      <dgm:prSet phldrT="[Text]" custT="1"/>
      <dgm:spPr/>
      <dgm:t>
        <a:bodyPr/>
        <a:lstStyle/>
        <a:p>
          <a:pPr algn="l"/>
          <a:r>
            <a:rPr lang="en-US" sz="2000" b="1" i="0" u="sng" dirty="0"/>
            <a:t>5-year decrease</a:t>
          </a:r>
          <a:r>
            <a:rPr lang="en-US" sz="2000" b="1" i="0" u="none" dirty="0"/>
            <a:t> </a:t>
          </a:r>
          <a:r>
            <a:rPr lang="en-US" sz="2000" b="0" i="0" dirty="0"/>
            <a:t>in average county life expectancy</a:t>
          </a:r>
        </a:p>
      </dgm:t>
    </dgm:pt>
    <dgm:pt modelId="{08DF604F-3498-4B54-AF88-2453C140DF0F}" type="parTrans" cxnId="{AD46F9D2-BE5D-459D-BBFF-1F268FD07612}">
      <dgm:prSet/>
      <dgm:spPr/>
      <dgm:t>
        <a:bodyPr/>
        <a:lstStyle/>
        <a:p>
          <a:endParaRPr lang="en-US" sz="1600"/>
        </a:p>
      </dgm:t>
    </dgm:pt>
    <dgm:pt modelId="{0FDDEC80-0ACC-4C8B-A49F-03A8D83A2005}" type="sibTrans" cxnId="{AD46F9D2-BE5D-459D-BBFF-1F268FD07612}">
      <dgm:prSet/>
      <dgm:spPr/>
      <dgm:t>
        <a:bodyPr/>
        <a:lstStyle/>
        <a:p>
          <a:endParaRPr lang="en-US" sz="1600"/>
        </a:p>
      </dgm:t>
    </dgm:pt>
    <dgm:pt modelId="{FEE35D11-DE12-45FA-BD02-788BBA9ED7C1}" type="pres">
      <dgm:prSet presAssocID="{D061D6DC-1E1D-4865-B0BE-51BB5C5C8ECB}" presName="linearFlow" presStyleCnt="0">
        <dgm:presLayoutVars>
          <dgm:dir/>
          <dgm:resizeHandles val="exact"/>
        </dgm:presLayoutVars>
      </dgm:prSet>
      <dgm:spPr/>
    </dgm:pt>
    <dgm:pt modelId="{20FF2760-346A-42AC-AA7B-68D68EF3C0F5}" type="pres">
      <dgm:prSet presAssocID="{756681C3-4A3C-426B-B0C4-B7019A2C4B88}" presName="composite" presStyleCnt="0"/>
      <dgm:spPr/>
    </dgm:pt>
    <dgm:pt modelId="{DB22528F-A697-4917-A133-C9A3405AEB47}" type="pres">
      <dgm:prSet presAssocID="{756681C3-4A3C-426B-B0C4-B7019A2C4B88}"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offin with solid fill"/>
        </a:ext>
      </dgm:extLst>
    </dgm:pt>
    <dgm:pt modelId="{0387DC71-06A6-4115-948F-96D1C284551A}" type="pres">
      <dgm:prSet presAssocID="{756681C3-4A3C-426B-B0C4-B7019A2C4B88}" presName="txShp" presStyleLbl="node1" presStyleIdx="0" presStyleCnt="3">
        <dgm:presLayoutVars>
          <dgm:bulletEnabled val="1"/>
        </dgm:presLayoutVars>
      </dgm:prSet>
      <dgm:spPr/>
    </dgm:pt>
    <dgm:pt modelId="{59511FCC-F7F9-4294-81C5-9FCD70252AF8}" type="pres">
      <dgm:prSet presAssocID="{FD309E0B-E7E5-4332-9217-AF9C066B24B9}" presName="spacing" presStyleCnt="0"/>
      <dgm:spPr/>
    </dgm:pt>
    <dgm:pt modelId="{5A358E49-9E14-4608-98BD-A33CC1CFF30F}" type="pres">
      <dgm:prSet presAssocID="{43918822-0451-4323-A599-F7703F5BE576}" presName="composite" presStyleCnt="0"/>
      <dgm:spPr/>
    </dgm:pt>
    <dgm:pt modelId="{E5D1503A-EDC3-474C-8EA6-F8702FA33C90}" type="pres">
      <dgm:prSet presAssocID="{43918822-0451-4323-A599-F7703F5BE576}"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Inpatient with solid fill"/>
        </a:ext>
      </dgm:extLst>
    </dgm:pt>
    <dgm:pt modelId="{C0C9F04F-D3C5-44A3-ADE6-6DA1F36A7207}" type="pres">
      <dgm:prSet presAssocID="{43918822-0451-4323-A599-F7703F5BE576}" presName="txShp" presStyleLbl="node1" presStyleIdx="1" presStyleCnt="3">
        <dgm:presLayoutVars>
          <dgm:bulletEnabled val="1"/>
        </dgm:presLayoutVars>
      </dgm:prSet>
      <dgm:spPr/>
    </dgm:pt>
    <dgm:pt modelId="{C71EE8E5-4605-468B-A984-D45F1748BD1F}" type="pres">
      <dgm:prSet presAssocID="{C3E3CC70-4527-48BE-B9BF-D12A0DF96399}" presName="spacing" presStyleCnt="0"/>
      <dgm:spPr/>
    </dgm:pt>
    <dgm:pt modelId="{01240233-D4FB-43B5-9A7F-3D2F97FE780B}" type="pres">
      <dgm:prSet presAssocID="{89149C6E-C9E1-4169-B973-19F24C55BBF7}" presName="composite" presStyleCnt="0"/>
      <dgm:spPr/>
    </dgm:pt>
    <dgm:pt modelId="{A88EAACB-A52C-47B4-BA10-69C9F04F758E}" type="pres">
      <dgm:prSet presAssocID="{89149C6E-C9E1-4169-B973-19F24C55BBF7}" presName="imgShp" presStyleLbl="fgImgPlac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onthly calendar with solid fill"/>
        </a:ext>
      </dgm:extLst>
    </dgm:pt>
    <dgm:pt modelId="{E2963549-1ED9-4433-B73A-6DD863375EE8}" type="pres">
      <dgm:prSet presAssocID="{89149C6E-C9E1-4169-B973-19F24C55BBF7}" presName="txShp" presStyleLbl="node1" presStyleIdx="2" presStyleCnt="3">
        <dgm:presLayoutVars>
          <dgm:bulletEnabled val="1"/>
        </dgm:presLayoutVars>
      </dgm:prSet>
      <dgm:spPr/>
    </dgm:pt>
  </dgm:ptLst>
  <dgm:cxnLst>
    <dgm:cxn modelId="{A08BA611-164E-48D8-9E77-8F7E9B6F7B11}" srcId="{D061D6DC-1E1D-4865-B0BE-51BB5C5C8ECB}" destId="{756681C3-4A3C-426B-B0C4-B7019A2C4B88}" srcOrd="0" destOrd="0" parTransId="{7F32D65D-A1B5-4E0E-89D7-08BD9980F829}" sibTransId="{FD309E0B-E7E5-4332-9217-AF9C066B24B9}"/>
    <dgm:cxn modelId="{5981D01B-3766-4E75-A69D-A3E1031D142B}" type="presOf" srcId="{43918822-0451-4323-A599-F7703F5BE576}" destId="{C0C9F04F-D3C5-44A3-ADE6-6DA1F36A7207}" srcOrd="0" destOrd="0" presId="urn:microsoft.com/office/officeart/2005/8/layout/vList3"/>
    <dgm:cxn modelId="{F569A640-2DC2-48C8-A3BA-63D5B40C28C3}" type="presOf" srcId="{D061D6DC-1E1D-4865-B0BE-51BB5C5C8ECB}" destId="{FEE35D11-DE12-45FA-BD02-788BBA9ED7C1}" srcOrd="0" destOrd="0" presId="urn:microsoft.com/office/officeart/2005/8/layout/vList3"/>
    <dgm:cxn modelId="{2DD78B93-D443-4203-9147-4DD4A2A11B54}" type="presOf" srcId="{89149C6E-C9E1-4169-B973-19F24C55BBF7}" destId="{E2963549-1ED9-4433-B73A-6DD863375EE8}" srcOrd="0" destOrd="0" presId="urn:microsoft.com/office/officeart/2005/8/layout/vList3"/>
    <dgm:cxn modelId="{AD46F9D2-BE5D-459D-BBFF-1F268FD07612}" srcId="{D061D6DC-1E1D-4865-B0BE-51BB5C5C8ECB}" destId="{89149C6E-C9E1-4169-B973-19F24C55BBF7}" srcOrd="2" destOrd="0" parTransId="{08DF604F-3498-4B54-AF88-2453C140DF0F}" sibTransId="{0FDDEC80-0ACC-4C8B-A49F-03A8D83A2005}"/>
    <dgm:cxn modelId="{DC7DFBD9-5E46-4EDF-A35D-16873ECF69B6}" type="presOf" srcId="{756681C3-4A3C-426B-B0C4-B7019A2C4B88}" destId="{0387DC71-06A6-4115-948F-96D1C284551A}" srcOrd="0" destOrd="0" presId="urn:microsoft.com/office/officeart/2005/8/layout/vList3"/>
    <dgm:cxn modelId="{747FE6DF-7595-4B13-AEFC-A3A0BB7304DB}" srcId="{D061D6DC-1E1D-4865-B0BE-51BB5C5C8ECB}" destId="{43918822-0451-4323-A599-F7703F5BE576}" srcOrd="1" destOrd="0" parTransId="{4892F053-974D-4664-B11A-B65C3CF13C42}" sibTransId="{C3E3CC70-4527-48BE-B9BF-D12A0DF96399}"/>
    <dgm:cxn modelId="{9B8E1649-6EC7-4D88-B867-15A16E2F5C05}" type="presParOf" srcId="{FEE35D11-DE12-45FA-BD02-788BBA9ED7C1}" destId="{20FF2760-346A-42AC-AA7B-68D68EF3C0F5}" srcOrd="0" destOrd="0" presId="urn:microsoft.com/office/officeart/2005/8/layout/vList3"/>
    <dgm:cxn modelId="{7A563CF9-5189-401F-AA12-666EDF7B9946}" type="presParOf" srcId="{20FF2760-346A-42AC-AA7B-68D68EF3C0F5}" destId="{DB22528F-A697-4917-A133-C9A3405AEB47}" srcOrd="0" destOrd="0" presId="urn:microsoft.com/office/officeart/2005/8/layout/vList3"/>
    <dgm:cxn modelId="{992B9A21-FF69-429A-B753-1AF9B1F0CA7F}" type="presParOf" srcId="{20FF2760-346A-42AC-AA7B-68D68EF3C0F5}" destId="{0387DC71-06A6-4115-948F-96D1C284551A}" srcOrd="1" destOrd="0" presId="urn:microsoft.com/office/officeart/2005/8/layout/vList3"/>
    <dgm:cxn modelId="{0EBC813E-34C5-43C8-9D63-AF0A8A52B744}" type="presParOf" srcId="{FEE35D11-DE12-45FA-BD02-788BBA9ED7C1}" destId="{59511FCC-F7F9-4294-81C5-9FCD70252AF8}" srcOrd="1" destOrd="0" presId="urn:microsoft.com/office/officeart/2005/8/layout/vList3"/>
    <dgm:cxn modelId="{B4E650EF-87AD-4B12-990E-6991763BC7F4}" type="presParOf" srcId="{FEE35D11-DE12-45FA-BD02-788BBA9ED7C1}" destId="{5A358E49-9E14-4608-98BD-A33CC1CFF30F}" srcOrd="2" destOrd="0" presId="urn:microsoft.com/office/officeart/2005/8/layout/vList3"/>
    <dgm:cxn modelId="{7F696D5E-BF00-455A-B734-58D6C35D470F}" type="presParOf" srcId="{5A358E49-9E14-4608-98BD-A33CC1CFF30F}" destId="{E5D1503A-EDC3-474C-8EA6-F8702FA33C90}" srcOrd="0" destOrd="0" presId="urn:microsoft.com/office/officeart/2005/8/layout/vList3"/>
    <dgm:cxn modelId="{5B9F9D9A-1A6C-48D9-BAB4-D2CE6788ABA5}" type="presParOf" srcId="{5A358E49-9E14-4608-98BD-A33CC1CFF30F}" destId="{C0C9F04F-D3C5-44A3-ADE6-6DA1F36A7207}" srcOrd="1" destOrd="0" presId="urn:microsoft.com/office/officeart/2005/8/layout/vList3"/>
    <dgm:cxn modelId="{B432C8F4-E574-4EDD-A637-D562EFDBE0DB}" type="presParOf" srcId="{FEE35D11-DE12-45FA-BD02-788BBA9ED7C1}" destId="{C71EE8E5-4605-468B-A984-D45F1748BD1F}" srcOrd="3" destOrd="0" presId="urn:microsoft.com/office/officeart/2005/8/layout/vList3"/>
    <dgm:cxn modelId="{3D258C55-1726-4D63-B1D1-C03526E0AB98}" type="presParOf" srcId="{FEE35D11-DE12-45FA-BD02-788BBA9ED7C1}" destId="{01240233-D4FB-43B5-9A7F-3D2F97FE780B}" srcOrd="4" destOrd="0" presId="urn:microsoft.com/office/officeart/2005/8/layout/vList3"/>
    <dgm:cxn modelId="{5BB9079D-0DF9-4E6A-A66D-F09A2464E759}" type="presParOf" srcId="{01240233-D4FB-43B5-9A7F-3D2F97FE780B}" destId="{A88EAACB-A52C-47B4-BA10-69C9F04F758E}" srcOrd="0" destOrd="0" presId="urn:microsoft.com/office/officeart/2005/8/layout/vList3"/>
    <dgm:cxn modelId="{99A3B191-B6C9-4F2F-B61E-F4527C8969F6}" type="presParOf" srcId="{01240233-D4FB-43B5-9A7F-3D2F97FE780B}" destId="{E2963549-1ED9-4433-B73A-6DD863375EE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8DE12A-A0DC-44A9-9342-B2F25069A869}" type="doc">
      <dgm:prSet loTypeId="urn:microsoft.com/office/officeart/2005/8/layout/chevron1" loCatId="process" qsTypeId="urn:microsoft.com/office/officeart/2005/8/quickstyle/simple1" qsCatId="simple" csTypeId="urn:microsoft.com/office/officeart/2005/8/colors/colorful1" csCatId="colorful" phldr="1"/>
      <dgm:spPr/>
    </dgm:pt>
    <dgm:pt modelId="{C118F4D3-A96C-4AED-9186-3A625DCC02E0}">
      <dgm:prSet phldrT="[Text]" custT="1"/>
      <dgm:spPr/>
      <dgm:t>
        <a:bodyPr/>
        <a:lstStyle/>
        <a:p>
          <a:pPr algn="ctr"/>
          <a:r>
            <a:rPr lang="en-US" sz="2800" b="1" dirty="0"/>
            <a:t>23</a:t>
          </a:r>
          <a:r>
            <a:rPr lang="en-US" sz="1800" b="1" dirty="0"/>
            <a:t> </a:t>
          </a:r>
        </a:p>
        <a:p>
          <a:pPr algn="ctr"/>
          <a:r>
            <a:rPr lang="en-US" sz="1600" dirty="0"/>
            <a:t>Program Offices</a:t>
          </a:r>
        </a:p>
      </dgm:t>
    </dgm:pt>
    <dgm:pt modelId="{BD17F5BD-D98D-4DE0-B5AD-562E298540A1}" type="parTrans" cxnId="{8A379D6A-D9E3-4468-89A6-B415B1CC877A}">
      <dgm:prSet/>
      <dgm:spPr/>
      <dgm:t>
        <a:bodyPr/>
        <a:lstStyle/>
        <a:p>
          <a:pPr algn="ctr"/>
          <a:endParaRPr lang="en-US" sz="1800"/>
        </a:p>
      </dgm:t>
    </dgm:pt>
    <dgm:pt modelId="{D70163EA-A2CE-4D05-835C-D4A2D6C4A427}" type="sibTrans" cxnId="{8A379D6A-D9E3-4468-89A6-B415B1CC877A}">
      <dgm:prSet/>
      <dgm:spPr/>
      <dgm:t>
        <a:bodyPr/>
        <a:lstStyle/>
        <a:p>
          <a:pPr algn="ctr"/>
          <a:endParaRPr lang="en-US" sz="1800"/>
        </a:p>
      </dgm:t>
    </dgm:pt>
    <dgm:pt modelId="{5F8426A5-F4AF-4DD6-8793-2F905F22E449}">
      <dgm:prSet phldrT="[Text]" custT="1"/>
      <dgm:spPr/>
      <dgm:t>
        <a:bodyPr/>
        <a:lstStyle/>
        <a:p>
          <a:pPr algn="ctr"/>
          <a:r>
            <a:rPr lang="en-US" sz="2400" b="1" dirty="0"/>
            <a:t>144</a:t>
          </a:r>
          <a:endParaRPr lang="en-US" sz="1600" b="1" dirty="0"/>
        </a:p>
        <a:p>
          <a:pPr algn="ctr"/>
          <a:r>
            <a:rPr lang="en-US" sz="1600" dirty="0"/>
            <a:t>Covered Programs</a:t>
          </a:r>
        </a:p>
      </dgm:t>
    </dgm:pt>
    <dgm:pt modelId="{702A6AAF-81D8-4091-AC4E-39E07336BA63}" type="parTrans" cxnId="{8260259B-B5EE-4A2F-9296-5D723E75D3D0}">
      <dgm:prSet/>
      <dgm:spPr/>
      <dgm:t>
        <a:bodyPr/>
        <a:lstStyle/>
        <a:p>
          <a:pPr algn="ctr"/>
          <a:endParaRPr lang="en-US" sz="1800"/>
        </a:p>
      </dgm:t>
    </dgm:pt>
    <dgm:pt modelId="{C5AFDF00-AFF0-47F8-9AB6-773DC370E6D0}" type="sibTrans" cxnId="{8260259B-B5EE-4A2F-9296-5D723E75D3D0}">
      <dgm:prSet/>
      <dgm:spPr/>
      <dgm:t>
        <a:bodyPr/>
        <a:lstStyle/>
        <a:p>
          <a:pPr algn="ctr"/>
          <a:endParaRPr lang="en-US" sz="1800"/>
        </a:p>
      </dgm:t>
    </dgm:pt>
    <dgm:pt modelId="{37D4F48B-319F-4923-92E7-4F68A009F3AB}" type="pres">
      <dgm:prSet presAssocID="{0B8DE12A-A0DC-44A9-9342-B2F25069A869}" presName="Name0" presStyleCnt="0">
        <dgm:presLayoutVars>
          <dgm:dir/>
          <dgm:animLvl val="lvl"/>
          <dgm:resizeHandles val="exact"/>
        </dgm:presLayoutVars>
      </dgm:prSet>
      <dgm:spPr/>
    </dgm:pt>
    <dgm:pt modelId="{5508DE19-569A-4C4A-BEBB-69FAF0438B8E}" type="pres">
      <dgm:prSet presAssocID="{C118F4D3-A96C-4AED-9186-3A625DCC02E0}" presName="parTxOnly" presStyleLbl="node1" presStyleIdx="0" presStyleCnt="2" custLinFactX="-31727" custLinFactNeighborX="-100000" custLinFactNeighborY="-1838">
        <dgm:presLayoutVars>
          <dgm:chMax val="0"/>
          <dgm:chPref val="0"/>
          <dgm:bulletEnabled val="1"/>
        </dgm:presLayoutVars>
      </dgm:prSet>
      <dgm:spPr/>
    </dgm:pt>
    <dgm:pt modelId="{249B01CA-FA81-4DDC-B0FA-EEE6C8E3D11E}" type="pres">
      <dgm:prSet presAssocID="{D70163EA-A2CE-4D05-835C-D4A2D6C4A427}" presName="parTxOnlySpace" presStyleCnt="0"/>
      <dgm:spPr/>
    </dgm:pt>
    <dgm:pt modelId="{80368E7D-B832-459E-B549-618D4E214A74}" type="pres">
      <dgm:prSet presAssocID="{5F8426A5-F4AF-4DD6-8793-2F905F22E449}" presName="parTxOnly" presStyleLbl="node1" presStyleIdx="1" presStyleCnt="2">
        <dgm:presLayoutVars>
          <dgm:chMax val="0"/>
          <dgm:chPref val="0"/>
          <dgm:bulletEnabled val="1"/>
        </dgm:presLayoutVars>
      </dgm:prSet>
      <dgm:spPr/>
    </dgm:pt>
  </dgm:ptLst>
  <dgm:cxnLst>
    <dgm:cxn modelId="{414B8F0C-1C6D-4DAB-B6E3-A7E95BD992F4}" type="presOf" srcId="{C118F4D3-A96C-4AED-9186-3A625DCC02E0}" destId="{5508DE19-569A-4C4A-BEBB-69FAF0438B8E}" srcOrd="0" destOrd="0" presId="urn:microsoft.com/office/officeart/2005/8/layout/chevron1"/>
    <dgm:cxn modelId="{16748F4F-4173-418A-B2BB-CD9C0C4B87D9}" type="presOf" srcId="{0B8DE12A-A0DC-44A9-9342-B2F25069A869}" destId="{37D4F48B-319F-4923-92E7-4F68A009F3AB}" srcOrd="0" destOrd="0" presId="urn:microsoft.com/office/officeart/2005/8/layout/chevron1"/>
    <dgm:cxn modelId="{465C4857-A9AB-498C-ABF9-A7F9E714FEDB}" type="presOf" srcId="{5F8426A5-F4AF-4DD6-8793-2F905F22E449}" destId="{80368E7D-B832-459E-B549-618D4E214A74}" srcOrd="0" destOrd="0" presId="urn:microsoft.com/office/officeart/2005/8/layout/chevron1"/>
    <dgm:cxn modelId="{8A379D6A-D9E3-4468-89A6-B415B1CC877A}" srcId="{0B8DE12A-A0DC-44A9-9342-B2F25069A869}" destId="{C118F4D3-A96C-4AED-9186-3A625DCC02E0}" srcOrd="0" destOrd="0" parTransId="{BD17F5BD-D98D-4DE0-B5AD-562E298540A1}" sibTransId="{D70163EA-A2CE-4D05-835C-D4A2D6C4A427}"/>
    <dgm:cxn modelId="{8260259B-B5EE-4A2F-9296-5D723E75D3D0}" srcId="{0B8DE12A-A0DC-44A9-9342-B2F25069A869}" destId="{5F8426A5-F4AF-4DD6-8793-2F905F22E449}" srcOrd="1" destOrd="0" parTransId="{702A6AAF-81D8-4091-AC4E-39E07336BA63}" sibTransId="{C5AFDF00-AFF0-47F8-9AB6-773DC370E6D0}"/>
    <dgm:cxn modelId="{E935742D-BD25-4DD3-9AA4-290416E826E8}" type="presParOf" srcId="{37D4F48B-319F-4923-92E7-4F68A009F3AB}" destId="{5508DE19-569A-4C4A-BEBB-69FAF0438B8E}" srcOrd="0" destOrd="0" presId="urn:microsoft.com/office/officeart/2005/8/layout/chevron1"/>
    <dgm:cxn modelId="{46E6D7B6-D0E6-43E2-BB36-9735FC259599}" type="presParOf" srcId="{37D4F48B-319F-4923-92E7-4F68A009F3AB}" destId="{249B01CA-FA81-4DDC-B0FA-EEE6C8E3D11E}" srcOrd="1" destOrd="0" presId="urn:microsoft.com/office/officeart/2005/8/layout/chevron1"/>
    <dgm:cxn modelId="{83B133EC-E726-4B00-9385-BCF7404995A6}" type="presParOf" srcId="{37D4F48B-319F-4923-92E7-4F68A009F3AB}" destId="{80368E7D-B832-459E-B549-618D4E214A74}"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9D7BF9-E758-4C0B-B7C8-52F743D0BD0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48F65F9-8AD0-440E-AE39-1884D9759524}">
      <dgm:prSet/>
      <dgm:spPr/>
      <dgm:t>
        <a:bodyPr/>
        <a:lstStyle/>
        <a:p>
          <a:r>
            <a:rPr lang="en-US"/>
            <a:t>Decrease energy burden </a:t>
          </a:r>
        </a:p>
      </dgm:t>
    </dgm:pt>
    <dgm:pt modelId="{CB6CFD95-6048-4BAA-8D40-31F46028E56A}" type="parTrans" cxnId="{70DA2E8B-6311-43F5-B13E-0E3826FADCD4}">
      <dgm:prSet/>
      <dgm:spPr/>
      <dgm:t>
        <a:bodyPr/>
        <a:lstStyle/>
        <a:p>
          <a:endParaRPr lang="en-US"/>
        </a:p>
      </dgm:t>
    </dgm:pt>
    <dgm:pt modelId="{CEBC2D1D-24B3-479D-85DD-ECE5EDF0A8E7}" type="sibTrans" cxnId="{70DA2E8B-6311-43F5-B13E-0E3826FADCD4}">
      <dgm:prSet/>
      <dgm:spPr/>
      <dgm:t>
        <a:bodyPr/>
        <a:lstStyle/>
        <a:p>
          <a:endParaRPr lang="en-US"/>
        </a:p>
      </dgm:t>
    </dgm:pt>
    <dgm:pt modelId="{B68C0C6F-B80C-411E-B094-F74BA823A8A1}">
      <dgm:prSet/>
      <dgm:spPr/>
      <dgm:t>
        <a:bodyPr/>
        <a:lstStyle/>
        <a:p>
          <a:r>
            <a:rPr lang="en-US"/>
            <a:t>Decrease environmental exposure and burdens</a:t>
          </a:r>
        </a:p>
      </dgm:t>
    </dgm:pt>
    <dgm:pt modelId="{51284FD8-A1DE-49FB-A001-CFC63B121F3A}" type="parTrans" cxnId="{08D1B8EB-4D99-48FA-A076-C591BB39E93A}">
      <dgm:prSet/>
      <dgm:spPr/>
      <dgm:t>
        <a:bodyPr/>
        <a:lstStyle/>
        <a:p>
          <a:endParaRPr lang="en-US"/>
        </a:p>
      </dgm:t>
    </dgm:pt>
    <dgm:pt modelId="{1B217C22-A52F-4295-ACB5-D64102A411D1}" type="sibTrans" cxnId="{08D1B8EB-4D99-48FA-A076-C591BB39E93A}">
      <dgm:prSet/>
      <dgm:spPr/>
      <dgm:t>
        <a:bodyPr/>
        <a:lstStyle/>
        <a:p>
          <a:endParaRPr lang="en-US"/>
        </a:p>
      </dgm:t>
    </dgm:pt>
    <dgm:pt modelId="{9E82FE2B-61A8-4971-8FAD-3E2F1E0B8713}">
      <dgm:prSet/>
      <dgm:spPr/>
      <dgm:t>
        <a:bodyPr/>
        <a:lstStyle/>
        <a:p>
          <a:r>
            <a:rPr lang="en-US"/>
            <a:t>Increase parity in clean energy technology access and adoption</a:t>
          </a:r>
        </a:p>
      </dgm:t>
    </dgm:pt>
    <dgm:pt modelId="{4D988328-63C3-4E61-92C3-CEFC70683B79}" type="parTrans" cxnId="{3545B235-4260-4021-9ECB-DDCC4459C0A3}">
      <dgm:prSet/>
      <dgm:spPr/>
      <dgm:t>
        <a:bodyPr/>
        <a:lstStyle/>
        <a:p>
          <a:endParaRPr lang="en-US"/>
        </a:p>
      </dgm:t>
    </dgm:pt>
    <dgm:pt modelId="{01129E45-AFC8-4C5E-A513-A68C1662E3B5}" type="sibTrans" cxnId="{3545B235-4260-4021-9ECB-DDCC4459C0A3}">
      <dgm:prSet/>
      <dgm:spPr/>
      <dgm:t>
        <a:bodyPr/>
        <a:lstStyle/>
        <a:p>
          <a:endParaRPr lang="en-US"/>
        </a:p>
      </dgm:t>
    </dgm:pt>
    <dgm:pt modelId="{2119F31A-E185-4816-B0A3-4277FF91B253}">
      <dgm:prSet/>
      <dgm:spPr/>
      <dgm:t>
        <a:bodyPr/>
        <a:lstStyle/>
        <a:p>
          <a:r>
            <a:rPr lang="en-US"/>
            <a:t>Increase access to low-cost capital</a:t>
          </a:r>
        </a:p>
      </dgm:t>
    </dgm:pt>
    <dgm:pt modelId="{B924B42B-3F02-4C63-8ADF-168629938E68}" type="parTrans" cxnId="{AEFE3F1A-3459-4A5E-AB5C-06274DBFD8F2}">
      <dgm:prSet/>
      <dgm:spPr/>
      <dgm:t>
        <a:bodyPr/>
        <a:lstStyle/>
        <a:p>
          <a:endParaRPr lang="en-US"/>
        </a:p>
      </dgm:t>
    </dgm:pt>
    <dgm:pt modelId="{C7700559-C443-4077-BCAB-18B82121B5E8}" type="sibTrans" cxnId="{AEFE3F1A-3459-4A5E-AB5C-06274DBFD8F2}">
      <dgm:prSet/>
      <dgm:spPr/>
      <dgm:t>
        <a:bodyPr/>
        <a:lstStyle/>
        <a:p>
          <a:endParaRPr lang="en-US"/>
        </a:p>
      </dgm:t>
    </dgm:pt>
    <dgm:pt modelId="{053619E9-B0F7-4C6B-9DA6-8FB1221A22B4}">
      <dgm:prSet/>
      <dgm:spPr/>
      <dgm:t>
        <a:bodyPr/>
        <a:lstStyle/>
        <a:p>
          <a:r>
            <a:rPr lang="en-US"/>
            <a:t>Increase clean energy enterprise creation and contracting (MBE/DBE) </a:t>
          </a:r>
        </a:p>
      </dgm:t>
    </dgm:pt>
    <dgm:pt modelId="{C5A5FB1A-0AE6-4744-833C-9F9A674E17C9}" type="parTrans" cxnId="{CF28BFF3-4CB9-4E1E-BF9E-73F88EFDB89D}">
      <dgm:prSet/>
      <dgm:spPr/>
      <dgm:t>
        <a:bodyPr/>
        <a:lstStyle/>
        <a:p>
          <a:endParaRPr lang="en-US"/>
        </a:p>
      </dgm:t>
    </dgm:pt>
    <dgm:pt modelId="{F045E7A6-F581-4E02-9452-39181828AC85}" type="sibTrans" cxnId="{CF28BFF3-4CB9-4E1E-BF9E-73F88EFDB89D}">
      <dgm:prSet/>
      <dgm:spPr/>
      <dgm:t>
        <a:bodyPr/>
        <a:lstStyle/>
        <a:p>
          <a:endParaRPr lang="en-US"/>
        </a:p>
      </dgm:t>
    </dgm:pt>
    <dgm:pt modelId="{851E48DF-D018-47EC-9E26-6BAE365CCA21}">
      <dgm:prSet/>
      <dgm:spPr/>
      <dgm:t>
        <a:bodyPr/>
        <a:lstStyle/>
        <a:p>
          <a:r>
            <a:rPr lang="en-US"/>
            <a:t>Increase clean energy jobs, job pipeline, and job training for individuals </a:t>
          </a:r>
        </a:p>
      </dgm:t>
    </dgm:pt>
    <dgm:pt modelId="{E412BE29-C65D-4622-9929-A0C24D7FA0C9}" type="parTrans" cxnId="{83AFBF15-28A4-40BD-94C1-FBE7686D2006}">
      <dgm:prSet/>
      <dgm:spPr/>
      <dgm:t>
        <a:bodyPr/>
        <a:lstStyle/>
        <a:p>
          <a:endParaRPr lang="en-US"/>
        </a:p>
      </dgm:t>
    </dgm:pt>
    <dgm:pt modelId="{9B877261-2934-4808-95A1-ACDD90DD5B68}" type="sibTrans" cxnId="{83AFBF15-28A4-40BD-94C1-FBE7686D2006}">
      <dgm:prSet/>
      <dgm:spPr/>
      <dgm:t>
        <a:bodyPr/>
        <a:lstStyle/>
        <a:p>
          <a:endParaRPr lang="en-US"/>
        </a:p>
      </dgm:t>
    </dgm:pt>
    <dgm:pt modelId="{860C6572-022B-4E81-930A-AEFEEDF842C3}">
      <dgm:prSet/>
      <dgm:spPr/>
      <dgm:t>
        <a:bodyPr/>
        <a:lstStyle/>
        <a:p>
          <a:r>
            <a:rPr lang="en-US"/>
            <a:t>Increase energy resiliency</a:t>
          </a:r>
        </a:p>
      </dgm:t>
    </dgm:pt>
    <dgm:pt modelId="{5650255E-DAB9-426C-B0FF-CF3D257FE504}" type="parTrans" cxnId="{BD729231-3D44-4E63-9266-44E275AB5B79}">
      <dgm:prSet/>
      <dgm:spPr/>
      <dgm:t>
        <a:bodyPr/>
        <a:lstStyle/>
        <a:p>
          <a:endParaRPr lang="en-US"/>
        </a:p>
      </dgm:t>
    </dgm:pt>
    <dgm:pt modelId="{EBA2EFBB-2BD5-4D13-A327-6A3397FF4DDE}" type="sibTrans" cxnId="{BD729231-3D44-4E63-9266-44E275AB5B79}">
      <dgm:prSet/>
      <dgm:spPr/>
      <dgm:t>
        <a:bodyPr/>
        <a:lstStyle/>
        <a:p>
          <a:endParaRPr lang="en-US"/>
        </a:p>
      </dgm:t>
    </dgm:pt>
    <dgm:pt modelId="{3C2EB3BB-DCCE-4B49-A904-0B1790CDCE67}">
      <dgm:prSet/>
      <dgm:spPr/>
      <dgm:t>
        <a:bodyPr/>
        <a:lstStyle/>
        <a:p>
          <a:r>
            <a:rPr lang="en-US"/>
            <a:t>Increase energy democracy</a:t>
          </a:r>
        </a:p>
      </dgm:t>
    </dgm:pt>
    <dgm:pt modelId="{00F8E1AA-F26F-475A-9CA2-73F4F3562634}" type="parTrans" cxnId="{607F8EBF-0D0D-439B-952A-A85E5846AD1F}">
      <dgm:prSet/>
      <dgm:spPr/>
      <dgm:t>
        <a:bodyPr/>
        <a:lstStyle/>
        <a:p>
          <a:endParaRPr lang="en-US"/>
        </a:p>
      </dgm:t>
    </dgm:pt>
    <dgm:pt modelId="{48E122D3-4BF6-4A3F-A364-13A0104FEF60}" type="sibTrans" cxnId="{607F8EBF-0D0D-439B-952A-A85E5846AD1F}">
      <dgm:prSet/>
      <dgm:spPr/>
      <dgm:t>
        <a:bodyPr/>
        <a:lstStyle/>
        <a:p>
          <a:endParaRPr lang="en-US"/>
        </a:p>
      </dgm:t>
    </dgm:pt>
    <dgm:pt modelId="{67771DA2-D18D-43A6-8B69-35D7BA09E2F2}" type="pres">
      <dgm:prSet presAssocID="{359D7BF9-E758-4C0B-B7C8-52F743D0BD08}" presName="root" presStyleCnt="0">
        <dgm:presLayoutVars>
          <dgm:dir/>
          <dgm:resizeHandles val="exact"/>
        </dgm:presLayoutVars>
      </dgm:prSet>
      <dgm:spPr/>
    </dgm:pt>
    <dgm:pt modelId="{2D2B5C3D-4C2B-4C74-83BD-0941A5608FA7}" type="pres">
      <dgm:prSet presAssocID="{748F65F9-8AD0-440E-AE39-1884D9759524}" presName="compNode" presStyleCnt="0"/>
      <dgm:spPr/>
    </dgm:pt>
    <dgm:pt modelId="{46F9BB51-FBC9-49A0-9498-7AFBEE4F1E75}" type="pres">
      <dgm:prSet presAssocID="{748F65F9-8AD0-440E-AE39-1884D9759524}" presName="bgRect" presStyleLbl="bgShp" presStyleIdx="0" presStyleCnt="8"/>
      <dgm:spPr/>
    </dgm:pt>
    <dgm:pt modelId="{78C245C1-3426-4EEC-BAD6-5877FDC2871A}" type="pres">
      <dgm:prSet presAssocID="{748F65F9-8AD0-440E-AE39-1884D9759524}"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wnward trend"/>
        </a:ext>
      </dgm:extLst>
    </dgm:pt>
    <dgm:pt modelId="{FC9BA4E2-D277-4B1D-93C7-5E98B51EDC35}" type="pres">
      <dgm:prSet presAssocID="{748F65F9-8AD0-440E-AE39-1884D9759524}" presName="spaceRect" presStyleCnt="0"/>
      <dgm:spPr/>
    </dgm:pt>
    <dgm:pt modelId="{A8D572B1-6CED-4D34-86E5-630395DDB253}" type="pres">
      <dgm:prSet presAssocID="{748F65F9-8AD0-440E-AE39-1884D9759524}" presName="parTx" presStyleLbl="revTx" presStyleIdx="0" presStyleCnt="8">
        <dgm:presLayoutVars>
          <dgm:chMax val="0"/>
          <dgm:chPref val="0"/>
        </dgm:presLayoutVars>
      </dgm:prSet>
      <dgm:spPr/>
    </dgm:pt>
    <dgm:pt modelId="{113C5D63-0619-4C01-B46C-D3E161B80915}" type="pres">
      <dgm:prSet presAssocID="{CEBC2D1D-24B3-479D-85DD-ECE5EDF0A8E7}" presName="sibTrans" presStyleCnt="0"/>
      <dgm:spPr/>
    </dgm:pt>
    <dgm:pt modelId="{7B9FB5CD-C20B-4AB9-9B46-D7C2963C1628}" type="pres">
      <dgm:prSet presAssocID="{B68C0C6F-B80C-411E-B094-F74BA823A8A1}" presName="compNode" presStyleCnt="0"/>
      <dgm:spPr/>
    </dgm:pt>
    <dgm:pt modelId="{F5B5CAA5-D3A8-4B05-9FF2-635CAF51A3D9}" type="pres">
      <dgm:prSet presAssocID="{B68C0C6F-B80C-411E-B094-F74BA823A8A1}" presName="bgRect" presStyleLbl="bgShp" presStyleIdx="1" presStyleCnt="8"/>
      <dgm:spPr/>
    </dgm:pt>
    <dgm:pt modelId="{431220B1-A106-4A80-860A-B5FD4E68E189}" type="pres">
      <dgm:prSet presAssocID="{B68C0C6F-B80C-411E-B094-F74BA823A8A1}"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40601287-26E9-4167-ACD6-80A76FCDB0F1}" type="pres">
      <dgm:prSet presAssocID="{B68C0C6F-B80C-411E-B094-F74BA823A8A1}" presName="spaceRect" presStyleCnt="0"/>
      <dgm:spPr/>
    </dgm:pt>
    <dgm:pt modelId="{2543B77C-C775-45BE-B855-D868C74566ED}" type="pres">
      <dgm:prSet presAssocID="{B68C0C6F-B80C-411E-B094-F74BA823A8A1}" presName="parTx" presStyleLbl="revTx" presStyleIdx="1" presStyleCnt="8">
        <dgm:presLayoutVars>
          <dgm:chMax val="0"/>
          <dgm:chPref val="0"/>
        </dgm:presLayoutVars>
      </dgm:prSet>
      <dgm:spPr/>
    </dgm:pt>
    <dgm:pt modelId="{F322835C-93CB-4C07-9C30-12E1E1A843A9}" type="pres">
      <dgm:prSet presAssocID="{1B217C22-A52F-4295-ACB5-D64102A411D1}" presName="sibTrans" presStyleCnt="0"/>
      <dgm:spPr/>
    </dgm:pt>
    <dgm:pt modelId="{B4667FB5-C803-469A-B7D6-15ACB84700F6}" type="pres">
      <dgm:prSet presAssocID="{9E82FE2B-61A8-4971-8FAD-3E2F1E0B8713}" presName="compNode" presStyleCnt="0"/>
      <dgm:spPr/>
    </dgm:pt>
    <dgm:pt modelId="{E4DD6C5B-7377-4076-BEB9-36087274BD8E}" type="pres">
      <dgm:prSet presAssocID="{9E82FE2B-61A8-4971-8FAD-3E2F1E0B8713}" presName="bgRect" presStyleLbl="bgShp" presStyleIdx="2" presStyleCnt="8"/>
      <dgm:spPr/>
    </dgm:pt>
    <dgm:pt modelId="{BED72D86-1053-40D4-8183-E1088896D715}" type="pres">
      <dgm:prSet presAssocID="{9E82FE2B-61A8-4971-8FAD-3E2F1E0B8713}"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638BD3B3-EF14-4E36-BF28-CBDE8109668B}" type="pres">
      <dgm:prSet presAssocID="{9E82FE2B-61A8-4971-8FAD-3E2F1E0B8713}" presName="spaceRect" presStyleCnt="0"/>
      <dgm:spPr/>
    </dgm:pt>
    <dgm:pt modelId="{44067482-0F88-4C41-B2F6-1C3049943627}" type="pres">
      <dgm:prSet presAssocID="{9E82FE2B-61A8-4971-8FAD-3E2F1E0B8713}" presName="parTx" presStyleLbl="revTx" presStyleIdx="2" presStyleCnt="8">
        <dgm:presLayoutVars>
          <dgm:chMax val="0"/>
          <dgm:chPref val="0"/>
        </dgm:presLayoutVars>
      </dgm:prSet>
      <dgm:spPr/>
    </dgm:pt>
    <dgm:pt modelId="{3E8CD615-5DA5-48BC-9FF5-1C0BC554457E}" type="pres">
      <dgm:prSet presAssocID="{01129E45-AFC8-4C5E-A513-A68C1662E3B5}" presName="sibTrans" presStyleCnt="0"/>
      <dgm:spPr/>
    </dgm:pt>
    <dgm:pt modelId="{F80D5175-8CD9-4086-90BC-16ADACB1395F}" type="pres">
      <dgm:prSet presAssocID="{2119F31A-E185-4816-B0A3-4277FF91B253}" presName="compNode" presStyleCnt="0"/>
      <dgm:spPr/>
    </dgm:pt>
    <dgm:pt modelId="{AB357F2D-CC5A-43A6-A8ED-278E6EF3ACFD}" type="pres">
      <dgm:prSet presAssocID="{2119F31A-E185-4816-B0A3-4277FF91B253}" presName="bgRect" presStyleLbl="bgShp" presStyleIdx="3" presStyleCnt="8"/>
      <dgm:spPr/>
    </dgm:pt>
    <dgm:pt modelId="{6BC81287-C281-4F93-BBEB-02C3E9287EB3}" type="pres">
      <dgm:prSet presAssocID="{2119F31A-E185-4816-B0A3-4277FF91B253}"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D97056B1-7706-413F-B4F9-1331A4F1BB1F}" type="pres">
      <dgm:prSet presAssocID="{2119F31A-E185-4816-B0A3-4277FF91B253}" presName="spaceRect" presStyleCnt="0"/>
      <dgm:spPr/>
    </dgm:pt>
    <dgm:pt modelId="{B59C8F32-F21A-43C5-9C3B-B41194DEC33E}" type="pres">
      <dgm:prSet presAssocID="{2119F31A-E185-4816-B0A3-4277FF91B253}" presName="parTx" presStyleLbl="revTx" presStyleIdx="3" presStyleCnt="8">
        <dgm:presLayoutVars>
          <dgm:chMax val="0"/>
          <dgm:chPref val="0"/>
        </dgm:presLayoutVars>
      </dgm:prSet>
      <dgm:spPr/>
    </dgm:pt>
    <dgm:pt modelId="{04F4EC45-01CF-4F68-A62D-B9D976567008}" type="pres">
      <dgm:prSet presAssocID="{C7700559-C443-4077-BCAB-18B82121B5E8}" presName="sibTrans" presStyleCnt="0"/>
      <dgm:spPr/>
    </dgm:pt>
    <dgm:pt modelId="{FEEB78F1-8FA2-4B70-8151-8F1FA8A52BB3}" type="pres">
      <dgm:prSet presAssocID="{053619E9-B0F7-4C6B-9DA6-8FB1221A22B4}" presName="compNode" presStyleCnt="0"/>
      <dgm:spPr/>
    </dgm:pt>
    <dgm:pt modelId="{29E0F0E7-AC01-4526-B302-E65681D5CD00}" type="pres">
      <dgm:prSet presAssocID="{053619E9-B0F7-4C6B-9DA6-8FB1221A22B4}" presName="bgRect" presStyleLbl="bgShp" presStyleIdx="4" presStyleCnt="8"/>
      <dgm:spPr/>
    </dgm:pt>
    <dgm:pt modelId="{12E3AD87-B292-4B9B-BACB-EC4AB4703DA7}" type="pres">
      <dgm:prSet presAssocID="{053619E9-B0F7-4C6B-9DA6-8FB1221A22B4}"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nching Diagram"/>
        </a:ext>
      </dgm:extLst>
    </dgm:pt>
    <dgm:pt modelId="{E15B7129-8E4A-40FB-B3FF-85B321F020D0}" type="pres">
      <dgm:prSet presAssocID="{053619E9-B0F7-4C6B-9DA6-8FB1221A22B4}" presName="spaceRect" presStyleCnt="0"/>
      <dgm:spPr/>
    </dgm:pt>
    <dgm:pt modelId="{2AF8456D-FB93-4707-98A8-5EB9731109B9}" type="pres">
      <dgm:prSet presAssocID="{053619E9-B0F7-4C6B-9DA6-8FB1221A22B4}" presName="parTx" presStyleLbl="revTx" presStyleIdx="4" presStyleCnt="8">
        <dgm:presLayoutVars>
          <dgm:chMax val="0"/>
          <dgm:chPref val="0"/>
        </dgm:presLayoutVars>
      </dgm:prSet>
      <dgm:spPr/>
    </dgm:pt>
    <dgm:pt modelId="{83A277D4-35E4-4960-AE86-CE5310FFB510}" type="pres">
      <dgm:prSet presAssocID="{F045E7A6-F581-4E02-9452-39181828AC85}" presName="sibTrans" presStyleCnt="0"/>
      <dgm:spPr/>
    </dgm:pt>
    <dgm:pt modelId="{620E79BF-D879-4C6D-A733-620BA97DD463}" type="pres">
      <dgm:prSet presAssocID="{851E48DF-D018-47EC-9E26-6BAE365CCA21}" presName="compNode" presStyleCnt="0"/>
      <dgm:spPr/>
    </dgm:pt>
    <dgm:pt modelId="{C9AD6D38-FF31-4F51-8E00-1AA5212CE082}" type="pres">
      <dgm:prSet presAssocID="{851E48DF-D018-47EC-9E26-6BAE365CCA21}" presName="bgRect" presStyleLbl="bgShp" presStyleIdx="5" presStyleCnt="8"/>
      <dgm:spPr/>
    </dgm:pt>
    <dgm:pt modelId="{673FFED6-61CA-49A8-8427-CDD294C782A7}" type="pres">
      <dgm:prSet presAssocID="{851E48DF-D018-47EC-9E26-6BAE365CCA21}"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Welder"/>
        </a:ext>
      </dgm:extLst>
    </dgm:pt>
    <dgm:pt modelId="{C277477A-1B09-49D5-BD99-873A095CC109}" type="pres">
      <dgm:prSet presAssocID="{851E48DF-D018-47EC-9E26-6BAE365CCA21}" presName="spaceRect" presStyleCnt="0"/>
      <dgm:spPr/>
    </dgm:pt>
    <dgm:pt modelId="{4B4808FC-BB29-41BA-A182-03724F4A4F3D}" type="pres">
      <dgm:prSet presAssocID="{851E48DF-D018-47EC-9E26-6BAE365CCA21}" presName="parTx" presStyleLbl="revTx" presStyleIdx="5" presStyleCnt="8">
        <dgm:presLayoutVars>
          <dgm:chMax val="0"/>
          <dgm:chPref val="0"/>
        </dgm:presLayoutVars>
      </dgm:prSet>
      <dgm:spPr/>
    </dgm:pt>
    <dgm:pt modelId="{1C219E8C-9E34-48E6-BD8D-AFE480C20BD8}" type="pres">
      <dgm:prSet presAssocID="{9B877261-2934-4808-95A1-ACDD90DD5B68}" presName="sibTrans" presStyleCnt="0"/>
      <dgm:spPr/>
    </dgm:pt>
    <dgm:pt modelId="{53E00346-A6C5-4CBD-B9D6-B3C19AEBCA22}" type="pres">
      <dgm:prSet presAssocID="{860C6572-022B-4E81-930A-AEFEEDF842C3}" presName="compNode" presStyleCnt="0"/>
      <dgm:spPr/>
    </dgm:pt>
    <dgm:pt modelId="{590233DC-76E8-43E3-A9A2-1AE6A3D646CB}" type="pres">
      <dgm:prSet presAssocID="{860C6572-022B-4E81-930A-AEFEEDF842C3}" presName="bgRect" presStyleLbl="bgShp" presStyleIdx="6" presStyleCnt="8"/>
      <dgm:spPr/>
    </dgm:pt>
    <dgm:pt modelId="{A0946311-2F5D-4DE9-BACE-3C346765B8C8}" type="pres">
      <dgm:prSet presAssocID="{860C6572-022B-4E81-930A-AEFEEDF842C3}"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Sun"/>
        </a:ext>
      </dgm:extLst>
    </dgm:pt>
    <dgm:pt modelId="{04AC158C-E440-4596-8A11-EA6C9C70CD37}" type="pres">
      <dgm:prSet presAssocID="{860C6572-022B-4E81-930A-AEFEEDF842C3}" presName="spaceRect" presStyleCnt="0"/>
      <dgm:spPr/>
    </dgm:pt>
    <dgm:pt modelId="{038E0482-F547-4A1C-A29B-935C500EB0BE}" type="pres">
      <dgm:prSet presAssocID="{860C6572-022B-4E81-930A-AEFEEDF842C3}" presName="parTx" presStyleLbl="revTx" presStyleIdx="6" presStyleCnt="8">
        <dgm:presLayoutVars>
          <dgm:chMax val="0"/>
          <dgm:chPref val="0"/>
        </dgm:presLayoutVars>
      </dgm:prSet>
      <dgm:spPr/>
    </dgm:pt>
    <dgm:pt modelId="{E63887AB-9441-49A5-9AE0-3B01FD9E371C}" type="pres">
      <dgm:prSet presAssocID="{EBA2EFBB-2BD5-4D13-A327-6A3397FF4DDE}" presName="sibTrans" presStyleCnt="0"/>
      <dgm:spPr/>
    </dgm:pt>
    <dgm:pt modelId="{FA1A3E6F-00D4-4745-8933-C053334F0466}" type="pres">
      <dgm:prSet presAssocID="{3C2EB3BB-DCCE-4B49-A904-0B1790CDCE67}" presName="compNode" presStyleCnt="0"/>
      <dgm:spPr/>
    </dgm:pt>
    <dgm:pt modelId="{2E207E54-8AFD-4433-9604-28CD227C045F}" type="pres">
      <dgm:prSet presAssocID="{3C2EB3BB-DCCE-4B49-A904-0B1790CDCE67}" presName="bgRect" presStyleLbl="bgShp" presStyleIdx="7" presStyleCnt="8"/>
      <dgm:spPr/>
    </dgm:pt>
    <dgm:pt modelId="{5E6AA192-B762-4FA4-A2A5-285394F00B30}" type="pres">
      <dgm:prSet presAssocID="{3C2EB3BB-DCCE-4B49-A904-0B1790CDCE67}"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Scales of Justice"/>
        </a:ext>
      </dgm:extLst>
    </dgm:pt>
    <dgm:pt modelId="{94DBD7F2-B6B6-4215-AA63-9793375BAD01}" type="pres">
      <dgm:prSet presAssocID="{3C2EB3BB-DCCE-4B49-A904-0B1790CDCE67}" presName="spaceRect" presStyleCnt="0"/>
      <dgm:spPr/>
    </dgm:pt>
    <dgm:pt modelId="{EC0560FB-ADA9-4459-9E2D-9BD1827DAF6E}" type="pres">
      <dgm:prSet presAssocID="{3C2EB3BB-DCCE-4B49-A904-0B1790CDCE67}" presName="parTx" presStyleLbl="revTx" presStyleIdx="7" presStyleCnt="8">
        <dgm:presLayoutVars>
          <dgm:chMax val="0"/>
          <dgm:chPref val="0"/>
        </dgm:presLayoutVars>
      </dgm:prSet>
      <dgm:spPr/>
    </dgm:pt>
  </dgm:ptLst>
  <dgm:cxnLst>
    <dgm:cxn modelId="{83AFBF15-28A4-40BD-94C1-FBE7686D2006}" srcId="{359D7BF9-E758-4C0B-B7C8-52F743D0BD08}" destId="{851E48DF-D018-47EC-9E26-6BAE365CCA21}" srcOrd="5" destOrd="0" parTransId="{E412BE29-C65D-4622-9929-A0C24D7FA0C9}" sibTransId="{9B877261-2934-4808-95A1-ACDD90DD5B68}"/>
    <dgm:cxn modelId="{AEFE3F1A-3459-4A5E-AB5C-06274DBFD8F2}" srcId="{359D7BF9-E758-4C0B-B7C8-52F743D0BD08}" destId="{2119F31A-E185-4816-B0A3-4277FF91B253}" srcOrd="3" destOrd="0" parTransId="{B924B42B-3F02-4C63-8ADF-168629938E68}" sibTransId="{C7700559-C443-4077-BCAB-18B82121B5E8}"/>
    <dgm:cxn modelId="{1078D31E-B89C-455F-9E6B-C6DEC602E5E0}" type="presOf" srcId="{748F65F9-8AD0-440E-AE39-1884D9759524}" destId="{A8D572B1-6CED-4D34-86E5-630395DDB253}" srcOrd="0" destOrd="0" presId="urn:microsoft.com/office/officeart/2018/2/layout/IconVerticalSolidList"/>
    <dgm:cxn modelId="{C9736A30-72C9-41DB-A9B0-4B3A3EC75350}" type="presOf" srcId="{359D7BF9-E758-4C0B-B7C8-52F743D0BD08}" destId="{67771DA2-D18D-43A6-8B69-35D7BA09E2F2}" srcOrd="0" destOrd="0" presId="urn:microsoft.com/office/officeart/2018/2/layout/IconVerticalSolidList"/>
    <dgm:cxn modelId="{BD729231-3D44-4E63-9266-44E275AB5B79}" srcId="{359D7BF9-E758-4C0B-B7C8-52F743D0BD08}" destId="{860C6572-022B-4E81-930A-AEFEEDF842C3}" srcOrd="6" destOrd="0" parTransId="{5650255E-DAB9-426C-B0FF-CF3D257FE504}" sibTransId="{EBA2EFBB-2BD5-4D13-A327-6A3397FF4DDE}"/>
    <dgm:cxn modelId="{3545B235-4260-4021-9ECB-DDCC4459C0A3}" srcId="{359D7BF9-E758-4C0B-B7C8-52F743D0BD08}" destId="{9E82FE2B-61A8-4971-8FAD-3E2F1E0B8713}" srcOrd="2" destOrd="0" parTransId="{4D988328-63C3-4E61-92C3-CEFC70683B79}" sibTransId="{01129E45-AFC8-4C5E-A513-A68C1662E3B5}"/>
    <dgm:cxn modelId="{05D99C45-6B30-4235-ADBA-63DD2498FCBC}" type="presOf" srcId="{851E48DF-D018-47EC-9E26-6BAE365CCA21}" destId="{4B4808FC-BB29-41BA-A182-03724F4A4F3D}" srcOrd="0" destOrd="0" presId="urn:microsoft.com/office/officeart/2018/2/layout/IconVerticalSolidList"/>
    <dgm:cxn modelId="{CA7AED62-B4C5-4168-A2DF-9D9A90F0350C}" type="presOf" srcId="{B68C0C6F-B80C-411E-B094-F74BA823A8A1}" destId="{2543B77C-C775-45BE-B855-D868C74566ED}" srcOrd="0" destOrd="0" presId="urn:microsoft.com/office/officeart/2018/2/layout/IconVerticalSolidList"/>
    <dgm:cxn modelId="{70DA2E8B-6311-43F5-B13E-0E3826FADCD4}" srcId="{359D7BF9-E758-4C0B-B7C8-52F743D0BD08}" destId="{748F65F9-8AD0-440E-AE39-1884D9759524}" srcOrd="0" destOrd="0" parTransId="{CB6CFD95-6048-4BAA-8D40-31F46028E56A}" sibTransId="{CEBC2D1D-24B3-479D-85DD-ECE5EDF0A8E7}"/>
    <dgm:cxn modelId="{0CE81695-EB84-4B76-B925-D3129294AA67}" type="presOf" srcId="{860C6572-022B-4E81-930A-AEFEEDF842C3}" destId="{038E0482-F547-4A1C-A29B-935C500EB0BE}" srcOrd="0" destOrd="0" presId="urn:microsoft.com/office/officeart/2018/2/layout/IconVerticalSolidList"/>
    <dgm:cxn modelId="{FE93BFA7-BC21-4873-9E41-D5FB1C0B33D0}" type="presOf" srcId="{2119F31A-E185-4816-B0A3-4277FF91B253}" destId="{B59C8F32-F21A-43C5-9C3B-B41194DEC33E}" srcOrd="0" destOrd="0" presId="urn:microsoft.com/office/officeart/2018/2/layout/IconVerticalSolidList"/>
    <dgm:cxn modelId="{AA1E04BD-2E2C-4CAD-B123-A7A5555D7737}" type="presOf" srcId="{3C2EB3BB-DCCE-4B49-A904-0B1790CDCE67}" destId="{EC0560FB-ADA9-4459-9E2D-9BD1827DAF6E}" srcOrd="0" destOrd="0" presId="urn:microsoft.com/office/officeart/2018/2/layout/IconVerticalSolidList"/>
    <dgm:cxn modelId="{607F8EBF-0D0D-439B-952A-A85E5846AD1F}" srcId="{359D7BF9-E758-4C0B-B7C8-52F743D0BD08}" destId="{3C2EB3BB-DCCE-4B49-A904-0B1790CDCE67}" srcOrd="7" destOrd="0" parTransId="{00F8E1AA-F26F-475A-9CA2-73F4F3562634}" sibTransId="{48E122D3-4BF6-4A3F-A364-13A0104FEF60}"/>
    <dgm:cxn modelId="{F731B6CD-E2C9-4A9D-917B-CA92DB5FAD72}" type="presOf" srcId="{053619E9-B0F7-4C6B-9DA6-8FB1221A22B4}" destId="{2AF8456D-FB93-4707-98A8-5EB9731109B9}" srcOrd="0" destOrd="0" presId="urn:microsoft.com/office/officeart/2018/2/layout/IconVerticalSolidList"/>
    <dgm:cxn modelId="{857609E7-3EE9-4818-A5F3-EE4C1725590E}" type="presOf" srcId="{9E82FE2B-61A8-4971-8FAD-3E2F1E0B8713}" destId="{44067482-0F88-4C41-B2F6-1C3049943627}" srcOrd="0" destOrd="0" presId="urn:microsoft.com/office/officeart/2018/2/layout/IconVerticalSolidList"/>
    <dgm:cxn modelId="{08D1B8EB-4D99-48FA-A076-C591BB39E93A}" srcId="{359D7BF9-E758-4C0B-B7C8-52F743D0BD08}" destId="{B68C0C6F-B80C-411E-B094-F74BA823A8A1}" srcOrd="1" destOrd="0" parTransId="{51284FD8-A1DE-49FB-A001-CFC63B121F3A}" sibTransId="{1B217C22-A52F-4295-ACB5-D64102A411D1}"/>
    <dgm:cxn modelId="{CF28BFF3-4CB9-4E1E-BF9E-73F88EFDB89D}" srcId="{359D7BF9-E758-4C0B-B7C8-52F743D0BD08}" destId="{053619E9-B0F7-4C6B-9DA6-8FB1221A22B4}" srcOrd="4" destOrd="0" parTransId="{C5A5FB1A-0AE6-4744-833C-9F9A674E17C9}" sibTransId="{F045E7A6-F581-4E02-9452-39181828AC85}"/>
    <dgm:cxn modelId="{5A4EC6E4-FCD2-410E-A3EB-66726DBD7527}" type="presParOf" srcId="{67771DA2-D18D-43A6-8B69-35D7BA09E2F2}" destId="{2D2B5C3D-4C2B-4C74-83BD-0941A5608FA7}" srcOrd="0" destOrd="0" presId="urn:microsoft.com/office/officeart/2018/2/layout/IconVerticalSolidList"/>
    <dgm:cxn modelId="{23482671-394F-479A-8347-626CD43D09EE}" type="presParOf" srcId="{2D2B5C3D-4C2B-4C74-83BD-0941A5608FA7}" destId="{46F9BB51-FBC9-49A0-9498-7AFBEE4F1E75}" srcOrd="0" destOrd="0" presId="urn:microsoft.com/office/officeart/2018/2/layout/IconVerticalSolidList"/>
    <dgm:cxn modelId="{23FF6A33-421F-41D5-8DE4-AE0C844A47FB}" type="presParOf" srcId="{2D2B5C3D-4C2B-4C74-83BD-0941A5608FA7}" destId="{78C245C1-3426-4EEC-BAD6-5877FDC2871A}" srcOrd="1" destOrd="0" presId="urn:microsoft.com/office/officeart/2018/2/layout/IconVerticalSolidList"/>
    <dgm:cxn modelId="{64C60E89-C5B1-4988-8102-42CBE2CC31E7}" type="presParOf" srcId="{2D2B5C3D-4C2B-4C74-83BD-0941A5608FA7}" destId="{FC9BA4E2-D277-4B1D-93C7-5E98B51EDC35}" srcOrd="2" destOrd="0" presId="urn:microsoft.com/office/officeart/2018/2/layout/IconVerticalSolidList"/>
    <dgm:cxn modelId="{91C0F856-892E-4658-8DE3-5BF92623BC1B}" type="presParOf" srcId="{2D2B5C3D-4C2B-4C74-83BD-0941A5608FA7}" destId="{A8D572B1-6CED-4D34-86E5-630395DDB253}" srcOrd="3" destOrd="0" presId="urn:microsoft.com/office/officeart/2018/2/layout/IconVerticalSolidList"/>
    <dgm:cxn modelId="{C34C3C1E-C90F-4F50-9087-2BC486ED7AB1}" type="presParOf" srcId="{67771DA2-D18D-43A6-8B69-35D7BA09E2F2}" destId="{113C5D63-0619-4C01-B46C-D3E161B80915}" srcOrd="1" destOrd="0" presId="urn:microsoft.com/office/officeart/2018/2/layout/IconVerticalSolidList"/>
    <dgm:cxn modelId="{C6EEB74A-3514-466D-8DAF-D9918CC6FF31}" type="presParOf" srcId="{67771DA2-D18D-43A6-8B69-35D7BA09E2F2}" destId="{7B9FB5CD-C20B-4AB9-9B46-D7C2963C1628}" srcOrd="2" destOrd="0" presId="urn:microsoft.com/office/officeart/2018/2/layout/IconVerticalSolidList"/>
    <dgm:cxn modelId="{D8689F10-06FE-4790-A9C0-30710EDA2F5C}" type="presParOf" srcId="{7B9FB5CD-C20B-4AB9-9B46-D7C2963C1628}" destId="{F5B5CAA5-D3A8-4B05-9FF2-635CAF51A3D9}" srcOrd="0" destOrd="0" presId="urn:microsoft.com/office/officeart/2018/2/layout/IconVerticalSolidList"/>
    <dgm:cxn modelId="{D4A3ACF7-8AC9-4DC2-8CF9-4428FA574441}" type="presParOf" srcId="{7B9FB5CD-C20B-4AB9-9B46-D7C2963C1628}" destId="{431220B1-A106-4A80-860A-B5FD4E68E189}" srcOrd="1" destOrd="0" presId="urn:microsoft.com/office/officeart/2018/2/layout/IconVerticalSolidList"/>
    <dgm:cxn modelId="{D93DEC4E-43B7-46E8-99DA-561DF6481E69}" type="presParOf" srcId="{7B9FB5CD-C20B-4AB9-9B46-D7C2963C1628}" destId="{40601287-26E9-4167-ACD6-80A76FCDB0F1}" srcOrd="2" destOrd="0" presId="urn:microsoft.com/office/officeart/2018/2/layout/IconVerticalSolidList"/>
    <dgm:cxn modelId="{FD636D0E-2CDD-4B2C-902C-E8F0DC517F84}" type="presParOf" srcId="{7B9FB5CD-C20B-4AB9-9B46-D7C2963C1628}" destId="{2543B77C-C775-45BE-B855-D868C74566ED}" srcOrd="3" destOrd="0" presId="urn:microsoft.com/office/officeart/2018/2/layout/IconVerticalSolidList"/>
    <dgm:cxn modelId="{585DDF3E-0560-4F48-98FC-2B6D188A7770}" type="presParOf" srcId="{67771DA2-D18D-43A6-8B69-35D7BA09E2F2}" destId="{F322835C-93CB-4C07-9C30-12E1E1A843A9}" srcOrd="3" destOrd="0" presId="urn:microsoft.com/office/officeart/2018/2/layout/IconVerticalSolidList"/>
    <dgm:cxn modelId="{94A88489-C608-4CBE-94DD-705775093A76}" type="presParOf" srcId="{67771DA2-D18D-43A6-8B69-35D7BA09E2F2}" destId="{B4667FB5-C803-469A-B7D6-15ACB84700F6}" srcOrd="4" destOrd="0" presId="urn:microsoft.com/office/officeart/2018/2/layout/IconVerticalSolidList"/>
    <dgm:cxn modelId="{E30EE59E-B706-415C-9C21-E64D1691965A}" type="presParOf" srcId="{B4667FB5-C803-469A-B7D6-15ACB84700F6}" destId="{E4DD6C5B-7377-4076-BEB9-36087274BD8E}" srcOrd="0" destOrd="0" presId="urn:microsoft.com/office/officeart/2018/2/layout/IconVerticalSolidList"/>
    <dgm:cxn modelId="{5111378D-1DFF-4893-9A40-C3E63ED909CB}" type="presParOf" srcId="{B4667FB5-C803-469A-B7D6-15ACB84700F6}" destId="{BED72D86-1053-40D4-8183-E1088896D715}" srcOrd="1" destOrd="0" presId="urn:microsoft.com/office/officeart/2018/2/layout/IconVerticalSolidList"/>
    <dgm:cxn modelId="{EA6183DE-A95C-4566-A0AA-2F416696EE65}" type="presParOf" srcId="{B4667FB5-C803-469A-B7D6-15ACB84700F6}" destId="{638BD3B3-EF14-4E36-BF28-CBDE8109668B}" srcOrd="2" destOrd="0" presId="urn:microsoft.com/office/officeart/2018/2/layout/IconVerticalSolidList"/>
    <dgm:cxn modelId="{244E0915-F5BB-45A3-AE7F-02F63D37938D}" type="presParOf" srcId="{B4667FB5-C803-469A-B7D6-15ACB84700F6}" destId="{44067482-0F88-4C41-B2F6-1C3049943627}" srcOrd="3" destOrd="0" presId="urn:microsoft.com/office/officeart/2018/2/layout/IconVerticalSolidList"/>
    <dgm:cxn modelId="{8BA4457D-7435-4FC8-A835-CB04EB581205}" type="presParOf" srcId="{67771DA2-D18D-43A6-8B69-35D7BA09E2F2}" destId="{3E8CD615-5DA5-48BC-9FF5-1C0BC554457E}" srcOrd="5" destOrd="0" presId="urn:microsoft.com/office/officeart/2018/2/layout/IconVerticalSolidList"/>
    <dgm:cxn modelId="{C04E0AA7-5083-4B0A-A129-8D5BF9187EFD}" type="presParOf" srcId="{67771DA2-D18D-43A6-8B69-35D7BA09E2F2}" destId="{F80D5175-8CD9-4086-90BC-16ADACB1395F}" srcOrd="6" destOrd="0" presId="urn:microsoft.com/office/officeart/2018/2/layout/IconVerticalSolidList"/>
    <dgm:cxn modelId="{7C8FCF57-B551-475B-8F0B-CF3A9BCCCB7F}" type="presParOf" srcId="{F80D5175-8CD9-4086-90BC-16ADACB1395F}" destId="{AB357F2D-CC5A-43A6-A8ED-278E6EF3ACFD}" srcOrd="0" destOrd="0" presId="urn:microsoft.com/office/officeart/2018/2/layout/IconVerticalSolidList"/>
    <dgm:cxn modelId="{928CE1D1-5E9A-4FD8-A295-8D7F7997C156}" type="presParOf" srcId="{F80D5175-8CD9-4086-90BC-16ADACB1395F}" destId="{6BC81287-C281-4F93-BBEB-02C3E9287EB3}" srcOrd="1" destOrd="0" presId="urn:microsoft.com/office/officeart/2018/2/layout/IconVerticalSolidList"/>
    <dgm:cxn modelId="{6B1DE574-85E4-4A55-A2BA-B388632F910B}" type="presParOf" srcId="{F80D5175-8CD9-4086-90BC-16ADACB1395F}" destId="{D97056B1-7706-413F-B4F9-1331A4F1BB1F}" srcOrd="2" destOrd="0" presId="urn:microsoft.com/office/officeart/2018/2/layout/IconVerticalSolidList"/>
    <dgm:cxn modelId="{C60B927F-31E3-45FE-AAF7-C62407D32EF1}" type="presParOf" srcId="{F80D5175-8CD9-4086-90BC-16ADACB1395F}" destId="{B59C8F32-F21A-43C5-9C3B-B41194DEC33E}" srcOrd="3" destOrd="0" presId="urn:microsoft.com/office/officeart/2018/2/layout/IconVerticalSolidList"/>
    <dgm:cxn modelId="{F9AF14C4-2DC2-4D52-B127-2C64D850DFFF}" type="presParOf" srcId="{67771DA2-D18D-43A6-8B69-35D7BA09E2F2}" destId="{04F4EC45-01CF-4F68-A62D-B9D976567008}" srcOrd="7" destOrd="0" presId="urn:microsoft.com/office/officeart/2018/2/layout/IconVerticalSolidList"/>
    <dgm:cxn modelId="{5905A25B-3BC0-4AB1-ADA5-611821EDF35D}" type="presParOf" srcId="{67771DA2-D18D-43A6-8B69-35D7BA09E2F2}" destId="{FEEB78F1-8FA2-4B70-8151-8F1FA8A52BB3}" srcOrd="8" destOrd="0" presId="urn:microsoft.com/office/officeart/2018/2/layout/IconVerticalSolidList"/>
    <dgm:cxn modelId="{4B21F454-B53D-4830-8902-0B6E93535038}" type="presParOf" srcId="{FEEB78F1-8FA2-4B70-8151-8F1FA8A52BB3}" destId="{29E0F0E7-AC01-4526-B302-E65681D5CD00}" srcOrd="0" destOrd="0" presId="urn:microsoft.com/office/officeart/2018/2/layout/IconVerticalSolidList"/>
    <dgm:cxn modelId="{5398C7E6-68F1-4B18-8F99-3F3725C1D3C7}" type="presParOf" srcId="{FEEB78F1-8FA2-4B70-8151-8F1FA8A52BB3}" destId="{12E3AD87-B292-4B9B-BACB-EC4AB4703DA7}" srcOrd="1" destOrd="0" presId="urn:microsoft.com/office/officeart/2018/2/layout/IconVerticalSolidList"/>
    <dgm:cxn modelId="{1ACDB7F7-DD0B-431C-A1DD-DBA242839F21}" type="presParOf" srcId="{FEEB78F1-8FA2-4B70-8151-8F1FA8A52BB3}" destId="{E15B7129-8E4A-40FB-B3FF-85B321F020D0}" srcOrd="2" destOrd="0" presId="urn:microsoft.com/office/officeart/2018/2/layout/IconVerticalSolidList"/>
    <dgm:cxn modelId="{5F157472-4F46-49F5-B283-02D123A10E3E}" type="presParOf" srcId="{FEEB78F1-8FA2-4B70-8151-8F1FA8A52BB3}" destId="{2AF8456D-FB93-4707-98A8-5EB9731109B9}" srcOrd="3" destOrd="0" presId="urn:microsoft.com/office/officeart/2018/2/layout/IconVerticalSolidList"/>
    <dgm:cxn modelId="{2501FB3B-FC72-426C-BD78-2FC924E8C048}" type="presParOf" srcId="{67771DA2-D18D-43A6-8B69-35D7BA09E2F2}" destId="{83A277D4-35E4-4960-AE86-CE5310FFB510}" srcOrd="9" destOrd="0" presId="urn:microsoft.com/office/officeart/2018/2/layout/IconVerticalSolidList"/>
    <dgm:cxn modelId="{79946CF2-BE51-4514-BD8C-4D34771EF832}" type="presParOf" srcId="{67771DA2-D18D-43A6-8B69-35D7BA09E2F2}" destId="{620E79BF-D879-4C6D-A733-620BA97DD463}" srcOrd="10" destOrd="0" presId="urn:microsoft.com/office/officeart/2018/2/layout/IconVerticalSolidList"/>
    <dgm:cxn modelId="{069AB857-3E17-487C-A82F-52C3ABDF9286}" type="presParOf" srcId="{620E79BF-D879-4C6D-A733-620BA97DD463}" destId="{C9AD6D38-FF31-4F51-8E00-1AA5212CE082}" srcOrd="0" destOrd="0" presId="urn:microsoft.com/office/officeart/2018/2/layout/IconVerticalSolidList"/>
    <dgm:cxn modelId="{1BBBCFB8-5407-4DD0-AD79-41BEC62AFB2F}" type="presParOf" srcId="{620E79BF-D879-4C6D-A733-620BA97DD463}" destId="{673FFED6-61CA-49A8-8427-CDD294C782A7}" srcOrd="1" destOrd="0" presId="urn:microsoft.com/office/officeart/2018/2/layout/IconVerticalSolidList"/>
    <dgm:cxn modelId="{10982841-8F99-4060-BF39-204470D59C6F}" type="presParOf" srcId="{620E79BF-D879-4C6D-A733-620BA97DD463}" destId="{C277477A-1B09-49D5-BD99-873A095CC109}" srcOrd="2" destOrd="0" presId="urn:microsoft.com/office/officeart/2018/2/layout/IconVerticalSolidList"/>
    <dgm:cxn modelId="{C620016E-A0F9-4CB5-BDD5-F677A3F7A249}" type="presParOf" srcId="{620E79BF-D879-4C6D-A733-620BA97DD463}" destId="{4B4808FC-BB29-41BA-A182-03724F4A4F3D}" srcOrd="3" destOrd="0" presId="urn:microsoft.com/office/officeart/2018/2/layout/IconVerticalSolidList"/>
    <dgm:cxn modelId="{D11FF0A4-E4B7-4119-842D-8577A154AF6D}" type="presParOf" srcId="{67771DA2-D18D-43A6-8B69-35D7BA09E2F2}" destId="{1C219E8C-9E34-48E6-BD8D-AFE480C20BD8}" srcOrd="11" destOrd="0" presId="urn:microsoft.com/office/officeart/2018/2/layout/IconVerticalSolidList"/>
    <dgm:cxn modelId="{59722B3F-2606-4EFB-A151-784AB621D834}" type="presParOf" srcId="{67771DA2-D18D-43A6-8B69-35D7BA09E2F2}" destId="{53E00346-A6C5-4CBD-B9D6-B3C19AEBCA22}" srcOrd="12" destOrd="0" presId="urn:microsoft.com/office/officeart/2018/2/layout/IconVerticalSolidList"/>
    <dgm:cxn modelId="{EA7BD638-421E-4516-92A9-26C5A47DD563}" type="presParOf" srcId="{53E00346-A6C5-4CBD-B9D6-B3C19AEBCA22}" destId="{590233DC-76E8-43E3-A9A2-1AE6A3D646CB}" srcOrd="0" destOrd="0" presId="urn:microsoft.com/office/officeart/2018/2/layout/IconVerticalSolidList"/>
    <dgm:cxn modelId="{25EF18C7-56DA-4E12-852E-E5E643D89B24}" type="presParOf" srcId="{53E00346-A6C5-4CBD-B9D6-B3C19AEBCA22}" destId="{A0946311-2F5D-4DE9-BACE-3C346765B8C8}" srcOrd="1" destOrd="0" presId="urn:microsoft.com/office/officeart/2018/2/layout/IconVerticalSolidList"/>
    <dgm:cxn modelId="{F197E4A7-FF70-4EEF-BB54-1652DB72C4D4}" type="presParOf" srcId="{53E00346-A6C5-4CBD-B9D6-B3C19AEBCA22}" destId="{04AC158C-E440-4596-8A11-EA6C9C70CD37}" srcOrd="2" destOrd="0" presId="urn:microsoft.com/office/officeart/2018/2/layout/IconVerticalSolidList"/>
    <dgm:cxn modelId="{504AEE5E-DC34-4DB5-878F-12B6131447D8}" type="presParOf" srcId="{53E00346-A6C5-4CBD-B9D6-B3C19AEBCA22}" destId="{038E0482-F547-4A1C-A29B-935C500EB0BE}" srcOrd="3" destOrd="0" presId="urn:microsoft.com/office/officeart/2018/2/layout/IconVerticalSolidList"/>
    <dgm:cxn modelId="{600CE0BD-9AD0-4C91-A07E-5DAC7CF66BB2}" type="presParOf" srcId="{67771DA2-D18D-43A6-8B69-35D7BA09E2F2}" destId="{E63887AB-9441-49A5-9AE0-3B01FD9E371C}" srcOrd="13" destOrd="0" presId="urn:microsoft.com/office/officeart/2018/2/layout/IconVerticalSolidList"/>
    <dgm:cxn modelId="{E080D0C5-3439-46FF-9503-87A612C40EE1}" type="presParOf" srcId="{67771DA2-D18D-43A6-8B69-35D7BA09E2F2}" destId="{FA1A3E6F-00D4-4745-8933-C053334F0466}" srcOrd="14" destOrd="0" presId="urn:microsoft.com/office/officeart/2018/2/layout/IconVerticalSolidList"/>
    <dgm:cxn modelId="{428C7EB2-CF3D-4397-ABCF-BE3221A8910D}" type="presParOf" srcId="{FA1A3E6F-00D4-4745-8933-C053334F0466}" destId="{2E207E54-8AFD-4433-9604-28CD227C045F}" srcOrd="0" destOrd="0" presId="urn:microsoft.com/office/officeart/2018/2/layout/IconVerticalSolidList"/>
    <dgm:cxn modelId="{FA6658ED-1795-4803-8EBB-3E19A6CD08F4}" type="presParOf" srcId="{FA1A3E6F-00D4-4745-8933-C053334F0466}" destId="{5E6AA192-B762-4FA4-A2A5-285394F00B30}" srcOrd="1" destOrd="0" presId="urn:microsoft.com/office/officeart/2018/2/layout/IconVerticalSolidList"/>
    <dgm:cxn modelId="{BADEF70A-492B-49F3-A1CC-C97D9C981CD0}" type="presParOf" srcId="{FA1A3E6F-00D4-4745-8933-C053334F0466}" destId="{94DBD7F2-B6B6-4215-AA63-9793375BAD01}" srcOrd="2" destOrd="0" presId="urn:microsoft.com/office/officeart/2018/2/layout/IconVerticalSolidList"/>
    <dgm:cxn modelId="{2C1CDC1C-C83E-41BE-A0D0-2A85D3C3580E}" type="presParOf" srcId="{FA1A3E6F-00D4-4745-8933-C053334F0466}" destId="{EC0560FB-ADA9-4459-9E2D-9BD1827DAF6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1ADB98-1207-49A1-AFF1-F9A327113F95}" type="doc">
      <dgm:prSet loTypeId="urn:microsoft.com/office/officeart/2005/8/layout/process4" loCatId="list" qsTypeId="urn:microsoft.com/office/officeart/2005/8/quickstyle/simple4" qsCatId="simple" csTypeId="urn:microsoft.com/office/officeart/2005/8/colors/colorful1" csCatId="colorful" phldr="1"/>
      <dgm:spPr/>
      <dgm:t>
        <a:bodyPr/>
        <a:lstStyle/>
        <a:p>
          <a:endParaRPr lang="en-US"/>
        </a:p>
      </dgm:t>
    </dgm:pt>
    <dgm:pt modelId="{E0AAE731-C412-40ED-9EE5-22357447B7F6}">
      <dgm:prSet phldrT="[Text]" custT="1"/>
      <dgm:spPr/>
      <dgm:t>
        <a:bodyPr/>
        <a:lstStyle/>
        <a:p>
          <a:r>
            <a:rPr lang="en-US" sz="1800" b="1" dirty="0"/>
            <a:t>Federal: </a:t>
          </a:r>
          <a:r>
            <a:rPr lang="en-US" sz="1800" b="0" dirty="0"/>
            <a:t>R&amp;D, Technical &amp; Financial Assistance</a:t>
          </a:r>
        </a:p>
      </dgm:t>
    </dgm:pt>
    <dgm:pt modelId="{11544D85-D28F-4438-93DF-A09F415F4C14}" type="parTrans" cxnId="{71912BBE-A6F6-430E-961E-573104ABEEFA}">
      <dgm:prSet/>
      <dgm:spPr/>
      <dgm:t>
        <a:bodyPr/>
        <a:lstStyle/>
        <a:p>
          <a:endParaRPr lang="en-US" sz="2000" b="0"/>
        </a:p>
      </dgm:t>
    </dgm:pt>
    <dgm:pt modelId="{C8552239-E1D8-40AF-99C0-88C8605B074C}" type="sibTrans" cxnId="{71912BBE-A6F6-430E-961E-573104ABEEFA}">
      <dgm:prSet/>
      <dgm:spPr/>
      <dgm:t>
        <a:bodyPr/>
        <a:lstStyle/>
        <a:p>
          <a:endParaRPr lang="en-US" sz="2000" b="0"/>
        </a:p>
      </dgm:t>
    </dgm:pt>
    <dgm:pt modelId="{1E66B406-2355-48F2-9C60-65B465B8471B}">
      <dgm:prSet phldrT="[Text]" custT="1"/>
      <dgm:spPr/>
      <dgm:t>
        <a:bodyPr/>
        <a:lstStyle/>
        <a:p>
          <a:r>
            <a:rPr lang="en-US" sz="1800" b="1" dirty="0"/>
            <a:t>Philanthropy &amp; Communities: </a:t>
          </a:r>
          <a:r>
            <a:rPr lang="en-US" sz="1800" b="0" dirty="0"/>
            <a:t>Community and MBE/DBE capacity building</a:t>
          </a:r>
          <a:endParaRPr lang="en-US" sz="1800" b="1" dirty="0"/>
        </a:p>
      </dgm:t>
    </dgm:pt>
    <dgm:pt modelId="{D524AF07-7D1C-48CA-94F9-7B1B19A9EFA5}" type="parTrans" cxnId="{3FA4D32B-1150-4D7D-8A7E-5F6EEC5DE5D8}">
      <dgm:prSet/>
      <dgm:spPr/>
      <dgm:t>
        <a:bodyPr/>
        <a:lstStyle/>
        <a:p>
          <a:endParaRPr lang="en-US" sz="2000" b="0"/>
        </a:p>
      </dgm:t>
    </dgm:pt>
    <dgm:pt modelId="{D9EE941C-ABF3-42C8-B0D9-0D6E6B8FE990}" type="sibTrans" cxnId="{3FA4D32B-1150-4D7D-8A7E-5F6EEC5DE5D8}">
      <dgm:prSet/>
      <dgm:spPr/>
      <dgm:t>
        <a:bodyPr/>
        <a:lstStyle/>
        <a:p>
          <a:endParaRPr lang="en-US" sz="2000" b="0"/>
        </a:p>
      </dgm:t>
    </dgm:pt>
    <dgm:pt modelId="{CE66EC7C-9E72-4EF9-BEA1-CDB52DF176CD}">
      <dgm:prSet phldrT="[Text]" custT="1"/>
      <dgm:spPr/>
      <dgm:t>
        <a:bodyPr/>
        <a:lstStyle/>
        <a:p>
          <a:r>
            <a:rPr lang="en-US" sz="1800" b="1" dirty="0"/>
            <a:t>Private Sector: </a:t>
          </a:r>
          <a:r>
            <a:rPr lang="en-US" sz="1800" b="0" dirty="0"/>
            <a:t>Unlock long-term, transformative investment</a:t>
          </a:r>
          <a:endParaRPr lang="en-US" sz="1800" b="1" dirty="0"/>
        </a:p>
      </dgm:t>
    </dgm:pt>
    <dgm:pt modelId="{A6F84B67-70AB-40FA-9600-D982ADBC42CF}" type="parTrans" cxnId="{666D33B8-A720-4860-B68D-AACF8AEC2DFA}">
      <dgm:prSet/>
      <dgm:spPr/>
      <dgm:t>
        <a:bodyPr/>
        <a:lstStyle/>
        <a:p>
          <a:endParaRPr lang="en-US" sz="2000" b="0"/>
        </a:p>
      </dgm:t>
    </dgm:pt>
    <dgm:pt modelId="{9D3F45D2-17CC-442B-9421-9B415BF0C1D0}" type="sibTrans" cxnId="{666D33B8-A720-4860-B68D-AACF8AEC2DFA}">
      <dgm:prSet/>
      <dgm:spPr/>
      <dgm:t>
        <a:bodyPr/>
        <a:lstStyle/>
        <a:p>
          <a:endParaRPr lang="en-US" sz="2000" b="0"/>
        </a:p>
      </dgm:t>
    </dgm:pt>
    <dgm:pt modelId="{BB6BF0C4-9939-4A6F-89E4-FBBC65CFD992}">
      <dgm:prSet phldrT="[Text]" custT="1"/>
      <dgm:spPr/>
      <dgm:t>
        <a:bodyPr/>
        <a:lstStyle/>
        <a:p>
          <a:r>
            <a:rPr lang="en-US" sz="1800" b="1" dirty="0"/>
            <a:t>State and Local</a:t>
          </a:r>
          <a:r>
            <a:rPr lang="en-US" sz="1800" b="0" dirty="0"/>
            <a:t>: Local planning, Federal $ recipients, regulatory authority</a:t>
          </a:r>
          <a:endParaRPr lang="en-US" sz="1800" b="1" dirty="0"/>
        </a:p>
      </dgm:t>
    </dgm:pt>
    <dgm:pt modelId="{07C8B2BD-06C2-43EC-ABB3-FA9D0B19F45B}" type="parTrans" cxnId="{8A5AB26D-DB62-472F-9B41-B9D0FE05430D}">
      <dgm:prSet/>
      <dgm:spPr/>
      <dgm:t>
        <a:bodyPr/>
        <a:lstStyle/>
        <a:p>
          <a:endParaRPr lang="en-US" sz="2000"/>
        </a:p>
      </dgm:t>
    </dgm:pt>
    <dgm:pt modelId="{33C6E4DE-144E-4BE7-858A-4E506E917390}" type="sibTrans" cxnId="{8A5AB26D-DB62-472F-9B41-B9D0FE05430D}">
      <dgm:prSet/>
      <dgm:spPr/>
      <dgm:t>
        <a:bodyPr/>
        <a:lstStyle/>
        <a:p>
          <a:endParaRPr lang="en-US" sz="2000"/>
        </a:p>
      </dgm:t>
    </dgm:pt>
    <dgm:pt modelId="{7F8CACE1-A8E3-4256-937E-AAB4E68B595D}" type="pres">
      <dgm:prSet presAssocID="{391ADB98-1207-49A1-AFF1-F9A327113F95}" presName="Name0" presStyleCnt="0">
        <dgm:presLayoutVars>
          <dgm:dir/>
          <dgm:animLvl val="lvl"/>
          <dgm:resizeHandles val="exact"/>
        </dgm:presLayoutVars>
      </dgm:prSet>
      <dgm:spPr/>
    </dgm:pt>
    <dgm:pt modelId="{A9A07B3D-785A-43F0-8E45-9F5064026346}" type="pres">
      <dgm:prSet presAssocID="{CE66EC7C-9E72-4EF9-BEA1-CDB52DF176CD}" presName="boxAndChildren" presStyleCnt="0"/>
      <dgm:spPr/>
    </dgm:pt>
    <dgm:pt modelId="{DF515FF2-6F04-47B6-A6FF-54E351BA7BFD}" type="pres">
      <dgm:prSet presAssocID="{CE66EC7C-9E72-4EF9-BEA1-CDB52DF176CD}" presName="parentTextBox" presStyleLbl="node1" presStyleIdx="0" presStyleCnt="4"/>
      <dgm:spPr/>
    </dgm:pt>
    <dgm:pt modelId="{F5BF6F94-C3A3-40F3-91E3-FC38CB1ADC1F}" type="pres">
      <dgm:prSet presAssocID="{D9EE941C-ABF3-42C8-B0D9-0D6E6B8FE990}" presName="sp" presStyleCnt="0"/>
      <dgm:spPr/>
    </dgm:pt>
    <dgm:pt modelId="{162C7238-74D0-4943-96C1-E9678168B7F8}" type="pres">
      <dgm:prSet presAssocID="{1E66B406-2355-48F2-9C60-65B465B8471B}" presName="arrowAndChildren" presStyleCnt="0"/>
      <dgm:spPr/>
    </dgm:pt>
    <dgm:pt modelId="{8BC8C1F6-2A5F-490E-8001-41F4DAADA363}" type="pres">
      <dgm:prSet presAssocID="{1E66B406-2355-48F2-9C60-65B465B8471B}" presName="parentTextArrow" presStyleLbl="node1" presStyleIdx="1" presStyleCnt="4"/>
      <dgm:spPr/>
    </dgm:pt>
    <dgm:pt modelId="{B1FCE7A7-FE31-4345-A2FC-F24CFB5F0BF6}" type="pres">
      <dgm:prSet presAssocID="{33C6E4DE-144E-4BE7-858A-4E506E917390}" presName="sp" presStyleCnt="0"/>
      <dgm:spPr/>
    </dgm:pt>
    <dgm:pt modelId="{5BDBB1A9-CD05-48F7-BA15-9719893B2068}" type="pres">
      <dgm:prSet presAssocID="{BB6BF0C4-9939-4A6F-89E4-FBBC65CFD992}" presName="arrowAndChildren" presStyleCnt="0"/>
      <dgm:spPr/>
    </dgm:pt>
    <dgm:pt modelId="{621BC930-1C21-4697-886B-037DB5756541}" type="pres">
      <dgm:prSet presAssocID="{BB6BF0C4-9939-4A6F-89E4-FBBC65CFD992}" presName="parentTextArrow" presStyleLbl="node1" presStyleIdx="2" presStyleCnt="4"/>
      <dgm:spPr/>
    </dgm:pt>
    <dgm:pt modelId="{CBC3D7B8-7461-4B64-BFB8-9625B11289E3}" type="pres">
      <dgm:prSet presAssocID="{C8552239-E1D8-40AF-99C0-88C8605B074C}" presName="sp" presStyleCnt="0"/>
      <dgm:spPr/>
    </dgm:pt>
    <dgm:pt modelId="{EFD5FB57-C691-47FE-A16F-40FB7B70642B}" type="pres">
      <dgm:prSet presAssocID="{E0AAE731-C412-40ED-9EE5-22357447B7F6}" presName="arrowAndChildren" presStyleCnt="0"/>
      <dgm:spPr/>
    </dgm:pt>
    <dgm:pt modelId="{667C586F-A55C-49CC-A6AB-8E28E9F75242}" type="pres">
      <dgm:prSet presAssocID="{E0AAE731-C412-40ED-9EE5-22357447B7F6}" presName="parentTextArrow" presStyleLbl="node1" presStyleIdx="3" presStyleCnt="4"/>
      <dgm:spPr/>
    </dgm:pt>
  </dgm:ptLst>
  <dgm:cxnLst>
    <dgm:cxn modelId="{A2F27E0F-14E0-4FB4-B8E5-F5F11596CDCC}" type="presOf" srcId="{391ADB98-1207-49A1-AFF1-F9A327113F95}" destId="{7F8CACE1-A8E3-4256-937E-AAB4E68B595D}" srcOrd="0" destOrd="0" presId="urn:microsoft.com/office/officeart/2005/8/layout/process4"/>
    <dgm:cxn modelId="{E6DD3C1F-1AAE-4B35-B8BF-77BA7D1EDC4C}" type="presOf" srcId="{E0AAE731-C412-40ED-9EE5-22357447B7F6}" destId="{667C586F-A55C-49CC-A6AB-8E28E9F75242}" srcOrd="0" destOrd="0" presId="urn:microsoft.com/office/officeart/2005/8/layout/process4"/>
    <dgm:cxn modelId="{3FA4D32B-1150-4D7D-8A7E-5F6EEC5DE5D8}" srcId="{391ADB98-1207-49A1-AFF1-F9A327113F95}" destId="{1E66B406-2355-48F2-9C60-65B465B8471B}" srcOrd="2" destOrd="0" parTransId="{D524AF07-7D1C-48CA-94F9-7B1B19A9EFA5}" sibTransId="{D9EE941C-ABF3-42C8-B0D9-0D6E6B8FE990}"/>
    <dgm:cxn modelId="{976A1657-51A6-4FBB-9D40-9FC4E1214B05}" type="presOf" srcId="{1E66B406-2355-48F2-9C60-65B465B8471B}" destId="{8BC8C1F6-2A5F-490E-8001-41F4DAADA363}" srcOrd="0" destOrd="0" presId="urn:microsoft.com/office/officeart/2005/8/layout/process4"/>
    <dgm:cxn modelId="{3FF3605D-8559-4C9E-A6BF-09A9090415DC}" type="presOf" srcId="{CE66EC7C-9E72-4EF9-BEA1-CDB52DF176CD}" destId="{DF515FF2-6F04-47B6-A6FF-54E351BA7BFD}" srcOrd="0" destOrd="0" presId="urn:microsoft.com/office/officeart/2005/8/layout/process4"/>
    <dgm:cxn modelId="{8A5AB26D-DB62-472F-9B41-B9D0FE05430D}" srcId="{391ADB98-1207-49A1-AFF1-F9A327113F95}" destId="{BB6BF0C4-9939-4A6F-89E4-FBBC65CFD992}" srcOrd="1" destOrd="0" parTransId="{07C8B2BD-06C2-43EC-ABB3-FA9D0B19F45B}" sibTransId="{33C6E4DE-144E-4BE7-858A-4E506E917390}"/>
    <dgm:cxn modelId="{FF7C66B5-153D-4A64-B2A6-FE9A24BC15A4}" type="presOf" srcId="{BB6BF0C4-9939-4A6F-89E4-FBBC65CFD992}" destId="{621BC930-1C21-4697-886B-037DB5756541}" srcOrd="0" destOrd="0" presId="urn:microsoft.com/office/officeart/2005/8/layout/process4"/>
    <dgm:cxn modelId="{666D33B8-A720-4860-B68D-AACF8AEC2DFA}" srcId="{391ADB98-1207-49A1-AFF1-F9A327113F95}" destId="{CE66EC7C-9E72-4EF9-BEA1-CDB52DF176CD}" srcOrd="3" destOrd="0" parTransId="{A6F84B67-70AB-40FA-9600-D982ADBC42CF}" sibTransId="{9D3F45D2-17CC-442B-9421-9B415BF0C1D0}"/>
    <dgm:cxn modelId="{71912BBE-A6F6-430E-961E-573104ABEEFA}" srcId="{391ADB98-1207-49A1-AFF1-F9A327113F95}" destId="{E0AAE731-C412-40ED-9EE5-22357447B7F6}" srcOrd="0" destOrd="0" parTransId="{11544D85-D28F-4438-93DF-A09F415F4C14}" sibTransId="{C8552239-E1D8-40AF-99C0-88C8605B074C}"/>
    <dgm:cxn modelId="{33C15FC2-02EE-4DB4-ACCA-0DA4FF2F3325}" type="presParOf" srcId="{7F8CACE1-A8E3-4256-937E-AAB4E68B595D}" destId="{A9A07B3D-785A-43F0-8E45-9F5064026346}" srcOrd="0" destOrd="0" presId="urn:microsoft.com/office/officeart/2005/8/layout/process4"/>
    <dgm:cxn modelId="{86E312ED-A232-4F5F-9B53-CDB523D5383B}" type="presParOf" srcId="{A9A07B3D-785A-43F0-8E45-9F5064026346}" destId="{DF515FF2-6F04-47B6-A6FF-54E351BA7BFD}" srcOrd="0" destOrd="0" presId="urn:microsoft.com/office/officeart/2005/8/layout/process4"/>
    <dgm:cxn modelId="{937856B8-EDEB-4613-9F76-FAEA39228277}" type="presParOf" srcId="{7F8CACE1-A8E3-4256-937E-AAB4E68B595D}" destId="{F5BF6F94-C3A3-40F3-91E3-FC38CB1ADC1F}" srcOrd="1" destOrd="0" presId="urn:microsoft.com/office/officeart/2005/8/layout/process4"/>
    <dgm:cxn modelId="{4962AE2F-AABF-4890-82D9-56B72B2B2566}" type="presParOf" srcId="{7F8CACE1-A8E3-4256-937E-AAB4E68B595D}" destId="{162C7238-74D0-4943-96C1-E9678168B7F8}" srcOrd="2" destOrd="0" presId="urn:microsoft.com/office/officeart/2005/8/layout/process4"/>
    <dgm:cxn modelId="{DB94E901-440F-4609-8627-5E96809BEC12}" type="presParOf" srcId="{162C7238-74D0-4943-96C1-E9678168B7F8}" destId="{8BC8C1F6-2A5F-490E-8001-41F4DAADA363}" srcOrd="0" destOrd="0" presId="urn:microsoft.com/office/officeart/2005/8/layout/process4"/>
    <dgm:cxn modelId="{6C09AB37-1F11-49CE-ABB0-CDBD3445A966}" type="presParOf" srcId="{7F8CACE1-A8E3-4256-937E-AAB4E68B595D}" destId="{B1FCE7A7-FE31-4345-A2FC-F24CFB5F0BF6}" srcOrd="3" destOrd="0" presId="urn:microsoft.com/office/officeart/2005/8/layout/process4"/>
    <dgm:cxn modelId="{9995B43E-F575-43C9-9F97-2540D8FA6900}" type="presParOf" srcId="{7F8CACE1-A8E3-4256-937E-AAB4E68B595D}" destId="{5BDBB1A9-CD05-48F7-BA15-9719893B2068}" srcOrd="4" destOrd="0" presId="urn:microsoft.com/office/officeart/2005/8/layout/process4"/>
    <dgm:cxn modelId="{533EEE13-C7F4-4ED6-8286-0016FDBBFAD5}" type="presParOf" srcId="{5BDBB1A9-CD05-48F7-BA15-9719893B2068}" destId="{621BC930-1C21-4697-886B-037DB5756541}" srcOrd="0" destOrd="0" presId="urn:microsoft.com/office/officeart/2005/8/layout/process4"/>
    <dgm:cxn modelId="{9427E32E-4E30-4E5F-993E-B1EC2658482A}" type="presParOf" srcId="{7F8CACE1-A8E3-4256-937E-AAB4E68B595D}" destId="{CBC3D7B8-7461-4B64-BFB8-9625B11289E3}" srcOrd="5" destOrd="0" presId="urn:microsoft.com/office/officeart/2005/8/layout/process4"/>
    <dgm:cxn modelId="{63D96AFA-1AA6-47B7-A22A-327C9D06C755}" type="presParOf" srcId="{7F8CACE1-A8E3-4256-937E-AAB4E68B595D}" destId="{EFD5FB57-C691-47FE-A16F-40FB7B70642B}" srcOrd="6" destOrd="0" presId="urn:microsoft.com/office/officeart/2005/8/layout/process4"/>
    <dgm:cxn modelId="{BA0CEAE3-E963-42AF-B64B-7E6A92B49581}" type="presParOf" srcId="{EFD5FB57-C691-47FE-A16F-40FB7B70642B}" destId="{667C586F-A55C-49CC-A6AB-8E28E9F7524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7DC71-06A6-4115-948F-96D1C284551A}">
      <dsp:nvSpPr>
        <dsp:cNvPr id="0" name=""/>
        <dsp:cNvSpPr/>
      </dsp:nvSpPr>
      <dsp:spPr>
        <a:xfrm rot="10800000">
          <a:off x="1494825" y="1404"/>
          <a:ext cx="4864608" cy="1078116"/>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420"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0" kern="1200" dirty="0"/>
            <a:t>an average </a:t>
          </a:r>
          <a:r>
            <a:rPr lang="en-US" sz="2000" b="1" u="sng" kern="1200" dirty="0"/>
            <a:t>240 more premature deaths per 100,000</a:t>
          </a:r>
          <a:r>
            <a:rPr lang="en-US" sz="2000" b="1" u="none" kern="1200" dirty="0"/>
            <a:t> </a:t>
          </a:r>
          <a:r>
            <a:rPr lang="en-US" sz="2000" b="0" kern="1200" dirty="0"/>
            <a:t>people </a:t>
          </a:r>
        </a:p>
      </dsp:txBody>
      <dsp:txXfrm rot="10800000">
        <a:off x="1764354" y="1404"/>
        <a:ext cx="4595079" cy="1078116"/>
      </dsp:txXfrm>
    </dsp:sp>
    <dsp:sp modelId="{DB22528F-A697-4917-A133-C9A3405AEB47}">
      <dsp:nvSpPr>
        <dsp:cNvPr id="0" name=""/>
        <dsp:cNvSpPr/>
      </dsp:nvSpPr>
      <dsp:spPr>
        <a:xfrm>
          <a:off x="955766" y="1404"/>
          <a:ext cx="1078116" cy="1078116"/>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C9F04F-D3C5-44A3-ADE6-6DA1F36A7207}">
      <dsp:nvSpPr>
        <dsp:cNvPr id="0" name=""/>
        <dsp:cNvSpPr/>
      </dsp:nvSpPr>
      <dsp:spPr>
        <a:xfrm rot="10800000">
          <a:off x="1494825" y="1401347"/>
          <a:ext cx="4864608" cy="1078116"/>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420"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1" u="sng" kern="1200" dirty="0"/>
            <a:t>7% increase</a:t>
          </a:r>
          <a:r>
            <a:rPr lang="en-US" sz="2000" b="1" u="none" kern="1200" dirty="0"/>
            <a:t> </a:t>
          </a:r>
          <a:r>
            <a:rPr lang="en-US" sz="2000" b="0" kern="1200" dirty="0"/>
            <a:t>in county residents that report experiencing fair or poor health</a:t>
          </a:r>
        </a:p>
      </dsp:txBody>
      <dsp:txXfrm rot="10800000">
        <a:off x="1764354" y="1401347"/>
        <a:ext cx="4595079" cy="1078116"/>
      </dsp:txXfrm>
    </dsp:sp>
    <dsp:sp modelId="{E5D1503A-EDC3-474C-8EA6-F8702FA33C90}">
      <dsp:nvSpPr>
        <dsp:cNvPr id="0" name=""/>
        <dsp:cNvSpPr/>
      </dsp:nvSpPr>
      <dsp:spPr>
        <a:xfrm>
          <a:off x="955766" y="1401347"/>
          <a:ext cx="1078116" cy="1078116"/>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963549-1ED9-4433-B73A-6DD863375EE8}">
      <dsp:nvSpPr>
        <dsp:cNvPr id="0" name=""/>
        <dsp:cNvSpPr/>
      </dsp:nvSpPr>
      <dsp:spPr>
        <a:xfrm rot="10800000">
          <a:off x="1494825" y="2801289"/>
          <a:ext cx="4864608" cy="1078116"/>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420" tIns="76200" rIns="142240" bIns="76200" numCol="1" spcCol="1270" anchor="ctr" anchorCtr="0">
          <a:noAutofit/>
        </a:bodyPr>
        <a:lstStyle/>
        <a:p>
          <a:pPr marL="0" lvl="0" indent="0" algn="l" defTabSz="889000">
            <a:lnSpc>
              <a:spcPct val="90000"/>
            </a:lnSpc>
            <a:spcBef>
              <a:spcPct val="0"/>
            </a:spcBef>
            <a:spcAft>
              <a:spcPct val="35000"/>
            </a:spcAft>
            <a:buNone/>
          </a:pPr>
          <a:r>
            <a:rPr lang="en-US" sz="2000" b="1" i="0" u="sng" kern="1200" dirty="0"/>
            <a:t>5-year decrease</a:t>
          </a:r>
          <a:r>
            <a:rPr lang="en-US" sz="2000" b="1" i="0" u="none" kern="1200" dirty="0"/>
            <a:t> </a:t>
          </a:r>
          <a:r>
            <a:rPr lang="en-US" sz="2000" b="0" i="0" kern="1200" dirty="0"/>
            <a:t>in average county life expectancy</a:t>
          </a:r>
        </a:p>
      </dsp:txBody>
      <dsp:txXfrm rot="10800000">
        <a:off x="1764354" y="2801289"/>
        <a:ext cx="4595079" cy="1078116"/>
      </dsp:txXfrm>
    </dsp:sp>
    <dsp:sp modelId="{A88EAACB-A52C-47B4-BA10-69C9F04F758E}">
      <dsp:nvSpPr>
        <dsp:cNvPr id="0" name=""/>
        <dsp:cNvSpPr/>
      </dsp:nvSpPr>
      <dsp:spPr>
        <a:xfrm>
          <a:off x="955766" y="2801289"/>
          <a:ext cx="1078116" cy="1078116"/>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8DE19-569A-4C4A-BEBB-69FAF0438B8E}">
      <dsp:nvSpPr>
        <dsp:cNvPr id="0" name=""/>
        <dsp:cNvSpPr/>
      </dsp:nvSpPr>
      <dsp:spPr>
        <a:xfrm>
          <a:off x="0" y="0"/>
          <a:ext cx="4830480" cy="972820"/>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37338" rIns="37338" bIns="37338" numCol="1" spcCol="1270" anchor="ctr" anchorCtr="0">
          <a:noAutofit/>
        </a:bodyPr>
        <a:lstStyle/>
        <a:p>
          <a:pPr marL="0" lvl="0" indent="0" algn="ctr" defTabSz="1244600">
            <a:lnSpc>
              <a:spcPct val="90000"/>
            </a:lnSpc>
            <a:spcBef>
              <a:spcPct val="0"/>
            </a:spcBef>
            <a:spcAft>
              <a:spcPct val="35000"/>
            </a:spcAft>
            <a:buNone/>
          </a:pPr>
          <a:r>
            <a:rPr lang="en-US" sz="2800" b="1" kern="1200" dirty="0"/>
            <a:t>23</a:t>
          </a:r>
          <a:r>
            <a:rPr lang="en-US" sz="1800" b="1" kern="1200" dirty="0"/>
            <a:t> </a:t>
          </a:r>
        </a:p>
        <a:p>
          <a:pPr marL="0" lvl="0" indent="0" algn="ctr" defTabSz="1244600">
            <a:lnSpc>
              <a:spcPct val="90000"/>
            </a:lnSpc>
            <a:spcBef>
              <a:spcPct val="0"/>
            </a:spcBef>
            <a:spcAft>
              <a:spcPct val="35000"/>
            </a:spcAft>
            <a:buNone/>
          </a:pPr>
          <a:r>
            <a:rPr lang="en-US" sz="1600" kern="1200" dirty="0"/>
            <a:t>Program Offices</a:t>
          </a:r>
        </a:p>
      </dsp:txBody>
      <dsp:txXfrm>
        <a:off x="486410" y="0"/>
        <a:ext cx="3857660" cy="972820"/>
      </dsp:txXfrm>
    </dsp:sp>
    <dsp:sp modelId="{80368E7D-B832-459E-B549-618D4E214A74}">
      <dsp:nvSpPr>
        <dsp:cNvPr id="0" name=""/>
        <dsp:cNvSpPr/>
      </dsp:nvSpPr>
      <dsp:spPr>
        <a:xfrm>
          <a:off x="4355512" y="0"/>
          <a:ext cx="4830480" cy="972820"/>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144</a:t>
          </a:r>
          <a:endParaRPr lang="en-US" sz="1600" b="1" kern="1200" dirty="0"/>
        </a:p>
        <a:p>
          <a:pPr marL="0" lvl="0" indent="0" algn="ctr" defTabSz="1066800">
            <a:lnSpc>
              <a:spcPct val="90000"/>
            </a:lnSpc>
            <a:spcBef>
              <a:spcPct val="0"/>
            </a:spcBef>
            <a:spcAft>
              <a:spcPct val="35000"/>
            </a:spcAft>
            <a:buNone/>
          </a:pPr>
          <a:r>
            <a:rPr lang="en-US" sz="1600" kern="1200" dirty="0"/>
            <a:t>Covered Programs</a:t>
          </a:r>
        </a:p>
      </dsp:txBody>
      <dsp:txXfrm>
        <a:off x="4841922" y="0"/>
        <a:ext cx="3857660" cy="9728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9BB51-FBC9-49A0-9498-7AFBEE4F1E75}">
      <dsp:nvSpPr>
        <dsp:cNvPr id="0" name=""/>
        <dsp:cNvSpPr/>
      </dsp:nvSpPr>
      <dsp:spPr>
        <a:xfrm>
          <a:off x="0" y="717"/>
          <a:ext cx="6301601" cy="6028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C245C1-3426-4EEC-BAD6-5877FDC2871A}">
      <dsp:nvSpPr>
        <dsp:cNvPr id="0" name=""/>
        <dsp:cNvSpPr/>
      </dsp:nvSpPr>
      <dsp:spPr>
        <a:xfrm>
          <a:off x="182349" y="136349"/>
          <a:ext cx="331544" cy="3315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D572B1-6CED-4D34-86E5-630395DDB253}">
      <dsp:nvSpPr>
        <dsp:cNvPr id="0" name=""/>
        <dsp:cNvSpPr/>
      </dsp:nvSpPr>
      <dsp:spPr>
        <a:xfrm>
          <a:off x="696242" y="717"/>
          <a:ext cx="5605358" cy="602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97" tIns="63797" rIns="63797" bIns="63797" numCol="1" spcCol="1270" anchor="ctr" anchorCtr="0">
          <a:noAutofit/>
        </a:bodyPr>
        <a:lstStyle/>
        <a:p>
          <a:pPr marL="0" lvl="0" indent="0" algn="l" defTabSz="711200">
            <a:lnSpc>
              <a:spcPct val="90000"/>
            </a:lnSpc>
            <a:spcBef>
              <a:spcPct val="0"/>
            </a:spcBef>
            <a:spcAft>
              <a:spcPct val="35000"/>
            </a:spcAft>
            <a:buNone/>
          </a:pPr>
          <a:r>
            <a:rPr lang="en-US" sz="1600" kern="1200"/>
            <a:t>Decrease energy burden </a:t>
          </a:r>
        </a:p>
      </dsp:txBody>
      <dsp:txXfrm>
        <a:off x="696242" y="717"/>
        <a:ext cx="5605358" cy="602807"/>
      </dsp:txXfrm>
    </dsp:sp>
    <dsp:sp modelId="{F5B5CAA5-D3A8-4B05-9FF2-635CAF51A3D9}">
      <dsp:nvSpPr>
        <dsp:cNvPr id="0" name=""/>
        <dsp:cNvSpPr/>
      </dsp:nvSpPr>
      <dsp:spPr>
        <a:xfrm>
          <a:off x="0" y="754227"/>
          <a:ext cx="6301601" cy="6028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1220B1-A106-4A80-860A-B5FD4E68E189}">
      <dsp:nvSpPr>
        <dsp:cNvPr id="0" name=""/>
        <dsp:cNvSpPr/>
      </dsp:nvSpPr>
      <dsp:spPr>
        <a:xfrm>
          <a:off x="182349" y="889858"/>
          <a:ext cx="331544" cy="3315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43B77C-C775-45BE-B855-D868C74566ED}">
      <dsp:nvSpPr>
        <dsp:cNvPr id="0" name=""/>
        <dsp:cNvSpPr/>
      </dsp:nvSpPr>
      <dsp:spPr>
        <a:xfrm>
          <a:off x="696242" y="754227"/>
          <a:ext cx="5605358" cy="602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97" tIns="63797" rIns="63797" bIns="63797" numCol="1" spcCol="1270" anchor="ctr" anchorCtr="0">
          <a:noAutofit/>
        </a:bodyPr>
        <a:lstStyle/>
        <a:p>
          <a:pPr marL="0" lvl="0" indent="0" algn="l" defTabSz="711200">
            <a:lnSpc>
              <a:spcPct val="90000"/>
            </a:lnSpc>
            <a:spcBef>
              <a:spcPct val="0"/>
            </a:spcBef>
            <a:spcAft>
              <a:spcPct val="35000"/>
            </a:spcAft>
            <a:buNone/>
          </a:pPr>
          <a:r>
            <a:rPr lang="en-US" sz="1600" kern="1200"/>
            <a:t>Decrease environmental exposure and burdens</a:t>
          </a:r>
        </a:p>
      </dsp:txBody>
      <dsp:txXfrm>
        <a:off x="696242" y="754227"/>
        <a:ext cx="5605358" cy="602807"/>
      </dsp:txXfrm>
    </dsp:sp>
    <dsp:sp modelId="{E4DD6C5B-7377-4076-BEB9-36087274BD8E}">
      <dsp:nvSpPr>
        <dsp:cNvPr id="0" name=""/>
        <dsp:cNvSpPr/>
      </dsp:nvSpPr>
      <dsp:spPr>
        <a:xfrm>
          <a:off x="0" y="1507736"/>
          <a:ext cx="6301601" cy="6028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D72D86-1053-40D4-8183-E1088896D715}">
      <dsp:nvSpPr>
        <dsp:cNvPr id="0" name=""/>
        <dsp:cNvSpPr/>
      </dsp:nvSpPr>
      <dsp:spPr>
        <a:xfrm>
          <a:off x="182349" y="1643368"/>
          <a:ext cx="331544" cy="3315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4067482-0F88-4C41-B2F6-1C3049943627}">
      <dsp:nvSpPr>
        <dsp:cNvPr id="0" name=""/>
        <dsp:cNvSpPr/>
      </dsp:nvSpPr>
      <dsp:spPr>
        <a:xfrm>
          <a:off x="696242" y="1507736"/>
          <a:ext cx="5605358" cy="602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97" tIns="63797" rIns="63797" bIns="63797" numCol="1" spcCol="1270" anchor="ctr" anchorCtr="0">
          <a:noAutofit/>
        </a:bodyPr>
        <a:lstStyle/>
        <a:p>
          <a:pPr marL="0" lvl="0" indent="0" algn="l" defTabSz="711200">
            <a:lnSpc>
              <a:spcPct val="90000"/>
            </a:lnSpc>
            <a:spcBef>
              <a:spcPct val="0"/>
            </a:spcBef>
            <a:spcAft>
              <a:spcPct val="35000"/>
            </a:spcAft>
            <a:buNone/>
          </a:pPr>
          <a:r>
            <a:rPr lang="en-US" sz="1600" kern="1200"/>
            <a:t>Increase parity in clean energy technology access and adoption</a:t>
          </a:r>
        </a:p>
      </dsp:txBody>
      <dsp:txXfrm>
        <a:off x="696242" y="1507736"/>
        <a:ext cx="5605358" cy="602807"/>
      </dsp:txXfrm>
    </dsp:sp>
    <dsp:sp modelId="{AB357F2D-CC5A-43A6-A8ED-278E6EF3ACFD}">
      <dsp:nvSpPr>
        <dsp:cNvPr id="0" name=""/>
        <dsp:cNvSpPr/>
      </dsp:nvSpPr>
      <dsp:spPr>
        <a:xfrm>
          <a:off x="0" y="2261245"/>
          <a:ext cx="6301601" cy="6028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BC81287-C281-4F93-BBEB-02C3E9287EB3}">
      <dsp:nvSpPr>
        <dsp:cNvPr id="0" name=""/>
        <dsp:cNvSpPr/>
      </dsp:nvSpPr>
      <dsp:spPr>
        <a:xfrm>
          <a:off x="182349" y="2396877"/>
          <a:ext cx="331544" cy="33154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9C8F32-F21A-43C5-9C3B-B41194DEC33E}">
      <dsp:nvSpPr>
        <dsp:cNvPr id="0" name=""/>
        <dsp:cNvSpPr/>
      </dsp:nvSpPr>
      <dsp:spPr>
        <a:xfrm>
          <a:off x="696242" y="2261245"/>
          <a:ext cx="5605358" cy="602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97" tIns="63797" rIns="63797" bIns="63797" numCol="1" spcCol="1270" anchor="ctr" anchorCtr="0">
          <a:noAutofit/>
        </a:bodyPr>
        <a:lstStyle/>
        <a:p>
          <a:pPr marL="0" lvl="0" indent="0" algn="l" defTabSz="711200">
            <a:lnSpc>
              <a:spcPct val="90000"/>
            </a:lnSpc>
            <a:spcBef>
              <a:spcPct val="0"/>
            </a:spcBef>
            <a:spcAft>
              <a:spcPct val="35000"/>
            </a:spcAft>
            <a:buNone/>
          </a:pPr>
          <a:r>
            <a:rPr lang="en-US" sz="1600" kern="1200"/>
            <a:t>Increase access to low-cost capital</a:t>
          </a:r>
        </a:p>
      </dsp:txBody>
      <dsp:txXfrm>
        <a:off x="696242" y="2261245"/>
        <a:ext cx="5605358" cy="602807"/>
      </dsp:txXfrm>
    </dsp:sp>
    <dsp:sp modelId="{29E0F0E7-AC01-4526-B302-E65681D5CD00}">
      <dsp:nvSpPr>
        <dsp:cNvPr id="0" name=""/>
        <dsp:cNvSpPr/>
      </dsp:nvSpPr>
      <dsp:spPr>
        <a:xfrm>
          <a:off x="0" y="3014755"/>
          <a:ext cx="6301601" cy="6028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2E3AD87-B292-4B9B-BACB-EC4AB4703DA7}">
      <dsp:nvSpPr>
        <dsp:cNvPr id="0" name=""/>
        <dsp:cNvSpPr/>
      </dsp:nvSpPr>
      <dsp:spPr>
        <a:xfrm>
          <a:off x="182349" y="3150387"/>
          <a:ext cx="331544" cy="33154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F8456D-FB93-4707-98A8-5EB9731109B9}">
      <dsp:nvSpPr>
        <dsp:cNvPr id="0" name=""/>
        <dsp:cNvSpPr/>
      </dsp:nvSpPr>
      <dsp:spPr>
        <a:xfrm>
          <a:off x="696242" y="3014755"/>
          <a:ext cx="5605358" cy="602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97" tIns="63797" rIns="63797" bIns="63797" numCol="1" spcCol="1270" anchor="ctr" anchorCtr="0">
          <a:noAutofit/>
        </a:bodyPr>
        <a:lstStyle/>
        <a:p>
          <a:pPr marL="0" lvl="0" indent="0" algn="l" defTabSz="711200">
            <a:lnSpc>
              <a:spcPct val="90000"/>
            </a:lnSpc>
            <a:spcBef>
              <a:spcPct val="0"/>
            </a:spcBef>
            <a:spcAft>
              <a:spcPct val="35000"/>
            </a:spcAft>
            <a:buNone/>
          </a:pPr>
          <a:r>
            <a:rPr lang="en-US" sz="1600" kern="1200"/>
            <a:t>Increase clean energy enterprise creation and contracting (MBE/DBE) </a:t>
          </a:r>
        </a:p>
      </dsp:txBody>
      <dsp:txXfrm>
        <a:off x="696242" y="3014755"/>
        <a:ext cx="5605358" cy="602807"/>
      </dsp:txXfrm>
    </dsp:sp>
    <dsp:sp modelId="{C9AD6D38-FF31-4F51-8E00-1AA5212CE082}">
      <dsp:nvSpPr>
        <dsp:cNvPr id="0" name=""/>
        <dsp:cNvSpPr/>
      </dsp:nvSpPr>
      <dsp:spPr>
        <a:xfrm>
          <a:off x="0" y="3768264"/>
          <a:ext cx="6301601" cy="6028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3FFED6-61CA-49A8-8427-CDD294C782A7}">
      <dsp:nvSpPr>
        <dsp:cNvPr id="0" name=""/>
        <dsp:cNvSpPr/>
      </dsp:nvSpPr>
      <dsp:spPr>
        <a:xfrm>
          <a:off x="182349" y="3903896"/>
          <a:ext cx="331544" cy="33154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4808FC-BB29-41BA-A182-03724F4A4F3D}">
      <dsp:nvSpPr>
        <dsp:cNvPr id="0" name=""/>
        <dsp:cNvSpPr/>
      </dsp:nvSpPr>
      <dsp:spPr>
        <a:xfrm>
          <a:off x="696242" y="3768264"/>
          <a:ext cx="5605358" cy="602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97" tIns="63797" rIns="63797" bIns="63797" numCol="1" spcCol="1270" anchor="ctr" anchorCtr="0">
          <a:noAutofit/>
        </a:bodyPr>
        <a:lstStyle/>
        <a:p>
          <a:pPr marL="0" lvl="0" indent="0" algn="l" defTabSz="711200">
            <a:lnSpc>
              <a:spcPct val="90000"/>
            </a:lnSpc>
            <a:spcBef>
              <a:spcPct val="0"/>
            </a:spcBef>
            <a:spcAft>
              <a:spcPct val="35000"/>
            </a:spcAft>
            <a:buNone/>
          </a:pPr>
          <a:r>
            <a:rPr lang="en-US" sz="1600" kern="1200"/>
            <a:t>Increase clean energy jobs, job pipeline, and job training for individuals </a:t>
          </a:r>
        </a:p>
      </dsp:txBody>
      <dsp:txXfrm>
        <a:off x="696242" y="3768264"/>
        <a:ext cx="5605358" cy="602807"/>
      </dsp:txXfrm>
    </dsp:sp>
    <dsp:sp modelId="{590233DC-76E8-43E3-A9A2-1AE6A3D646CB}">
      <dsp:nvSpPr>
        <dsp:cNvPr id="0" name=""/>
        <dsp:cNvSpPr/>
      </dsp:nvSpPr>
      <dsp:spPr>
        <a:xfrm>
          <a:off x="0" y="4521774"/>
          <a:ext cx="6301601" cy="6028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946311-2F5D-4DE9-BACE-3C346765B8C8}">
      <dsp:nvSpPr>
        <dsp:cNvPr id="0" name=""/>
        <dsp:cNvSpPr/>
      </dsp:nvSpPr>
      <dsp:spPr>
        <a:xfrm>
          <a:off x="182349" y="4657406"/>
          <a:ext cx="331544" cy="33154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8E0482-F547-4A1C-A29B-935C500EB0BE}">
      <dsp:nvSpPr>
        <dsp:cNvPr id="0" name=""/>
        <dsp:cNvSpPr/>
      </dsp:nvSpPr>
      <dsp:spPr>
        <a:xfrm>
          <a:off x="696242" y="4521774"/>
          <a:ext cx="5605358" cy="602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97" tIns="63797" rIns="63797" bIns="63797" numCol="1" spcCol="1270" anchor="ctr" anchorCtr="0">
          <a:noAutofit/>
        </a:bodyPr>
        <a:lstStyle/>
        <a:p>
          <a:pPr marL="0" lvl="0" indent="0" algn="l" defTabSz="711200">
            <a:lnSpc>
              <a:spcPct val="90000"/>
            </a:lnSpc>
            <a:spcBef>
              <a:spcPct val="0"/>
            </a:spcBef>
            <a:spcAft>
              <a:spcPct val="35000"/>
            </a:spcAft>
            <a:buNone/>
          </a:pPr>
          <a:r>
            <a:rPr lang="en-US" sz="1600" kern="1200"/>
            <a:t>Increase energy resiliency</a:t>
          </a:r>
        </a:p>
      </dsp:txBody>
      <dsp:txXfrm>
        <a:off x="696242" y="4521774"/>
        <a:ext cx="5605358" cy="602807"/>
      </dsp:txXfrm>
    </dsp:sp>
    <dsp:sp modelId="{2E207E54-8AFD-4433-9604-28CD227C045F}">
      <dsp:nvSpPr>
        <dsp:cNvPr id="0" name=""/>
        <dsp:cNvSpPr/>
      </dsp:nvSpPr>
      <dsp:spPr>
        <a:xfrm>
          <a:off x="0" y="5275283"/>
          <a:ext cx="6301601" cy="6028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6AA192-B762-4FA4-A2A5-285394F00B30}">
      <dsp:nvSpPr>
        <dsp:cNvPr id="0" name=""/>
        <dsp:cNvSpPr/>
      </dsp:nvSpPr>
      <dsp:spPr>
        <a:xfrm>
          <a:off x="182349" y="5410915"/>
          <a:ext cx="331544" cy="331544"/>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0560FB-ADA9-4459-9E2D-9BD1827DAF6E}">
      <dsp:nvSpPr>
        <dsp:cNvPr id="0" name=""/>
        <dsp:cNvSpPr/>
      </dsp:nvSpPr>
      <dsp:spPr>
        <a:xfrm>
          <a:off x="696242" y="5275283"/>
          <a:ext cx="5605358" cy="602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97" tIns="63797" rIns="63797" bIns="63797" numCol="1" spcCol="1270" anchor="ctr" anchorCtr="0">
          <a:noAutofit/>
        </a:bodyPr>
        <a:lstStyle/>
        <a:p>
          <a:pPr marL="0" lvl="0" indent="0" algn="l" defTabSz="711200">
            <a:lnSpc>
              <a:spcPct val="90000"/>
            </a:lnSpc>
            <a:spcBef>
              <a:spcPct val="0"/>
            </a:spcBef>
            <a:spcAft>
              <a:spcPct val="35000"/>
            </a:spcAft>
            <a:buNone/>
          </a:pPr>
          <a:r>
            <a:rPr lang="en-US" sz="1600" kern="1200"/>
            <a:t>Increase energy democracy</a:t>
          </a:r>
        </a:p>
      </dsp:txBody>
      <dsp:txXfrm>
        <a:off x="696242" y="5275283"/>
        <a:ext cx="5605358" cy="6028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15FF2-6F04-47B6-A6FF-54E351BA7BFD}">
      <dsp:nvSpPr>
        <dsp:cNvPr id="0" name=""/>
        <dsp:cNvSpPr/>
      </dsp:nvSpPr>
      <dsp:spPr>
        <a:xfrm>
          <a:off x="0" y="3605498"/>
          <a:ext cx="10515600" cy="788794"/>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Private Sector: </a:t>
          </a:r>
          <a:r>
            <a:rPr lang="en-US" sz="1800" b="0" kern="1200" dirty="0"/>
            <a:t>Unlock long-term, transformative investment</a:t>
          </a:r>
          <a:endParaRPr lang="en-US" sz="1800" b="1" kern="1200" dirty="0"/>
        </a:p>
      </dsp:txBody>
      <dsp:txXfrm>
        <a:off x="0" y="3605498"/>
        <a:ext cx="10515600" cy="788794"/>
      </dsp:txXfrm>
    </dsp:sp>
    <dsp:sp modelId="{8BC8C1F6-2A5F-490E-8001-41F4DAADA363}">
      <dsp:nvSpPr>
        <dsp:cNvPr id="0" name=""/>
        <dsp:cNvSpPr/>
      </dsp:nvSpPr>
      <dsp:spPr>
        <a:xfrm rot="10800000">
          <a:off x="0" y="2404163"/>
          <a:ext cx="10515600" cy="1213166"/>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Philanthropy &amp; Communities: </a:t>
          </a:r>
          <a:r>
            <a:rPr lang="en-US" sz="1800" b="0" kern="1200" dirty="0"/>
            <a:t>Community and MBE/DBE capacity building</a:t>
          </a:r>
          <a:endParaRPr lang="en-US" sz="1800" b="1" kern="1200" dirty="0"/>
        </a:p>
      </dsp:txBody>
      <dsp:txXfrm rot="10800000">
        <a:off x="0" y="2404163"/>
        <a:ext cx="10515600" cy="788279"/>
      </dsp:txXfrm>
    </dsp:sp>
    <dsp:sp modelId="{621BC930-1C21-4697-886B-037DB5756541}">
      <dsp:nvSpPr>
        <dsp:cNvPr id="0" name=""/>
        <dsp:cNvSpPr/>
      </dsp:nvSpPr>
      <dsp:spPr>
        <a:xfrm rot="10800000">
          <a:off x="0" y="1202829"/>
          <a:ext cx="10515600" cy="1213166"/>
        </a:xfrm>
        <a:prstGeom prst="upArrowCallou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State and Local</a:t>
          </a:r>
          <a:r>
            <a:rPr lang="en-US" sz="1800" b="0" kern="1200" dirty="0"/>
            <a:t>: Local planning, Federal $ recipients, regulatory authority</a:t>
          </a:r>
          <a:endParaRPr lang="en-US" sz="1800" b="1" kern="1200" dirty="0"/>
        </a:p>
      </dsp:txBody>
      <dsp:txXfrm rot="10800000">
        <a:off x="0" y="1202829"/>
        <a:ext cx="10515600" cy="788279"/>
      </dsp:txXfrm>
    </dsp:sp>
    <dsp:sp modelId="{667C586F-A55C-49CC-A6AB-8E28E9F75242}">
      <dsp:nvSpPr>
        <dsp:cNvPr id="0" name=""/>
        <dsp:cNvSpPr/>
      </dsp:nvSpPr>
      <dsp:spPr>
        <a:xfrm rot="10800000">
          <a:off x="0" y="1494"/>
          <a:ext cx="10515600" cy="1213166"/>
        </a:xfrm>
        <a:prstGeom prst="upArrowCallou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Federal: </a:t>
          </a:r>
          <a:r>
            <a:rPr lang="en-US" sz="1800" b="0" kern="1200" dirty="0"/>
            <a:t>R&amp;D, Technical &amp; Financial Assistance</a:t>
          </a:r>
        </a:p>
      </dsp:txBody>
      <dsp:txXfrm rot="10800000">
        <a:off x="0" y="1494"/>
        <a:ext cx="10515600" cy="788279"/>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F87AB-CF25-EB44-AD36-1ADFB4C5A0B6}" type="datetimeFigureOut">
              <a:rPr lang="en-US" smtClean="0"/>
              <a:t>6/27/23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1A400B-D204-FD43-B8D0-D8C2C41B88FC}" type="slidenum">
              <a:rPr lang="en-US" smtClean="0"/>
              <a:t>‹#›</a:t>
            </a:fld>
            <a:endParaRPr lang="en-US"/>
          </a:p>
        </p:txBody>
      </p:sp>
    </p:spTree>
    <p:extLst>
      <p:ext uri="{BB962C8B-B14F-4D97-AF65-F5344CB8AC3E}">
        <p14:creationId xmlns:p14="http://schemas.microsoft.com/office/powerpoint/2010/main" val="3105837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sciencedirect.com/science/article/pii/S0277953616304658#:~:text=Energy%20insecurity%20is%20a%20multi-dimensional%20construct%20that%20describes,families%20to%20advance%20the%20concept%20of%20energy%20insecurity."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1A400B-D204-FD43-B8D0-D8C2C41B88FC}" type="slidenum">
              <a:rPr lang="en-US" smtClean="0"/>
              <a:t>1</a:t>
            </a:fld>
            <a:endParaRPr lang="en-US"/>
          </a:p>
        </p:txBody>
      </p:sp>
    </p:spTree>
    <p:extLst>
      <p:ext uri="{BB962C8B-B14F-4D97-AF65-F5344CB8AC3E}">
        <p14:creationId xmlns:p14="http://schemas.microsoft.com/office/powerpoint/2010/main" val="4176879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The Inflation Reduction Act (IRA) is a wide-reaching law that promises to aid in the nation’s COVID-19 recovery, bolster the economy, lower healthcare costs, and address climate change. In fact, IRA is the single largest investment in climate action in our nation’s history. Together, IRA and the Bipartisan Infrastructure Law (BIL) invest more than $430 billion in the nation's energy system.</a:t>
            </a:r>
            <a:r>
              <a:rPr lang="en-US" sz="1800" i="1">
                <a:effectLst/>
                <a:latin typeface="Calibri" panose="020F0502020204030204" pitchFamily="34" charset="0"/>
                <a:ea typeface="Calibri" panose="020F0502020204030204" pitchFamily="34" charset="0"/>
                <a:cs typeface="Calibri" panose="020F0502020204030204" pitchFamily="34" charset="0"/>
              </a:rPr>
              <a:t> </a:t>
            </a:r>
          </a:p>
          <a:p>
            <a:pPr marL="0" marR="0">
              <a:lnSpc>
                <a:spcPct val="107000"/>
              </a:lnSpc>
              <a:spcBef>
                <a:spcPts val="0"/>
              </a:spcBef>
              <a:spcAft>
                <a:spcPts val="800"/>
              </a:spcAft>
            </a:pPr>
            <a:endParaRPr lang="en-US" sz="1800" i="1">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Calibri" panose="020F0502020204030204" pitchFamily="34" charset="0"/>
              </a:rPr>
              <a:t>Not only do IRA’s climate provisions aim to lower greenhouse gas (GHG) emissions, they also: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Save consumers money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Create quality jobs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Provide long-term stability for manufacturers and investors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Improve public health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Calibri" panose="020F0502020204030204" pitchFamily="34" charset="0"/>
              </a:rPr>
              <a:t>Empower disadvantaged communities to take advantage of the clean energy revolution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400B-D204-FD43-B8D0-D8C2C41B88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409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97E221-2C18-4464-AF5B-639E814F86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254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We’ll bring together all of the key elements of the stakeholders in the ecosystem who are currently working to make Justice40 a reality:</a:t>
            </a:r>
          </a:p>
          <a:p>
            <a:pPr marL="628650" lvl="1" indent="-171450">
              <a:buFont typeface="Arial" panose="020B0604020202020204" pitchFamily="34" charset="0"/>
              <a:buChar char="•"/>
            </a:pPr>
            <a:r>
              <a:rPr lang="en-US"/>
              <a:t>DOE, in partnership with our Federal partners, will bring TA and deployment support to underserved/overburdened communities.</a:t>
            </a:r>
          </a:p>
          <a:p>
            <a:pPr marL="628650" lvl="1" indent="-171450">
              <a:buFont typeface="Arial" panose="020B0604020202020204" pitchFamily="34" charset="0"/>
              <a:buChar char="•"/>
            </a:pPr>
            <a:r>
              <a:rPr lang="en-US"/>
              <a:t>We will partner with philanthropy to build capacity for communities to receive Federal and private sector dollars.</a:t>
            </a:r>
          </a:p>
          <a:p>
            <a:pPr marL="628650" lvl="1" indent="-171450">
              <a:buFont typeface="Arial" panose="020B0604020202020204" pitchFamily="34" charset="0"/>
              <a:buChar char="•"/>
            </a:pPr>
            <a:r>
              <a:rPr lang="en-US"/>
              <a:t>And, the private sector is already positioning itself to make deep investments on Justice40. We hope to leverage this excitement to bring long-term and transformative investments to underserved communities.</a:t>
            </a:r>
          </a:p>
        </p:txBody>
      </p:sp>
      <p:sp>
        <p:nvSpPr>
          <p:cNvPr id="4" name="Slide Number Placeholder 3"/>
          <p:cNvSpPr>
            <a:spLocks noGrp="1"/>
          </p:cNvSpPr>
          <p:nvPr>
            <p:ph type="sldNum" sz="quarter" idx="5"/>
          </p:nvPr>
        </p:nvSpPr>
        <p:spPr/>
        <p:txBody>
          <a:bodyPr/>
          <a:lstStyle/>
          <a:p>
            <a:fld id="{9B02D2E3-BA96-415E-8452-3879F43597E6}" type="slidenum">
              <a:rPr lang="en-US" smtClean="0"/>
              <a:t>34</a:t>
            </a:fld>
            <a:endParaRPr lang="en-US"/>
          </a:p>
        </p:txBody>
      </p:sp>
    </p:spTree>
    <p:extLst>
      <p:ext uri="{BB962C8B-B14F-4D97-AF65-F5344CB8AC3E}">
        <p14:creationId xmlns:p14="http://schemas.microsoft.com/office/powerpoint/2010/main" val="2927209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400B-D204-FD43-B8D0-D8C2C41B88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4838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err="1">
                <a:solidFill>
                  <a:srgbClr val="012622"/>
                </a:solidFill>
                <a:effectLst/>
                <a:latin typeface="Nunito" panose="020B0604020202020204" pitchFamily="2" charset="0"/>
              </a:rPr>
              <a:t>Similar</a:t>
            </a:r>
            <a:r>
              <a:rPr lang="en-US" sz="1800" err="1">
                <a:solidFill>
                  <a:srgbClr val="012622"/>
                </a:solidFill>
                <a:effectLst/>
                <a:latin typeface="Nunito" panose="020B0604020202020204" pitchFamily="2" charset="0"/>
              </a:rPr>
              <a:t>to</a:t>
            </a:r>
            <a:r>
              <a:rPr lang="en-US" sz="1800">
                <a:solidFill>
                  <a:srgbClr val="012622"/>
                </a:solidFill>
                <a:effectLst/>
                <a:latin typeface="Nunito" panose="020B0604020202020204" pitchFamily="2" charset="0"/>
              </a:rPr>
              <a:t> Environmental Justice, </a:t>
            </a:r>
            <a:r>
              <a:rPr lang="en-US" sz="1800" b="1">
                <a:solidFill>
                  <a:srgbClr val="012622"/>
                </a:solidFill>
                <a:effectLst/>
                <a:latin typeface="Nunito" panose="020B0604020202020204" pitchFamily="2" charset="0"/>
              </a:rPr>
              <a:t>Energy justice </a:t>
            </a:r>
            <a:r>
              <a:rPr lang="en-US" sz="1800">
                <a:solidFill>
                  <a:srgbClr val="012622"/>
                </a:solidFill>
                <a:effectLst/>
                <a:latin typeface="Nunito" panose="020B0604020202020204" pitchFamily="2" charset="0"/>
              </a:rPr>
              <a:t>refers to the goal of achieving equity in both the </a:t>
            </a:r>
            <a:r>
              <a:rPr lang="en-US" sz="1800" b="1">
                <a:solidFill>
                  <a:srgbClr val="012622"/>
                </a:solidFill>
                <a:effectLst/>
                <a:latin typeface="Nunito" panose="020B0604020202020204" pitchFamily="2" charset="0"/>
              </a:rPr>
              <a:t>social and economic participation</a:t>
            </a:r>
            <a:r>
              <a:rPr lang="en-US" sz="1800">
                <a:solidFill>
                  <a:srgbClr val="012622"/>
                </a:solidFill>
                <a:effectLst/>
                <a:latin typeface="Nunito" panose="020B0604020202020204" pitchFamily="2" charset="0"/>
              </a:rPr>
              <a:t> the energy system, while also remediating social, economic, and health burdens on marginalized communities. Energy justice explicitly </a:t>
            </a:r>
            <a:r>
              <a:rPr lang="en-US" sz="1800" b="1">
                <a:solidFill>
                  <a:srgbClr val="012622"/>
                </a:solidFill>
                <a:effectLst/>
                <a:latin typeface="Nunito" panose="020B0604020202020204" pitchFamily="2" charset="0"/>
              </a:rPr>
              <a:t>centers the concerns of frontline communities </a:t>
            </a:r>
            <a:r>
              <a:rPr lang="en-US" sz="1800">
                <a:solidFill>
                  <a:srgbClr val="012622"/>
                </a:solidFill>
                <a:effectLst/>
                <a:latin typeface="Nunito" panose="020B0604020202020204" pitchFamily="2" charset="0"/>
              </a:rPr>
              <a:t>and aims to make energy more </a:t>
            </a:r>
            <a:r>
              <a:rPr lang="en-US" sz="1800" b="1">
                <a:solidFill>
                  <a:srgbClr val="012622"/>
                </a:solidFill>
                <a:effectLst/>
                <a:latin typeface="Nunito" panose="020B0604020202020204" pitchFamily="2" charset="0"/>
              </a:rPr>
              <a:t>accessible</a:t>
            </a:r>
            <a:r>
              <a:rPr lang="en-US" sz="1800">
                <a:solidFill>
                  <a:srgbClr val="012622"/>
                </a:solidFill>
                <a:effectLst/>
                <a:latin typeface="Nunito" panose="020B0604020202020204" pitchFamily="2" charset="0"/>
              </a:rPr>
              <a:t>, </a:t>
            </a:r>
            <a:r>
              <a:rPr lang="en-US" sz="1800" b="1">
                <a:solidFill>
                  <a:srgbClr val="012622"/>
                </a:solidFill>
                <a:effectLst/>
                <a:latin typeface="Nunito" panose="020B0604020202020204" pitchFamily="2" charset="0"/>
              </a:rPr>
              <a:t>affordable</a:t>
            </a:r>
            <a:r>
              <a:rPr lang="en-US" sz="1800">
                <a:solidFill>
                  <a:srgbClr val="012622"/>
                </a:solidFill>
                <a:effectLst/>
                <a:latin typeface="Nunito" panose="020B0604020202020204" pitchFamily="2" charset="0"/>
              </a:rPr>
              <a:t>, </a:t>
            </a:r>
            <a:r>
              <a:rPr lang="en-US" sz="1800" b="1">
                <a:solidFill>
                  <a:srgbClr val="012622"/>
                </a:solidFill>
                <a:effectLst/>
                <a:latin typeface="Nunito" panose="020B0604020202020204" pitchFamily="2" charset="0"/>
              </a:rPr>
              <a:t>clean</a:t>
            </a:r>
            <a:r>
              <a:rPr lang="en-US" sz="1800">
                <a:solidFill>
                  <a:srgbClr val="012622"/>
                </a:solidFill>
                <a:effectLst/>
                <a:latin typeface="Nunito" panose="020B0604020202020204" pitchFamily="2" charset="0"/>
              </a:rPr>
              <a:t>, and </a:t>
            </a:r>
            <a:r>
              <a:rPr lang="en-US" sz="1800" b="1" err="1">
                <a:solidFill>
                  <a:srgbClr val="012622"/>
                </a:solidFill>
                <a:effectLst/>
                <a:latin typeface="Nunito" panose="020B0604020202020204" pitchFamily="2" charset="0"/>
              </a:rPr>
              <a:t>democratically</a:t>
            </a:r>
            <a:r>
              <a:rPr lang="en-US" sz="1800" err="1">
                <a:solidFill>
                  <a:srgbClr val="012622"/>
                </a:solidFill>
                <a:effectLst/>
                <a:latin typeface="Nunito" panose="020B0604020202020204" pitchFamily="2" charset="0"/>
              </a:rPr>
              <a:t>managed</a:t>
            </a:r>
            <a:r>
              <a:rPr lang="en-US" sz="1800">
                <a:solidFill>
                  <a:srgbClr val="012622"/>
                </a:solidFill>
                <a:effectLst/>
                <a:latin typeface="Nunito" panose="020B0604020202020204" pitchFamily="2" charset="0"/>
              </a:rPr>
              <a:t> for all communities. </a:t>
            </a:r>
          </a:p>
          <a:p>
            <a:pPr marL="0" marR="0">
              <a:spcBef>
                <a:spcPts val="0"/>
              </a:spcBef>
              <a:spcAft>
                <a:spcPts val="0"/>
              </a:spcAft>
            </a:pPr>
            <a:endParaRPr lang="en-US" sz="1800">
              <a:solidFill>
                <a:srgbClr val="012622"/>
              </a:solidFill>
              <a:effectLst/>
              <a:latin typeface="Nunito" panose="020B0604020202020204" pitchFamily="2" charset="0"/>
            </a:endParaRPr>
          </a:p>
          <a:p>
            <a:pPr marL="0" marR="0">
              <a:spcBef>
                <a:spcPts val="0"/>
              </a:spcBef>
              <a:spcAft>
                <a:spcPts val="0"/>
              </a:spcAft>
            </a:pPr>
            <a:r>
              <a:rPr lang="en-US" sz="1800">
                <a:solidFill>
                  <a:srgbClr val="012622"/>
                </a:solidFill>
                <a:effectLst/>
                <a:latin typeface="Nunito" panose="020B0604020202020204" pitchFamily="2" charset="0"/>
              </a:rPr>
              <a:t>It is intimately intertwined with Environmental Justice and Climate Justice, and we’ll see some of those links.</a:t>
            </a:r>
          </a:p>
          <a:p>
            <a:pPr marL="0" marR="0">
              <a:spcBef>
                <a:spcPts val="0"/>
              </a:spcBef>
              <a:spcAft>
                <a:spcPts val="0"/>
              </a:spcAft>
            </a:pPr>
            <a:r>
              <a:rPr lang="en-US" sz="1800">
                <a:solidFill>
                  <a:srgbClr val="012622"/>
                </a:solidFill>
                <a:effectLst/>
                <a:latin typeface="Calibri" panose="020F0502020204030204" pitchFamily="34" charset="0"/>
              </a:rPr>
              <a:t> </a:t>
            </a:r>
          </a:p>
          <a:p>
            <a:pPr marL="0" marR="0">
              <a:spcBef>
                <a:spcPts val="0"/>
              </a:spcBef>
              <a:spcAft>
                <a:spcPts val="0"/>
              </a:spcAft>
            </a:pPr>
            <a:r>
              <a:rPr lang="en-US" sz="1800">
                <a:solidFill>
                  <a:srgbClr val="012622"/>
                </a:solidFill>
                <a:effectLst/>
                <a:latin typeface="Nunito" panose="020B0604020202020204" pitchFamily="2" charset="0"/>
              </a:rPr>
              <a:t>The current energy system has not yet achieved the vision of Energy Justice. There are several problems - energy insecurity and disproportionate harm and benefit.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400B-D204-FD43-B8D0-D8C2C41B88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538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your ideas to strengthen these pillars relative to the LD ESEE?</a:t>
            </a:r>
          </a:p>
        </p:txBody>
      </p:sp>
      <p:sp>
        <p:nvSpPr>
          <p:cNvPr id="4" name="Slide Number Placeholder 3"/>
          <p:cNvSpPr>
            <a:spLocks noGrp="1"/>
          </p:cNvSpPr>
          <p:nvPr>
            <p:ph type="sldNum" sz="quarter" idx="5"/>
          </p:nvPr>
        </p:nvSpPr>
        <p:spPr/>
        <p:txBody>
          <a:bodyPr/>
          <a:lstStyle/>
          <a:p>
            <a:fld id="{5A245769-A80C-4963-BACF-A230F3AF6941}" type="slidenum">
              <a:rPr lang="en-US" smtClean="0"/>
              <a:t>7</a:t>
            </a:fld>
            <a:endParaRPr lang="en-US"/>
          </a:p>
        </p:txBody>
      </p:sp>
    </p:spTree>
    <p:extLst>
      <p:ext uri="{BB962C8B-B14F-4D97-AF65-F5344CB8AC3E}">
        <p14:creationId xmlns:p14="http://schemas.microsoft.com/office/powerpoint/2010/main" val="3443495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400" b="1" u="sng" dirty="0"/>
              <a:t>Residential Energy Insecurity: </a:t>
            </a:r>
          </a:p>
          <a:p>
            <a:pPr marL="285750" indent="-285750">
              <a:spcAft>
                <a:spcPts val="600"/>
              </a:spcAft>
              <a:buFont typeface="Arial" panose="020B0604020202020204" pitchFamily="34" charset="0"/>
              <a:buChar char="•"/>
            </a:pPr>
            <a:r>
              <a:rPr lang="en-US" sz="1200" b="1" dirty="0"/>
              <a:t>The inability </a:t>
            </a:r>
            <a:r>
              <a:rPr lang="en-US" sz="1200" dirty="0"/>
              <a:t>to adequately meet </a:t>
            </a:r>
            <a:r>
              <a:rPr lang="en-US" sz="1200" b="1" dirty="0"/>
              <a:t>household energy needs</a:t>
            </a:r>
            <a:r>
              <a:rPr lang="en-US" sz="1200" dirty="0"/>
              <a:t>, and includes </a:t>
            </a:r>
            <a:r>
              <a:rPr lang="en-US" sz="1200" b="1" dirty="0"/>
              <a:t>physical</a:t>
            </a:r>
            <a:r>
              <a:rPr lang="en-US" sz="1200" dirty="0"/>
              <a:t>, </a:t>
            </a:r>
            <a:r>
              <a:rPr lang="en-US" sz="1200" b="1" dirty="0"/>
              <a:t>economic</a:t>
            </a:r>
            <a:r>
              <a:rPr lang="en-US" sz="1200" dirty="0"/>
              <a:t>, and </a:t>
            </a:r>
            <a:r>
              <a:rPr lang="en-US" sz="1200" b="1" dirty="0"/>
              <a:t>behavioral </a:t>
            </a:r>
            <a:r>
              <a:rPr lang="en-US" sz="1200" dirty="0"/>
              <a:t>dimensions</a:t>
            </a:r>
            <a:r>
              <a:rPr lang="en-US" sz="1200" b="1" dirty="0"/>
              <a:t> </a:t>
            </a:r>
            <a:r>
              <a:rPr lang="en-US" sz="1200" dirty="0"/>
              <a:t>that may lead to or exacerbate adverse health issues </a:t>
            </a:r>
          </a:p>
          <a:p>
            <a:pPr marL="285750" indent="-285750">
              <a:spcAft>
                <a:spcPts val="600"/>
              </a:spcAft>
              <a:buFont typeface="Arial" panose="020B0604020202020204" pitchFamily="34" charset="0"/>
              <a:buChar char="•"/>
            </a:pPr>
            <a:r>
              <a:rPr lang="en-US" sz="1200" dirty="0"/>
              <a:t>A </a:t>
            </a:r>
            <a:r>
              <a:rPr lang="en-US" sz="1200" b="1" dirty="0"/>
              <a:t>multi-dimensiona</a:t>
            </a:r>
            <a:r>
              <a:rPr lang="en-US" sz="1200" dirty="0"/>
              <a:t>l construct that describes the interplay between </a:t>
            </a:r>
            <a:r>
              <a:rPr lang="en-US" sz="1200" b="1" dirty="0"/>
              <a:t>physical conditions </a:t>
            </a:r>
            <a:r>
              <a:rPr lang="en-US" sz="1200" dirty="0"/>
              <a:t>of </a:t>
            </a:r>
            <a:r>
              <a:rPr lang="en-US" sz="1200" b="1" dirty="0"/>
              <a:t>housing</a:t>
            </a:r>
            <a:r>
              <a:rPr lang="en-US" sz="1200" dirty="0"/>
              <a:t>, household </a:t>
            </a:r>
            <a:r>
              <a:rPr lang="en-US" sz="1200" b="1" dirty="0"/>
              <a:t>energy expenditures, </a:t>
            </a:r>
            <a:r>
              <a:rPr lang="en-US" sz="1200" dirty="0"/>
              <a:t>and energy-related </a:t>
            </a:r>
            <a:r>
              <a:rPr lang="en-US" sz="1200" b="1" dirty="0"/>
              <a:t>coping strategies </a:t>
            </a:r>
            <a:r>
              <a:rPr lang="en-US" sz="900" dirty="0"/>
              <a:t>(</a:t>
            </a:r>
            <a:r>
              <a:rPr lang="en-US" sz="900" dirty="0">
                <a:hlinkClick r:id="rId3"/>
              </a:rPr>
              <a:t>Hernandez</a:t>
            </a:r>
            <a:r>
              <a:rPr lang="en-US" sz="900" dirty="0"/>
              <a:t>, 2016)</a:t>
            </a:r>
            <a:endParaRPr lang="en-US" sz="1200" dirty="0"/>
          </a:p>
          <a:p>
            <a:endParaRPr lang="en-US" dirty="0"/>
          </a:p>
        </p:txBody>
      </p:sp>
      <p:sp>
        <p:nvSpPr>
          <p:cNvPr id="4" name="Slide Number Placeholder 3"/>
          <p:cNvSpPr>
            <a:spLocks noGrp="1"/>
          </p:cNvSpPr>
          <p:nvPr>
            <p:ph type="sldNum" sz="quarter" idx="5"/>
          </p:nvPr>
        </p:nvSpPr>
        <p:spPr/>
        <p:txBody>
          <a:bodyPr/>
          <a:lstStyle/>
          <a:p>
            <a:fld id="{D152E12B-3D84-9149-AC46-706EF28019EB}" type="slidenum">
              <a:rPr lang="en-US" smtClean="0"/>
              <a:t>8</a:t>
            </a:fld>
            <a:endParaRPr lang="en-US"/>
          </a:p>
        </p:txBody>
      </p:sp>
    </p:spTree>
    <p:extLst>
      <p:ext uri="{BB962C8B-B14F-4D97-AF65-F5344CB8AC3E}">
        <p14:creationId xmlns:p14="http://schemas.microsoft.com/office/powerpoint/2010/main" val="2704884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1A400B-D204-FD43-B8D0-D8C2C41B88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301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2334" indent="-362334">
              <a:lnSpc>
                <a:spcPct val="107000"/>
              </a:lnSpc>
              <a:buFont typeface="Symbol" panose="05050102010706020507" pitchFamily="18" charset="2"/>
              <a:buChar char=""/>
            </a:pPr>
            <a:r>
              <a:rPr lang="en-US" sz="1000">
                <a:solidFill>
                  <a:srgbClr val="000000"/>
                </a:solidFill>
                <a:latin typeface="Open Sans" panose="020B0606030504020204" pitchFamily="34" charset="0"/>
                <a:ea typeface="Calibri" panose="020F0502020204030204" pitchFamily="34" charset="0"/>
                <a:cs typeface="Open Sans" panose="020B0606030504020204" pitchFamily="34" charset="0"/>
              </a:rPr>
              <a:t>Participation in Solar</a:t>
            </a:r>
            <a:endParaRPr lang="en-US">
              <a:latin typeface="Calibri" panose="020F0502020204030204" pitchFamily="34" charset="0"/>
              <a:ea typeface="Calibri" panose="020F0502020204030204" pitchFamily="34" charset="0"/>
              <a:cs typeface="Open Sans" panose="020B0606030504020204" pitchFamily="34" charset="0"/>
            </a:endParaRPr>
          </a:p>
          <a:p>
            <a:pPr marL="785055" lvl="1" indent="-301944">
              <a:lnSpc>
                <a:spcPct val="107000"/>
              </a:lnSpc>
              <a:buFont typeface="Courier New" panose="02070309020205020404" pitchFamily="49" charset="0"/>
              <a:buChar char="o"/>
            </a:pPr>
            <a:r>
              <a:rPr lang="en-US">
                <a:latin typeface="Calibri" panose="020F0502020204030204" pitchFamily="34" charset="0"/>
                <a:ea typeface="Calibri" panose="020F0502020204030204" pitchFamily="34" charset="0"/>
                <a:cs typeface="Times New Roman" panose="02020603050405020304" pitchFamily="18" charset="0"/>
              </a:rPr>
              <a:t>the ability to finance community production projects/ DER’s particularly constrains low-income groups</a:t>
            </a:r>
          </a:p>
          <a:p>
            <a:pPr marL="1207779" lvl="2" indent="-241556">
              <a:lnSpc>
                <a:spcPct val="107000"/>
              </a:lnSpc>
              <a:buFont typeface="Wingdings" panose="05000000000000000000" pitchFamily="2" charset="2"/>
              <a:buChar char=""/>
            </a:pPr>
            <a:r>
              <a:rPr lang="en-US" sz="1000">
                <a:solidFill>
                  <a:srgbClr val="000000"/>
                </a:solidFill>
                <a:latin typeface="Open Sans" panose="020B0606030504020204" pitchFamily="34" charset="0"/>
                <a:ea typeface="Calibri" panose="020F0502020204030204" pitchFamily="34" charset="0"/>
                <a:cs typeface="Times New Roman" panose="02020603050405020304" pitchFamily="18" charset="0"/>
              </a:rPr>
              <a:t>Often require a credit score or debt-to-income ratio that can be a barrier to low-income consumers </a:t>
            </a:r>
            <a:endParaRPr lang="en-US">
              <a:latin typeface="Calibri" panose="020F0502020204030204" pitchFamily="34" charset="0"/>
              <a:ea typeface="Calibri" panose="020F0502020204030204" pitchFamily="34" charset="0"/>
              <a:cs typeface="Times New Roman" panose="02020603050405020304" pitchFamily="18" charset="0"/>
            </a:endParaRPr>
          </a:p>
          <a:p>
            <a:pPr marL="1207779" lvl="2" indent="-241556">
              <a:lnSpc>
                <a:spcPct val="107000"/>
              </a:lnSpc>
              <a:buFont typeface="Wingdings" panose="05000000000000000000" pitchFamily="2" charset="2"/>
              <a:buChar char=""/>
            </a:pPr>
            <a:r>
              <a:rPr lang="en-US" sz="1000">
                <a:solidFill>
                  <a:srgbClr val="000000"/>
                </a:solidFill>
                <a:latin typeface="Open Sans" panose="020B0606030504020204" pitchFamily="34" charset="0"/>
                <a:ea typeface="Calibri" panose="020F0502020204030204" pitchFamily="34" charset="0"/>
                <a:cs typeface="Times New Roman" panose="02020603050405020304" pitchFamily="18" charset="0"/>
              </a:rPr>
              <a:t>Low income groups do not qualify for the tax bracket for Solar Tax Credit incentives (ITC). Tribal entities and nonprofits cant access without direct payment option</a:t>
            </a:r>
            <a:endParaRPr lang="en-US">
              <a:latin typeface="Calibri" panose="020F0502020204030204" pitchFamily="34" charset="0"/>
              <a:ea typeface="Calibri" panose="020F0502020204030204" pitchFamily="34" charset="0"/>
              <a:cs typeface="Times New Roman" panose="02020603050405020304" pitchFamily="18" charset="0"/>
            </a:endParaRPr>
          </a:p>
          <a:p>
            <a:pPr marL="1207779" lvl="2" indent="-241556">
              <a:lnSpc>
                <a:spcPct val="107000"/>
              </a:lnSpc>
              <a:buFont typeface="Wingdings" panose="05000000000000000000" pitchFamily="2" charset="2"/>
              <a:buChar char=""/>
            </a:pPr>
            <a:r>
              <a:rPr lang="en-US" sz="1000">
                <a:solidFill>
                  <a:srgbClr val="000000"/>
                </a:solidFill>
                <a:latin typeface="Open Sans" panose="020B0606030504020204" pitchFamily="34" charset="0"/>
                <a:ea typeface="Calibri" panose="020F0502020204030204" pitchFamily="34" charset="0"/>
                <a:cs typeface="Times New Roman" panose="02020603050405020304" pitchFamily="18" charset="0"/>
              </a:rPr>
              <a:t>Renters (more often lower incomes) have difficulty participating because of split incentives - the decision to participate is up to the land-lord even though the tenant would benefit most from a bill savings </a:t>
            </a:r>
            <a:endParaRPr lang="en-US">
              <a:latin typeface="Calibri" panose="020F0502020204030204" pitchFamily="34" charset="0"/>
              <a:ea typeface="Calibri" panose="020F0502020204030204" pitchFamily="34" charset="0"/>
              <a:cs typeface="Times New Roman" panose="02020603050405020304" pitchFamily="18" charset="0"/>
            </a:endParaRPr>
          </a:p>
          <a:p>
            <a:pPr marL="785055" lvl="1" indent="-301944">
              <a:lnSpc>
                <a:spcPct val="107000"/>
              </a:lnSpc>
              <a:spcAft>
                <a:spcPts val="845"/>
              </a:spcAft>
              <a:buFont typeface="Courier New" panose="02070309020205020404" pitchFamily="49" charset="0"/>
              <a:buChar char="o"/>
            </a:pPr>
            <a:r>
              <a:rPr lang="en-US">
                <a:latin typeface="Calibri" panose="020F0502020204030204" pitchFamily="34" charset="0"/>
                <a:ea typeface="Calibri" panose="020F0502020204030204" pitchFamily="34" charset="0"/>
                <a:cs typeface="Times New Roman" panose="02020603050405020304" pitchFamily="18" charset="0"/>
              </a:rPr>
              <a:t>Traps lower socio-economic groups in an energy system where they bear an increasing share of the cost of national infrastructure and are excluded from accessing the most economic means of energy supply.</a:t>
            </a:r>
          </a:p>
          <a:p>
            <a:endParaRPr lang="en-US"/>
          </a:p>
        </p:txBody>
      </p:sp>
      <p:sp>
        <p:nvSpPr>
          <p:cNvPr id="4" name="Slide Number Placeholder 3"/>
          <p:cNvSpPr>
            <a:spLocks noGrp="1"/>
          </p:cNvSpPr>
          <p:nvPr>
            <p:ph type="sldNum" sz="quarter" idx="5"/>
          </p:nvPr>
        </p:nvSpPr>
        <p:spPr/>
        <p:txBody>
          <a:bodyPr/>
          <a:lstStyle/>
          <a:p>
            <a:fld id="{571A400B-D204-FD43-B8D0-D8C2C41B88FC}" type="slidenum">
              <a:rPr lang="en-US" smtClean="0"/>
              <a:t>14</a:t>
            </a:fld>
            <a:endParaRPr lang="en-US"/>
          </a:p>
        </p:txBody>
      </p:sp>
    </p:spTree>
    <p:extLst>
      <p:ext uri="{BB962C8B-B14F-4D97-AF65-F5344CB8AC3E}">
        <p14:creationId xmlns:p14="http://schemas.microsoft.com/office/powerpoint/2010/main" val="502729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 face a climate emergency that threatens vulnerable communities.</a:t>
            </a:r>
          </a:p>
          <a:p>
            <a:pPr marL="171450" indent="-171450">
              <a:buFont typeface="Arial" panose="020B0604020202020204" pitchFamily="34" charset="0"/>
              <a:buChar char="•"/>
            </a:pPr>
            <a:r>
              <a:rPr lang="en-US" dirty="0"/>
              <a:t>We have many of the technical tools to avert catastrophic climate change and transition to a clean energy system; however, </a:t>
            </a:r>
            <a:r>
              <a:rPr lang="en-US" b="1" dirty="0"/>
              <a:t>how do we transform our energy system while also ensuring equity?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02D2E3-BA96-415E-8452-3879F4359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763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1A400B-D204-FD43-B8D0-D8C2C41B88FC}" type="slidenum">
              <a:rPr lang="en-US" smtClean="0"/>
              <a:t>19</a:t>
            </a:fld>
            <a:endParaRPr lang="en-US"/>
          </a:p>
        </p:txBody>
      </p:sp>
    </p:spTree>
    <p:extLst>
      <p:ext uri="{BB962C8B-B14F-4D97-AF65-F5344CB8AC3E}">
        <p14:creationId xmlns:p14="http://schemas.microsoft.com/office/powerpoint/2010/main" val="2011227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222">
              <a:defRPr/>
            </a:pPr>
            <a:r>
              <a:rPr lang="en-US">
                <a:latin typeface="Calibri Light" panose="020F0302020204030204" pitchFamily="34" charset="0"/>
                <a:cs typeface="Calibri Light" panose="020F0302020204030204" pitchFamily="34" charset="0"/>
              </a:rPr>
              <a:t>EO 14008 – Tackling the Climate Crisis at Home and Abroad</a:t>
            </a:r>
          </a:p>
          <a:p>
            <a:pPr defTabSz="966222">
              <a:defRPr/>
            </a:pPr>
            <a:endParaRPr lang="en-US">
              <a:latin typeface="Calibri Light" panose="020F0302020204030204" pitchFamily="34" charset="0"/>
              <a:cs typeface="Calibri Light" panose="020F0302020204030204" pitchFamily="34" charset="0"/>
            </a:endParaRPr>
          </a:p>
          <a:p>
            <a:pPr lvl="0"/>
            <a:r>
              <a:rPr lang="en-US"/>
              <a:t>Tackling the Climate Crisis at Home &amp; Abroad</a:t>
            </a:r>
          </a:p>
          <a:p>
            <a:pPr lvl="0"/>
            <a:r>
              <a:rPr lang="en-US"/>
              <a:t>January 24, 2021</a:t>
            </a:r>
          </a:p>
          <a:p>
            <a:pPr lvl="0"/>
            <a:r>
              <a:rPr lang="en-US" b="1"/>
              <a:t>Establishes WHEJAC &amp; Justice40 Initiative.</a:t>
            </a:r>
          </a:p>
          <a:p>
            <a:pPr defTabSz="966222">
              <a:defRPr/>
            </a:pPr>
            <a:endParaRPr lang="en-US">
              <a:latin typeface="Calibri Light" panose="020F0302020204030204" pitchFamily="34" charset="0"/>
              <a:cs typeface="Calibri Light" panose="020F0302020204030204" pitchFamily="34" charset="0"/>
            </a:endParaRPr>
          </a:p>
          <a:p>
            <a:pPr defTabSz="966222">
              <a:defRPr/>
            </a:pPr>
            <a:r>
              <a:rPr lang="en-US">
                <a:latin typeface="Calibri Light" panose="020F0302020204030204" pitchFamily="34" charset="0"/>
                <a:cs typeface="Calibri Light" panose="020F0302020204030204" pitchFamily="34" charset="0"/>
              </a:rPr>
              <a:t>Whole of government approach making it a priority that </a:t>
            </a:r>
            <a:r>
              <a:rPr lang="en-US" u="sng">
                <a:latin typeface="Calibri Light" panose="020F0302020204030204" pitchFamily="34" charset="0"/>
                <a:ea typeface="+mj-ea"/>
                <a:cs typeface="Calibri Light" panose="020F0302020204030204" pitchFamily="34" charset="0"/>
              </a:rPr>
              <a:t>Justice</a:t>
            </a:r>
            <a:r>
              <a:rPr lang="en-US">
                <a:latin typeface="Calibri Light" panose="020F0302020204030204" pitchFamily="34" charset="0"/>
                <a:ea typeface="+mj-ea"/>
                <a:cs typeface="Calibri Light" panose="020F0302020204030204" pitchFamily="34" charset="0"/>
              </a:rPr>
              <a:t> be central to every program, process, policy, and payment.</a:t>
            </a:r>
            <a:r>
              <a:rPr lang="en-US">
                <a:latin typeface="Calibri Light" panose="020F0302020204030204" pitchFamily="34" charset="0"/>
                <a:cs typeface="Calibri Light" panose="020F0302020204030204" pitchFamily="34" charset="0"/>
              </a:rPr>
              <a:t>  </a:t>
            </a:r>
          </a:p>
          <a:p>
            <a:endParaRPr lang="en-US"/>
          </a:p>
          <a:p>
            <a:endParaRPr lang="en-US"/>
          </a:p>
          <a:p>
            <a:r>
              <a:rPr lang="en-US"/>
              <a:t>The Office of Economic Impact and Diversity (ED) is guiding how to:</a:t>
            </a:r>
          </a:p>
          <a:p>
            <a:r>
              <a:rPr lang="en-US"/>
              <a:t>Define DACs at census tract level incorporating 36 indicators</a:t>
            </a:r>
          </a:p>
          <a:p>
            <a:r>
              <a:rPr lang="en-US"/>
              <a:t>Identify Policy Priorities relevant to J40 Investment Categories</a:t>
            </a:r>
          </a:p>
          <a:p>
            <a:r>
              <a:rPr lang="en-US"/>
              <a:t>Helping programs calculate relevant metrics</a:t>
            </a:r>
          </a:p>
          <a:p>
            <a:endParaRPr lang="en-US"/>
          </a:p>
          <a:p>
            <a:pPr defTabSz="966222">
              <a:defRPr/>
            </a:pPr>
            <a:r>
              <a:rPr lang="en-US"/>
              <a:t>Define key terms and goals and create a supporting measurement framework, infrastructure, and processes to both establish a baseline and then track progress on Justice40</a:t>
            </a:r>
          </a:p>
          <a:p>
            <a:endParaRPr lang="en-US"/>
          </a:p>
          <a:p>
            <a:endParaRPr lang="en-US"/>
          </a:p>
          <a:p>
            <a:r>
              <a:rPr lang="en-US"/>
              <a:t>--------</a:t>
            </a:r>
          </a:p>
          <a:p>
            <a:endParaRPr lang="en-US"/>
          </a:p>
          <a:p>
            <a:r>
              <a:rPr lang="en-US"/>
              <a:t>3 Questions:</a:t>
            </a:r>
          </a:p>
          <a:p>
            <a:pPr defTabSz="966222">
              <a:defRPr/>
            </a:pPr>
            <a:r>
              <a:rPr lang="en-US"/>
              <a:t>1. Which programs and policies should be included in Justice40 (as well as which agencies, and where applicable specific offices, are relevant to recommendation implementation)?</a:t>
            </a:r>
          </a:p>
          <a:p>
            <a:pPr defTabSz="966222">
              <a:defRPr/>
            </a:pPr>
            <a:r>
              <a:rPr lang="en-US"/>
              <a:t>2. What are the key elements that are important in developing definitions of “investment benefits”?</a:t>
            </a:r>
          </a:p>
          <a:p>
            <a:pPr defTabSz="966222">
              <a:defRPr/>
            </a:pPr>
            <a:r>
              <a:rPr lang="en-US"/>
              <a:t>3. What are the key elements that should be included in defining “disadvantaged communities?”</a:t>
            </a:r>
          </a:p>
          <a:p>
            <a:endParaRPr lang="en-US"/>
          </a:p>
          <a:p>
            <a:endParaRPr lang="en-US"/>
          </a:p>
          <a:p>
            <a:endParaRPr lang="en-US"/>
          </a:p>
          <a:p>
            <a:pPr marL="181167" indent="-181167">
              <a:buFont typeface="Arial" panose="020B0604020202020204" pitchFamily="34" charset="0"/>
              <a:buChar char="•"/>
            </a:pPr>
            <a:r>
              <a:rPr lang="en-US"/>
              <a:t>WHEJAC Recommendations for Justice40 are broken up to address 3 prime questions as follows.</a:t>
            </a:r>
          </a:p>
          <a:p>
            <a:pPr marL="664278" lvl="1" indent="-181167">
              <a:buFont typeface="Arial" panose="020B0604020202020204" pitchFamily="34" charset="0"/>
              <a:buChar char="•"/>
            </a:pPr>
            <a:r>
              <a:rPr lang="en-US"/>
              <a:t>Question 1 is given the most space throughout the report &amp; addresses the 8 buckets of programs that we will touch on is just a second (such as clean energy and efficiency) with specific mentions to relevant agencies, intra-agency collaboration, and new legislation required to meet Justice40 goals. </a:t>
            </a:r>
          </a:p>
          <a:p>
            <a:pPr marL="181167" indent="-181167">
              <a:buFont typeface="Arial" panose="020B0604020202020204" pitchFamily="34" charset="0"/>
              <a:buChar char="•"/>
            </a:pPr>
            <a:r>
              <a:rPr lang="en-US"/>
              <a:t>The report also address 2 additional topics outside of Justice40:</a:t>
            </a:r>
          </a:p>
          <a:p>
            <a:pPr marL="664278" lvl="1" indent="-181167">
              <a:buFont typeface="Arial" panose="020B0604020202020204" pitchFamily="34" charset="0"/>
              <a:buChar char="•"/>
            </a:pPr>
            <a:r>
              <a:rPr lang="en-US"/>
              <a:t>Recommendations for a Climate &amp; Economic Justice Screening Tool</a:t>
            </a:r>
          </a:p>
          <a:p>
            <a:pPr marL="1147389" lvl="2" indent="-181167">
              <a:buFont typeface="Arial" panose="020B0604020202020204" pitchFamily="34" charset="0"/>
              <a:buChar char="•"/>
            </a:pPr>
            <a:r>
              <a:rPr lang="en-US"/>
              <a:t>Define tool: Exec. Order 14008 establishes the creation of a geospatial Climate and Economic tool and shall annually publish interactive maps highlighting disadvantaged communities by July 2021.</a:t>
            </a:r>
          </a:p>
          <a:p>
            <a:pPr marL="664278" lvl="1" indent="-181167">
              <a:buFont typeface="Arial" panose="020B0604020202020204" pitchFamily="34" charset="0"/>
              <a:buChar char="•"/>
            </a:pPr>
            <a:r>
              <a:rPr lang="en-US"/>
              <a:t>Recommendations for revisions to Executive Order 12898</a:t>
            </a:r>
          </a:p>
          <a:p>
            <a:pPr marL="1147389" lvl="2" indent="-181167">
              <a:buFont typeface="Arial" panose="020B0604020202020204" pitchFamily="34" charset="0"/>
              <a:buChar char="•"/>
            </a:pPr>
            <a:r>
              <a:rPr lang="en-US"/>
              <a:t>Define: Executive order 12898, aka </a:t>
            </a:r>
            <a:r>
              <a:rPr lang="en-US" b="0" i="0">
                <a:solidFill>
                  <a:srgbClr val="1B1B1B"/>
                </a:solidFill>
                <a:effectLst/>
                <a:latin typeface="Source Sans Pro Web"/>
              </a:rPr>
              <a:t>Federal Actions to Address Environmental Justice in Minority Populations and Low-Income Populations, was issued by President Clinton in 1994. Its purpose is to focus federal attention on the environmental and human health effects of federal actions on minority and low-income populations with the goal of achieving environmental protection for all communities.</a:t>
            </a:r>
            <a:endParaRPr lang="en-US"/>
          </a:p>
          <a:p>
            <a:endParaRPr lang="en-US"/>
          </a:p>
          <a:p>
            <a:endParaRPr lang="en-US"/>
          </a:p>
          <a:p>
            <a:pPr lvl="0"/>
            <a:r>
              <a:rPr lang="en-US"/>
              <a:t>Tackling the Climate Crisis at Home &amp; Abroad</a:t>
            </a:r>
          </a:p>
          <a:p>
            <a:pPr lvl="0"/>
            <a:r>
              <a:rPr lang="en-US"/>
              <a:t>January 24, 2021</a:t>
            </a:r>
          </a:p>
          <a:p>
            <a:pPr lvl="0"/>
            <a:r>
              <a:rPr lang="en-US" b="1"/>
              <a:t>Establishes WHEJAC &amp; Justice40 Initiative.</a:t>
            </a:r>
          </a:p>
          <a:p>
            <a:pPr lvl="0"/>
            <a:r>
              <a:rPr lang="en-US"/>
              <a:t>Established</a:t>
            </a:r>
            <a:r>
              <a:rPr lang="en-US" b="1"/>
              <a:t> timeline of 120 days </a:t>
            </a:r>
            <a:r>
              <a:rPr lang="en-US"/>
              <a:t>for CEQ/OMB/Climate office to publish recommendations to achieve Justice40 mandate in </a:t>
            </a:r>
            <a:r>
              <a:rPr lang="en-US" b="1"/>
              <a:t>consultation with DACs. </a:t>
            </a:r>
          </a:p>
          <a:p>
            <a:pPr lvl="0"/>
            <a:endParaRPr lang="en-US" b="1"/>
          </a:p>
          <a:p>
            <a:pPr lvl="0"/>
            <a:r>
              <a:rPr lang="en-US"/>
              <a:t>Established to Advise Chair of the Council on Environmental Quality (CEQ) &amp; White House Environmental Justice Interagency Council (EJIAC) on a </a:t>
            </a:r>
            <a:r>
              <a:rPr lang="en-US" b="1"/>
              <a:t>“whole of government” approach to Environmental Justice. </a:t>
            </a:r>
            <a:endParaRPr lang="en-US" b="0"/>
          </a:p>
          <a:p>
            <a:pPr lvl="0"/>
            <a:r>
              <a:rPr lang="en-US" b="0"/>
              <a:t>The WHEJAC (26) members represent a diverse set of geographical regions and serve in a voluntary capacity.</a:t>
            </a:r>
          </a:p>
          <a:p>
            <a:pPr lvl="0"/>
            <a:endParaRPr lang="en-US" b="1"/>
          </a:p>
          <a:p>
            <a:endParaRPr lang="en-US"/>
          </a:p>
          <a:p>
            <a:endParaRPr lang="en-US"/>
          </a:p>
        </p:txBody>
      </p:sp>
      <p:sp>
        <p:nvSpPr>
          <p:cNvPr id="4" name="Slide Number Placeholder 3"/>
          <p:cNvSpPr>
            <a:spLocks noGrp="1"/>
          </p:cNvSpPr>
          <p:nvPr>
            <p:ph type="sldNum" sz="quarter" idx="5"/>
          </p:nvPr>
        </p:nvSpPr>
        <p:spPr/>
        <p:txBody>
          <a:bodyPr/>
          <a:lstStyle/>
          <a:p>
            <a:fld id="{5A245769-A80C-4963-BACF-A230F3AF6941}" type="slidenum">
              <a:rPr lang="en-US" smtClean="0"/>
              <a:t>22</a:t>
            </a:fld>
            <a:endParaRPr lang="en-US"/>
          </a:p>
        </p:txBody>
      </p:sp>
    </p:spTree>
    <p:extLst>
      <p:ext uri="{BB962C8B-B14F-4D97-AF65-F5344CB8AC3E}">
        <p14:creationId xmlns:p14="http://schemas.microsoft.com/office/powerpoint/2010/main" val="2740989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834189" y="1824732"/>
            <a:ext cx="10523622" cy="1881579"/>
          </a:xfrm>
          <a:noFill/>
        </p:spPr>
        <p:txBody>
          <a:bodyPr lIns="0" rIns="0" bIns="182880" anchor="b">
            <a:normAutofit/>
          </a:bodyPr>
          <a:lstStyle>
            <a:lvl1pPr algn="l">
              <a:defRPr sz="4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834189" y="3706311"/>
            <a:ext cx="10523621"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25120" y="5789313"/>
            <a:ext cx="2748611" cy="704772"/>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834189" y="3706311"/>
            <a:ext cx="10523622"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75D18428-7D24-BE4D-A5AE-67BFA04299ED}"/>
              </a:ext>
            </a:extLst>
          </p:cNvPr>
          <p:cNvSpPr txBox="1">
            <a:spLocks/>
          </p:cNvSpPr>
          <p:nvPr userDrawn="1"/>
        </p:nvSpPr>
        <p:spPr>
          <a:xfrm>
            <a:off x="6805913" y="6032420"/>
            <a:ext cx="4960967" cy="461665"/>
          </a:xfrm>
          <a:prstGeom prst="rect">
            <a:avLst/>
          </a:prstGeom>
        </p:spPr>
        <p:txBody>
          <a:bodyPr wrap="square" lIns="0" tIns="0" rIns="0" bIns="0" anchor="ctr" anchorCtr="0">
            <a:sp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0" i="0" u="none" strike="noStrike" kern="1200" dirty="0">
                <a:solidFill>
                  <a:schemeClr val="bg1"/>
                </a:solidFill>
                <a:effectLst/>
                <a:latin typeface="+mn-lt"/>
                <a:ea typeface="+mn-ea"/>
                <a:cs typeface="+mn-cs"/>
              </a:rPr>
              <a:t>OFFICE OF</a:t>
            </a:r>
          </a:p>
          <a:p>
            <a:pPr algn="r"/>
            <a:r>
              <a:rPr lang="en-US" sz="1600" b="1" i="0" u="none" strike="noStrike" kern="1200" dirty="0">
                <a:solidFill>
                  <a:schemeClr val="bg1"/>
                </a:solidFill>
                <a:effectLst/>
                <a:latin typeface="Arial Black" panose="020B0604020202020204" pitchFamily="34" charset="0"/>
                <a:ea typeface="+mn-ea"/>
                <a:cs typeface="Arial Black" panose="020B0604020202020204" pitchFamily="34" charset="0"/>
              </a:rPr>
              <a:t>ECONOMIC IMPACT AND DIVERSITY</a:t>
            </a:r>
            <a:endParaRPr lang="en-US" sz="1600" b="1" i="0"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422861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2887839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2220797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Gree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52638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5263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3052925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834189" y="1824732"/>
            <a:ext cx="10523622" cy="1881579"/>
          </a:xfrm>
          <a:noFill/>
        </p:spPr>
        <p:txBody>
          <a:bodyPr lIns="0" rIns="0" bIns="182880" anchor="b">
            <a:normAutofit/>
          </a:bodyPr>
          <a:lstStyle>
            <a:lvl1pPr algn="l">
              <a:defRPr sz="4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834189" y="3706311"/>
            <a:ext cx="10523621"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25120" y="5789313"/>
            <a:ext cx="2748611" cy="704772"/>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834189" y="3706311"/>
            <a:ext cx="10523622"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75D18428-7D24-BE4D-A5AE-67BFA04299ED}"/>
              </a:ext>
            </a:extLst>
          </p:cNvPr>
          <p:cNvSpPr txBox="1">
            <a:spLocks/>
          </p:cNvSpPr>
          <p:nvPr userDrawn="1"/>
        </p:nvSpPr>
        <p:spPr>
          <a:xfrm>
            <a:off x="6805913" y="6032420"/>
            <a:ext cx="4960967" cy="461665"/>
          </a:xfrm>
          <a:prstGeom prst="rect">
            <a:avLst/>
          </a:prstGeom>
        </p:spPr>
        <p:txBody>
          <a:bodyPr wrap="square" lIns="0" tIns="0" rIns="0" bIns="0" anchor="ctr" anchorCtr="0">
            <a:sp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0" i="0" u="none" strike="noStrike" kern="1200" dirty="0">
                <a:solidFill>
                  <a:schemeClr val="bg1"/>
                </a:solidFill>
                <a:effectLst/>
                <a:latin typeface="+mn-lt"/>
                <a:ea typeface="+mn-ea"/>
                <a:cs typeface="+mn-cs"/>
              </a:rPr>
              <a:t>OFFICE OF</a:t>
            </a:r>
          </a:p>
          <a:p>
            <a:pPr algn="r"/>
            <a:r>
              <a:rPr lang="en-US" sz="1600" b="1" i="0" u="none" strike="noStrike" kern="1200" dirty="0">
                <a:solidFill>
                  <a:schemeClr val="bg1"/>
                </a:solidFill>
                <a:effectLst/>
                <a:latin typeface="Arial Black" panose="020B0604020202020204" pitchFamily="34" charset="0"/>
                <a:ea typeface="+mn-ea"/>
                <a:cs typeface="Arial Black" panose="020B0604020202020204" pitchFamily="34" charset="0"/>
              </a:rPr>
              <a:t>ECONOMIC IMPACT AND DIVERSITY</a:t>
            </a:r>
            <a:endParaRPr lang="en-US" sz="1600" b="1" i="0"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437471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Blu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735747-769E-5A45-9C3B-9C337C1AF0A6}"/>
              </a:ext>
            </a:extLst>
          </p:cNvPr>
          <p:cNvSpPr/>
          <p:nvPr userDrawn="1"/>
        </p:nvSpPr>
        <p:spPr>
          <a:xfrm>
            <a:off x="0" y="0"/>
            <a:ext cx="12192000" cy="6858000"/>
          </a:xfrm>
          <a:prstGeom prst="rect">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3F09E8-B747-B84C-A2B2-F829044B9C4F}"/>
              </a:ext>
            </a:extLst>
          </p:cNvPr>
          <p:cNvSpPr>
            <a:spLocks noGrp="1"/>
          </p:cNvSpPr>
          <p:nvPr>
            <p:ph type="title" hasCustomPrompt="1"/>
          </p:nvPr>
        </p:nvSpPr>
        <p:spPr>
          <a:xfrm>
            <a:off x="831850" y="864787"/>
            <a:ext cx="10515600" cy="2852737"/>
          </a:xfrm>
        </p:spPr>
        <p:txBody>
          <a:bodyPr anchor="b"/>
          <a:lstStyle>
            <a:lvl1pPr>
              <a:defRPr sz="6000">
                <a:solidFill>
                  <a:schemeClr val="bg1"/>
                </a:solidFill>
              </a:defRPr>
            </a:lvl1pPr>
          </a:lstStyle>
          <a:p>
            <a:r>
              <a:rPr lang="en-US" dirty="0"/>
              <a:t>Section Divider Title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hasCustomPrompt="1"/>
          </p:nvPr>
        </p:nvSpPr>
        <p:spPr>
          <a:xfrm>
            <a:off x="831850" y="374451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Divider Subtitle</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dirty="0"/>
          </a:p>
        </p:txBody>
      </p:sp>
      <p:pic>
        <p:nvPicPr>
          <p:cNvPr id="5" name="Graphic 4">
            <a:extLst>
              <a:ext uri="{FF2B5EF4-FFF2-40B4-BE49-F238E27FC236}">
                <a16:creationId xmlns:a16="http://schemas.microsoft.com/office/drawing/2014/main" id="{1BCB0E16-441D-3D4C-B02F-A4FE93F4120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25120" y="5789313"/>
            <a:ext cx="2748611" cy="704772"/>
          </a:xfrm>
          <a:prstGeom prst="rect">
            <a:avLst/>
          </a:prstGeom>
        </p:spPr>
      </p:pic>
      <p:sp>
        <p:nvSpPr>
          <p:cNvPr id="6" name="Slide Number Placeholder 5">
            <a:extLst>
              <a:ext uri="{FF2B5EF4-FFF2-40B4-BE49-F238E27FC236}">
                <a16:creationId xmlns:a16="http://schemas.microsoft.com/office/drawing/2014/main" id="{054BD391-7EA6-7E48-9609-FF54A7D69164}"/>
              </a:ext>
            </a:extLst>
          </p:cNvPr>
          <p:cNvSpPr txBox="1">
            <a:spLocks/>
          </p:cNvSpPr>
          <p:nvPr userDrawn="1"/>
        </p:nvSpPr>
        <p:spPr>
          <a:xfrm>
            <a:off x="6805913" y="6032420"/>
            <a:ext cx="4960967" cy="461665"/>
          </a:xfrm>
          <a:prstGeom prst="rect">
            <a:avLst/>
          </a:prstGeom>
        </p:spPr>
        <p:txBody>
          <a:bodyPr wrap="square" lIns="0" tIns="0" rIns="0" bIns="0" anchor="ctr" anchorCtr="0">
            <a:sp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0" i="0" u="none" strike="noStrike" kern="1200" dirty="0">
                <a:solidFill>
                  <a:schemeClr val="bg1"/>
                </a:solidFill>
                <a:effectLst/>
                <a:latin typeface="+mn-lt"/>
                <a:ea typeface="+mn-ea"/>
                <a:cs typeface="+mn-cs"/>
              </a:rPr>
              <a:t>OFFICE OF</a:t>
            </a:r>
          </a:p>
          <a:p>
            <a:pPr algn="r"/>
            <a:r>
              <a:rPr lang="en-US" sz="1600" b="1" i="0" u="none" strike="noStrike" kern="1200" dirty="0">
                <a:solidFill>
                  <a:schemeClr val="bg1"/>
                </a:solidFill>
                <a:effectLst/>
                <a:latin typeface="Arial Black" panose="020B0604020202020204" pitchFamily="34" charset="0"/>
                <a:ea typeface="+mn-ea"/>
                <a:cs typeface="Arial Black" panose="020B0604020202020204" pitchFamily="34" charset="0"/>
              </a:rPr>
              <a:t>ECONOMIC IMPACT AND DIVERSITY</a:t>
            </a:r>
            <a:endParaRPr lang="en-US" sz="1600" b="1" i="0"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819253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nchor="ctr" anchorCtr="0"/>
          <a:lstStyle/>
          <a:p>
            <a:r>
              <a:rPr lang="en-US" dirty="0"/>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a:xfrm>
            <a:off x="838200" y="1282390"/>
            <a:ext cx="10515600" cy="439651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cxnSp>
        <p:nvCxnSpPr>
          <p:cNvPr id="5" name="Straight Connector 4">
            <a:extLst>
              <a:ext uri="{FF2B5EF4-FFF2-40B4-BE49-F238E27FC236}">
                <a16:creationId xmlns:a16="http://schemas.microsoft.com/office/drawing/2014/main" id="{1EB68BDB-4594-3B44-840C-74A2F3C322C8}"/>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28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261649"/>
            <a:ext cx="5181600" cy="44730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261649"/>
            <a:ext cx="5181600" cy="4473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8" name="Straight Connector 7">
            <a:extLst>
              <a:ext uri="{FF2B5EF4-FFF2-40B4-BE49-F238E27FC236}">
                <a16:creationId xmlns:a16="http://schemas.microsoft.com/office/drawing/2014/main" id="{86E21FC2-63C5-0947-B2F2-EA60CD6EF57C}"/>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741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238760"/>
            <a:ext cx="10515600" cy="88455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26920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09312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26920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09312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10" name="Straight Connector 9">
            <a:extLst>
              <a:ext uri="{FF2B5EF4-FFF2-40B4-BE49-F238E27FC236}">
                <a16:creationId xmlns:a16="http://schemas.microsoft.com/office/drawing/2014/main" id="{39306852-3B7C-B94E-86DA-207FBADBDE61}"/>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692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6" name="Straight Connector 5">
            <a:extLst>
              <a:ext uri="{FF2B5EF4-FFF2-40B4-BE49-F238E27FC236}">
                <a16:creationId xmlns:a16="http://schemas.microsoft.com/office/drawing/2014/main" id="{C6B3ED9F-184C-7F45-B899-1E021D882E40}"/>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3375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 Photo (Blu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7C8959A-6344-034E-B1B0-F668830F4C8C}"/>
              </a:ext>
            </a:extLst>
          </p:cNvPr>
          <p:cNvSpPr>
            <a:spLocks noGrp="1"/>
          </p:cNvSpPr>
          <p:nvPr>
            <p:ph type="pic" sz="quarter" idx="12"/>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a:xfrm>
            <a:off x="592874" y="539842"/>
            <a:ext cx="5257800" cy="884555"/>
          </a:xfrm>
        </p:spPr>
        <p:txBody>
          <a:bodyPr anchor="ctr" anchorCtr="0"/>
          <a:lstStyle>
            <a:lvl1pPr>
              <a:defRPr>
                <a:solidFill>
                  <a:schemeClr val="bg1"/>
                </a:solidFill>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
        <p:nvSpPr>
          <p:cNvPr id="9" name="Text Placeholder 8">
            <a:extLst>
              <a:ext uri="{FF2B5EF4-FFF2-40B4-BE49-F238E27FC236}">
                <a16:creationId xmlns:a16="http://schemas.microsoft.com/office/drawing/2014/main" id="{ED280100-068A-FA49-B796-4C87CA18AD45}"/>
              </a:ext>
            </a:extLst>
          </p:cNvPr>
          <p:cNvSpPr>
            <a:spLocks noGrp="1"/>
          </p:cNvSpPr>
          <p:nvPr>
            <p:ph type="body" sz="quarter" idx="11"/>
          </p:nvPr>
        </p:nvSpPr>
        <p:spPr>
          <a:xfrm>
            <a:off x="614689" y="1571625"/>
            <a:ext cx="5257800" cy="4438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5020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Green)">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123B24-6C13-224A-A3BD-0679CDA722BF}"/>
              </a:ext>
            </a:extLst>
          </p:cNvPr>
          <p:cNvSpPr/>
          <p:nvPr userDrawn="1"/>
        </p:nvSpPr>
        <p:spPr>
          <a:xfrm>
            <a:off x="0" y="0"/>
            <a:ext cx="12192000" cy="6858000"/>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3F09E8-B747-B84C-A2B2-F829044B9C4F}"/>
              </a:ext>
            </a:extLst>
          </p:cNvPr>
          <p:cNvSpPr>
            <a:spLocks noGrp="1"/>
          </p:cNvSpPr>
          <p:nvPr>
            <p:ph type="title" hasCustomPrompt="1"/>
          </p:nvPr>
        </p:nvSpPr>
        <p:spPr>
          <a:xfrm>
            <a:off x="831850" y="864787"/>
            <a:ext cx="10515600" cy="2852737"/>
          </a:xfrm>
        </p:spPr>
        <p:txBody>
          <a:bodyPr anchor="b"/>
          <a:lstStyle>
            <a:lvl1pPr>
              <a:defRPr sz="6000">
                <a:solidFill>
                  <a:schemeClr val="bg1"/>
                </a:solidFill>
              </a:defRPr>
            </a:lvl1pPr>
          </a:lstStyle>
          <a:p>
            <a:r>
              <a:rPr lang="en-US" dirty="0"/>
              <a:t>Section Divider Title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hasCustomPrompt="1"/>
          </p:nvPr>
        </p:nvSpPr>
        <p:spPr>
          <a:xfrm>
            <a:off x="831850" y="374451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Divider Subtitle</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dirty="0"/>
          </a:p>
        </p:txBody>
      </p:sp>
      <p:pic>
        <p:nvPicPr>
          <p:cNvPr id="5" name="Graphic 4">
            <a:extLst>
              <a:ext uri="{FF2B5EF4-FFF2-40B4-BE49-F238E27FC236}">
                <a16:creationId xmlns:a16="http://schemas.microsoft.com/office/drawing/2014/main" id="{1BCB0E16-441D-3D4C-B02F-A4FE93F4120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25120" y="5789313"/>
            <a:ext cx="2748611" cy="704772"/>
          </a:xfrm>
          <a:prstGeom prst="rect">
            <a:avLst/>
          </a:prstGeom>
        </p:spPr>
      </p:pic>
      <p:sp>
        <p:nvSpPr>
          <p:cNvPr id="6" name="Slide Number Placeholder 5">
            <a:extLst>
              <a:ext uri="{FF2B5EF4-FFF2-40B4-BE49-F238E27FC236}">
                <a16:creationId xmlns:a16="http://schemas.microsoft.com/office/drawing/2014/main" id="{054BD391-7EA6-7E48-9609-FF54A7D69164}"/>
              </a:ext>
            </a:extLst>
          </p:cNvPr>
          <p:cNvSpPr txBox="1">
            <a:spLocks/>
          </p:cNvSpPr>
          <p:nvPr userDrawn="1"/>
        </p:nvSpPr>
        <p:spPr>
          <a:xfrm>
            <a:off x="6805913" y="6032420"/>
            <a:ext cx="4960967" cy="461665"/>
          </a:xfrm>
          <a:prstGeom prst="rect">
            <a:avLst/>
          </a:prstGeom>
        </p:spPr>
        <p:txBody>
          <a:bodyPr wrap="square" lIns="0" tIns="0" rIns="0" bIns="0" anchor="ctr" anchorCtr="0">
            <a:sp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0" i="0" u="none" strike="noStrike" kern="1200" dirty="0">
                <a:solidFill>
                  <a:schemeClr val="bg1"/>
                </a:solidFill>
                <a:effectLst/>
                <a:latin typeface="+mn-lt"/>
                <a:ea typeface="+mn-ea"/>
                <a:cs typeface="+mn-cs"/>
              </a:rPr>
              <a:t>OFFICE OF</a:t>
            </a:r>
          </a:p>
          <a:p>
            <a:pPr algn="r"/>
            <a:r>
              <a:rPr lang="en-US" sz="1600" b="1" i="0" u="none" strike="noStrike" kern="1200" dirty="0">
                <a:solidFill>
                  <a:schemeClr val="bg1"/>
                </a:solidFill>
                <a:effectLst/>
                <a:latin typeface="Arial Black" panose="020B0604020202020204" pitchFamily="34" charset="0"/>
                <a:ea typeface="+mn-ea"/>
                <a:cs typeface="Arial Black" panose="020B0604020202020204" pitchFamily="34" charset="0"/>
              </a:rPr>
              <a:t>ECONOMIC IMPACT AND DIVERSITY</a:t>
            </a:r>
            <a:endParaRPr lang="en-US" sz="1600" b="1" i="0"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2876786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Blu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4288927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4183719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3405243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213625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Blue)">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52638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5263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14585145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834189" y="1824732"/>
            <a:ext cx="10523622" cy="1881579"/>
          </a:xfrm>
          <a:noFill/>
        </p:spPr>
        <p:txBody>
          <a:bodyPr lIns="0" rIns="0" bIns="182880" anchor="b">
            <a:normAutofit/>
          </a:bodyPr>
          <a:lstStyle>
            <a:lvl1pPr algn="l">
              <a:defRPr sz="48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834189" y="3706311"/>
            <a:ext cx="10523621"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25120" y="5789313"/>
            <a:ext cx="2748611" cy="704772"/>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834189" y="3706311"/>
            <a:ext cx="10523622"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75D18428-7D24-BE4D-A5AE-67BFA04299ED}"/>
              </a:ext>
            </a:extLst>
          </p:cNvPr>
          <p:cNvSpPr txBox="1">
            <a:spLocks/>
          </p:cNvSpPr>
          <p:nvPr userDrawn="1"/>
        </p:nvSpPr>
        <p:spPr>
          <a:xfrm>
            <a:off x="6805913" y="6032420"/>
            <a:ext cx="4960967" cy="461665"/>
          </a:xfrm>
          <a:prstGeom prst="rect">
            <a:avLst/>
          </a:prstGeom>
        </p:spPr>
        <p:txBody>
          <a:bodyPr wrap="square" lIns="0" tIns="0" rIns="0" bIns="0" anchor="ctr" anchorCtr="0">
            <a:sp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0" i="0" u="none" strike="noStrike" kern="1200" dirty="0">
                <a:solidFill>
                  <a:schemeClr val="bg1"/>
                </a:solidFill>
                <a:effectLst/>
                <a:latin typeface="+mn-lt"/>
                <a:ea typeface="+mn-ea"/>
                <a:cs typeface="+mn-cs"/>
              </a:rPr>
              <a:t>OFFICE OF</a:t>
            </a:r>
          </a:p>
          <a:p>
            <a:pPr algn="r"/>
            <a:r>
              <a:rPr lang="en-US" sz="1600" b="1" i="0" u="none" strike="noStrike" kern="1200" dirty="0">
                <a:solidFill>
                  <a:schemeClr val="bg1"/>
                </a:solidFill>
                <a:effectLst/>
                <a:latin typeface="Arial Black" panose="020B0604020202020204" pitchFamily="34" charset="0"/>
                <a:ea typeface="+mn-ea"/>
                <a:cs typeface="Arial Black" panose="020B0604020202020204" pitchFamily="34" charset="0"/>
              </a:rPr>
              <a:t>ECONOMIC IMPACT AND DIVERSITY</a:t>
            </a:r>
            <a:endParaRPr lang="en-US" sz="1600" b="1" i="0"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1631132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123B24-6C13-224A-A3BD-0679CDA722BF}"/>
              </a:ext>
            </a:extLst>
          </p:cNvPr>
          <p:cNvSpPr/>
          <p:nvPr userDrawn="1"/>
        </p:nvSpPr>
        <p:spPr>
          <a:xfrm>
            <a:off x="0" y="0"/>
            <a:ext cx="12192000" cy="6858000"/>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3F09E8-B747-B84C-A2B2-F829044B9C4F}"/>
              </a:ext>
            </a:extLst>
          </p:cNvPr>
          <p:cNvSpPr>
            <a:spLocks noGrp="1"/>
          </p:cNvSpPr>
          <p:nvPr>
            <p:ph type="title" hasCustomPrompt="1"/>
          </p:nvPr>
        </p:nvSpPr>
        <p:spPr>
          <a:xfrm>
            <a:off x="831850" y="864787"/>
            <a:ext cx="10515600" cy="2852737"/>
          </a:xfrm>
        </p:spPr>
        <p:txBody>
          <a:bodyPr anchor="b"/>
          <a:lstStyle>
            <a:lvl1pPr>
              <a:defRPr sz="6000">
                <a:solidFill>
                  <a:schemeClr val="bg1"/>
                </a:solidFill>
              </a:defRPr>
            </a:lvl1pPr>
          </a:lstStyle>
          <a:p>
            <a:r>
              <a:rPr lang="en-US" dirty="0"/>
              <a:t>Section Divider Title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hasCustomPrompt="1"/>
          </p:nvPr>
        </p:nvSpPr>
        <p:spPr>
          <a:xfrm>
            <a:off x="831850" y="3744512"/>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Divider Subtitle</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dirty="0"/>
          </a:p>
        </p:txBody>
      </p:sp>
      <p:pic>
        <p:nvPicPr>
          <p:cNvPr id="5" name="Graphic 4">
            <a:extLst>
              <a:ext uri="{FF2B5EF4-FFF2-40B4-BE49-F238E27FC236}">
                <a16:creationId xmlns:a16="http://schemas.microsoft.com/office/drawing/2014/main" id="{1BCB0E16-441D-3D4C-B02F-A4FE93F4120C}"/>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425120" y="5789313"/>
            <a:ext cx="2748611" cy="704772"/>
          </a:xfrm>
          <a:prstGeom prst="rect">
            <a:avLst/>
          </a:prstGeom>
        </p:spPr>
      </p:pic>
      <p:sp>
        <p:nvSpPr>
          <p:cNvPr id="6" name="Slide Number Placeholder 5">
            <a:extLst>
              <a:ext uri="{FF2B5EF4-FFF2-40B4-BE49-F238E27FC236}">
                <a16:creationId xmlns:a16="http://schemas.microsoft.com/office/drawing/2014/main" id="{054BD391-7EA6-7E48-9609-FF54A7D69164}"/>
              </a:ext>
            </a:extLst>
          </p:cNvPr>
          <p:cNvSpPr txBox="1">
            <a:spLocks/>
          </p:cNvSpPr>
          <p:nvPr userDrawn="1"/>
        </p:nvSpPr>
        <p:spPr>
          <a:xfrm>
            <a:off x="6805913" y="6032420"/>
            <a:ext cx="4960967" cy="461665"/>
          </a:xfrm>
          <a:prstGeom prst="rect">
            <a:avLst/>
          </a:prstGeom>
        </p:spPr>
        <p:txBody>
          <a:bodyPr wrap="square" lIns="0" tIns="0" rIns="0" bIns="0" anchor="ctr" anchorCtr="0">
            <a:sp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0" i="0" u="none" strike="noStrike" kern="1200" dirty="0">
                <a:solidFill>
                  <a:schemeClr val="bg1"/>
                </a:solidFill>
                <a:effectLst/>
                <a:latin typeface="+mn-lt"/>
                <a:ea typeface="+mn-ea"/>
                <a:cs typeface="+mn-cs"/>
              </a:rPr>
              <a:t>OFFICE OF</a:t>
            </a:r>
          </a:p>
          <a:p>
            <a:pPr algn="r"/>
            <a:r>
              <a:rPr lang="en-US" sz="1600" b="1" i="0" u="none" strike="noStrike" kern="1200" dirty="0">
                <a:solidFill>
                  <a:schemeClr val="bg1"/>
                </a:solidFill>
                <a:effectLst/>
                <a:latin typeface="Arial Black" panose="020B0604020202020204" pitchFamily="34" charset="0"/>
                <a:ea typeface="+mn-ea"/>
                <a:cs typeface="Arial Black" panose="020B0604020202020204" pitchFamily="34" charset="0"/>
              </a:rPr>
              <a:t>ECONOMIC IMPACT AND DIVERSITY</a:t>
            </a:r>
            <a:endParaRPr lang="en-US" sz="1600" b="1" i="0"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559684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nchor="ctr" anchorCtr="0"/>
          <a:lstStyle/>
          <a:p>
            <a:r>
              <a:rPr lang="en-US" dirty="0"/>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a:xfrm>
            <a:off x="838200" y="1282390"/>
            <a:ext cx="10515600" cy="439651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cxnSp>
        <p:nvCxnSpPr>
          <p:cNvPr id="5" name="Straight Connector 4">
            <a:extLst>
              <a:ext uri="{FF2B5EF4-FFF2-40B4-BE49-F238E27FC236}">
                <a16:creationId xmlns:a16="http://schemas.microsoft.com/office/drawing/2014/main" id="{1EB68BDB-4594-3B44-840C-74A2F3C322C8}"/>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4616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261649"/>
            <a:ext cx="5181600" cy="44730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261649"/>
            <a:ext cx="5181600" cy="4473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8" name="Straight Connector 7">
            <a:extLst>
              <a:ext uri="{FF2B5EF4-FFF2-40B4-BE49-F238E27FC236}">
                <a16:creationId xmlns:a16="http://schemas.microsoft.com/office/drawing/2014/main" id="{86E21FC2-63C5-0947-B2F2-EA60CD6EF57C}"/>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70191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238760"/>
            <a:ext cx="10515600" cy="88455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26920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09312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26920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09312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10" name="Straight Connector 9">
            <a:extLst>
              <a:ext uri="{FF2B5EF4-FFF2-40B4-BE49-F238E27FC236}">
                <a16:creationId xmlns:a16="http://schemas.microsoft.com/office/drawing/2014/main" id="{39306852-3B7C-B94E-86DA-207FBADBDE61}"/>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59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nchor="ctr" anchorCtr="0"/>
          <a:lstStyle/>
          <a:p>
            <a:r>
              <a:rPr lang="en-US" dirty="0"/>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a:xfrm>
            <a:off x="838200" y="1282390"/>
            <a:ext cx="10515600" cy="439651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cxnSp>
        <p:nvCxnSpPr>
          <p:cNvPr id="5" name="Straight Connector 4">
            <a:extLst>
              <a:ext uri="{FF2B5EF4-FFF2-40B4-BE49-F238E27FC236}">
                <a16:creationId xmlns:a16="http://schemas.microsoft.com/office/drawing/2014/main" id="{1EB68BDB-4594-3B44-840C-74A2F3C322C8}"/>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3394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6" name="Straight Connector 5">
            <a:extLst>
              <a:ext uri="{FF2B5EF4-FFF2-40B4-BE49-F238E27FC236}">
                <a16:creationId xmlns:a16="http://schemas.microsoft.com/office/drawing/2014/main" id="{C6B3ED9F-184C-7F45-B899-1E021D882E40}"/>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737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ull Photo (Gree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7C8959A-6344-034E-B1B0-F668830F4C8C}"/>
              </a:ext>
            </a:extLst>
          </p:cNvPr>
          <p:cNvSpPr>
            <a:spLocks noGrp="1"/>
          </p:cNvSpPr>
          <p:nvPr>
            <p:ph type="pic" sz="quarter" idx="12"/>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a:xfrm>
            <a:off x="592874" y="539842"/>
            <a:ext cx="5257800" cy="884555"/>
          </a:xfrm>
        </p:spPr>
        <p:txBody>
          <a:bodyPr anchor="ctr" anchorCtr="0"/>
          <a:lstStyle>
            <a:lvl1pPr>
              <a:defRPr>
                <a:solidFill>
                  <a:schemeClr val="bg1"/>
                </a:solidFill>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
        <p:nvSpPr>
          <p:cNvPr id="9" name="Text Placeholder 8">
            <a:extLst>
              <a:ext uri="{FF2B5EF4-FFF2-40B4-BE49-F238E27FC236}">
                <a16:creationId xmlns:a16="http://schemas.microsoft.com/office/drawing/2014/main" id="{ED280100-068A-FA49-B796-4C87CA18AD45}"/>
              </a:ext>
            </a:extLst>
          </p:cNvPr>
          <p:cNvSpPr>
            <a:spLocks noGrp="1"/>
          </p:cNvSpPr>
          <p:nvPr>
            <p:ph type="body" sz="quarter" idx="11"/>
          </p:nvPr>
        </p:nvSpPr>
        <p:spPr>
          <a:xfrm>
            <a:off x="614689" y="1571625"/>
            <a:ext cx="5257800" cy="4438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2254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Gree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30269134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1200563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112608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1826752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Gree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52638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5263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1049696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Full Photo (Blu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7C8959A-6344-034E-B1B0-F668830F4C8C}"/>
              </a:ext>
            </a:extLst>
          </p:cNvPr>
          <p:cNvSpPr>
            <a:spLocks noGrp="1"/>
          </p:cNvSpPr>
          <p:nvPr>
            <p:ph type="pic" sz="quarter" idx="12"/>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a:xfrm>
            <a:off x="592874" y="539842"/>
            <a:ext cx="5257800" cy="884555"/>
          </a:xfrm>
        </p:spPr>
        <p:txBody>
          <a:bodyPr anchor="ctr" anchorCtr="0"/>
          <a:lstStyle>
            <a:lvl1pPr>
              <a:defRPr>
                <a:solidFill>
                  <a:schemeClr val="bg1"/>
                </a:solidFill>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
        <p:nvSpPr>
          <p:cNvPr id="9" name="Text Placeholder 8">
            <a:extLst>
              <a:ext uri="{FF2B5EF4-FFF2-40B4-BE49-F238E27FC236}">
                <a16:creationId xmlns:a16="http://schemas.microsoft.com/office/drawing/2014/main" id="{ED280100-068A-FA49-B796-4C87CA18AD45}"/>
              </a:ext>
            </a:extLst>
          </p:cNvPr>
          <p:cNvSpPr>
            <a:spLocks noGrp="1"/>
          </p:cNvSpPr>
          <p:nvPr>
            <p:ph type="body" sz="quarter" idx="11"/>
          </p:nvPr>
        </p:nvSpPr>
        <p:spPr>
          <a:xfrm>
            <a:off x="614689" y="1571625"/>
            <a:ext cx="5257800" cy="4438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93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261649"/>
            <a:ext cx="5181600" cy="44730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261649"/>
            <a:ext cx="5181600" cy="4473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8" name="Straight Connector 7">
            <a:extLst>
              <a:ext uri="{FF2B5EF4-FFF2-40B4-BE49-F238E27FC236}">
                <a16:creationId xmlns:a16="http://schemas.microsoft.com/office/drawing/2014/main" id="{86E21FC2-63C5-0947-B2F2-EA60CD6EF57C}"/>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244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238760"/>
            <a:ext cx="10515600" cy="88455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26920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09312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26920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09312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10" name="Straight Connector 9">
            <a:extLst>
              <a:ext uri="{FF2B5EF4-FFF2-40B4-BE49-F238E27FC236}">
                <a16:creationId xmlns:a16="http://schemas.microsoft.com/office/drawing/2014/main" id="{39306852-3B7C-B94E-86DA-207FBADBDE61}"/>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823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a:p>
        </p:txBody>
      </p:sp>
      <p:cxnSp>
        <p:nvCxnSpPr>
          <p:cNvPr id="6" name="Straight Connector 5">
            <a:extLst>
              <a:ext uri="{FF2B5EF4-FFF2-40B4-BE49-F238E27FC236}">
                <a16:creationId xmlns:a16="http://schemas.microsoft.com/office/drawing/2014/main" id="{C6B3ED9F-184C-7F45-B899-1E021D882E40}"/>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217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Photo (Gree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7C8959A-6344-034E-B1B0-F668830F4C8C}"/>
              </a:ext>
            </a:extLst>
          </p:cNvPr>
          <p:cNvSpPr>
            <a:spLocks noGrp="1"/>
          </p:cNvSpPr>
          <p:nvPr>
            <p:ph type="pic" sz="quarter" idx="12"/>
          </p:nvPr>
        </p:nvSpPr>
        <p:spPr>
          <a:xfrm>
            <a:off x="0" y="0"/>
            <a:ext cx="12192000" cy="6858000"/>
          </a:xfrm>
        </p:spPr>
        <p:txBody>
          <a:bodyPr/>
          <a:lstStyle/>
          <a:p>
            <a:endParaRPr lang="en-US"/>
          </a:p>
        </p:txBody>
      </p:sp>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a:xfrm>
            <a:off x="592874" y="539842"/>
            <a:ext cx="5257800" cy="884555"/>
          </a:xfrm>
        </p:spPr>
        <p:txBody>
          <a:bodyPr anchor="ctr" anchorCtr="0"/>
          <a:lstStyle>
            <a:lvl1pPr>
              <a:defRPr>
                <a:solidFill>
                  <a:schemeClr val="bg1"/>
                </a:solidFill>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
        <p:nvSpPr>
          <p:cNvPr id="9" name="Text Placeholder 8">
            <a:extLst>
              <a:ext uri="{FF2B5EF4-FFF2-40B4-BE49-F238E27FC236}">
                <a16:creationId xmlns:a16="http://schemas.microsoft.com/office/drawing/2014/main" id="{ED280100-068A-FA49-B796-4C87CA18AD45}"/>
              </a:ext>
            </a:extLst>
          </p:cNvPr>
          <p:cNvSpPr>
            <a:spLocks noGrp="1"/>
          </p:cNvSpPr>
          <p:nvPr>
            <p:ph type="body" sz="quarter" idx="11"/>
          </p:nvPr>
        </p:nvSpPr>
        <p:spPr>
          <a:xfrm>
            <a:off x="614689" y="1571625"/>
            <a:ext cx="5257800" cy="44386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7699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Green)">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1532930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a:p>
        </p:txBody>
      </p:sp>
    </p:spTree>
    <p:extLst>
      <p:ext uri="{BB962C8B-B14F-4D97-AF65-F5344CB8AC3E}">
        <p14:creationId xmlns:p14="http://schemas.microsoft.com/office/powerpoint/2010/main" val="2222001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sv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2.sv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E99538-8466-B14E-AB3B-7B5A2A7E5D59}"/>
              </a:ext>
            </a:extLst>
          </p:cNvPr>
          <p:cNvSpPr/>
          <p:nvPr userDrawn="1"/>
        </p:nvSpPr>
        <p:spPr>
          <a:xfrm>
            <a:off x="0" y="6051177"/>
            <a:ext cx="12192000" cy="806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238759"/>
            <a:ext cx="10515600" cy="884555"/>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280842"/>
            <a:ext cx="10515600" cy="47154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5747084" y="6333797"/>
            <a:ext cx="697833" cy="365125"/>
          </a:xfrm>
          <a:prstGeom prst="rect">
            <a:avLst/>
          </a:prstGeom>
        </p:spPr>
        <p:txBody>
          <a:bodyPr vert="horz" lIns="91440" tIns="91440" rIns="91440" bIns="91440" rtlCol="0" anchor="ctr" anchorCtr="0"/>
          <a:lstStyle>
            <a:lvl1pPr algn="ctr">
              <a:defRPr sz="1200">
                <a:solidFill>
                  <a:schemeClr val="bg1"/>
                </a:solidFill>
              </a:defRPr>
            </a:lvl1pPr>
          </a:lstStyle>
          <a:p>
            <a:fld id="{E773C8E2-B35B-254F-A137-6F2F570DAACB}" type="slidenum">
              <a:rPr lang="en-US" smtClean="0"/>
              <a:pPr/>
              <a:t>‹#›</a:t>
            </a:fld>
            <a:endParaRPr lang="en-US" dirty="0"/>
          </a:p>
        </p:txBody>
      </p:sp>
      <p:pic>
        <p:nvPicPr>
          <p:cNvPr id="11" name="Graphic 10">
            <a:extLst>
              <a:ext uri="{FF2B5EF4-FFF2-40B4-BE49-F238E27FC236}">
                <a16:creationId xmlns:a16="http://schemas.microsoft.com/office/drawing/2014/main" id="{D2B93AEC-32AF-6744-9FBA-B7CC578B43A6}"/>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425121" y="6189200"/>
            <a:ext cx="2051856" cy="526117"/>
          </a:xfrm>
          <a:prstGeom prst="rect">
            <a:avLst/>
          </a:prstGeom>
        </p:spPr>
      </p:pic>
      <p:sp>
        <p:nvSpPr>
          <p:cNvPr id="12" name="Slide Number Placeholder 5">
            <a:extLst>
              <a:ext uri="{FF2B5EF4-FFF2-40B4-BE49-F238E27FC236}">
                <a16:creationId xmlns:a16="http://schemas.microsoft.com/office/drawing/2014/main" id="{0F70374F-6144-AA44-AFF5-9BA2257CA4C4}"/>
              </a:ext>
            </a:extLst>
          </p:cNvPr>
          <p:cNvSpPr txBox="1">
            <a:spLocks/>
          </p:cNvSpPr>
          <p:nvPr userDrawn="1"/>
        </p:nvSpPr>
        <p:spPr>
          <a:xfrm>
            <a:off x="6805913" y="6307513"/>
            <a:ext cx="4960967" cy="353943"/>
          </a:xfrm>
          <a:prstGeom prst="rect">
            <a:avLst/>
          </a:prstGeom>
        </p:spPr>
        <p:txBody>
          <a:bodyPr wrap="square" lIns="0" tIns="0" rIns="0" bIns="0" anchor="ctr" anchorCtr="0">
            <a:sp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b="0" i="0" u="none" strike="noStrike" kern="1200" dirty="0">
                <a:solidFill>
                  <a:schemeClr val="bg1"/>
                </a:solidFill>
                <a:effectLst/>
                <a:latin typeface="+mn-lt"/>
                <a:ea typeface="+mn-ea"/>
                <a:cs typeface="+mn-cs"/>
              </a:rPr>
              <a:t>OFFICE OF</a:t>
            </a:r>
          </a:p>
          <a:p>
            <a:pPr algn="r"/>
            <a:r>
              <a:rPr lang="en-US" sz="1200" b="1" i="0" u="none" strike="noStrike" kern="1200" dirty="0">
                <a:solidFill>
                  <a:schemeClr val="bg1"/>
                </a:solidFill>
                <a:effectLst/>
                <a:latin typeface="Arial Black" panose="020B0604020202020204" pitchFamily="34" charset="0"/>
                <a:ea typeface="+mn-ea"/>
                <a:cs typeface="Arial Black" panose="020B0604020202020204" pitchFamily="34" charset="0"/>
              </a:rPr>
              <a:t>ECONOMIC IMPACT AND DIVERSITY</a:t>
            </a:r>
            <a:endParaRPr lang="en-US" sz="1200" b="1" i="0"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895391512"/>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65" r:id="rId5"/>
    <p:sldLayoutId id="2147483666" r:id="rId6"/>
    <p:sldLayoutId id="2147483672" r:id="rId7"/>
    <p:sldLayoutId id="2147483667" r:id="rId8"/>
    <p:sldLayoutId id="2147483668" r:id="rId9"/>
    <p:sldLayoutId id="2147483669" r:id="rId10"/>
    <p:sldLayoutId id="2147483670" r:id="rId11"/>
    <p:sldLayoutId id="2147483671" r:id="rId12"/>
  </p:sldLayoutIdLst>
  <p:hf hdr="0" ftr="0" dt="0"/>
  <p:txStyles>
    <p:titleStyle>
      <a:lvl1pPr algn="l" defTabSz="914400" rtl="0" eaLnBrk="1" latinLnBrk="0" hangingPunct="1">
        <a:lnSpc>
          <a:spcPct val="90000"/>
        </a:lnSpc>
        <a:spcBef>
          <a:spcPct val="0"/>
        </a:spcBef>
        <a:buNone/>
        <a:defRPr sz="3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E99538-8466-B14E-AB3B-7B5A2A7E5D59}"/>
              </a:ext>
            </a:extLst>
          </p:cNvPr>
          <p:cNvSpPr/>
          <p:nvPr userDrawn="1"/>
        </p:nvSpPr>
        <p:spPr>
          <a:xfrm>
            <a:off x="0" y="6051177"/>
            <a:ext cx="12192000" cy="80682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238759"/>
            <a:ext cx="10515600" cy="884555"/>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280842"/>
            <a:ext cx="10515600" cy="47154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5747084" y="6333797"/>
            <a:ext cx="697833" cy="365125"/>
          </a:xfrm>
          <a:prstGeom prst="rect">
            <a:avLst/>
          </a:prstGeom>
        </p:spPr>
        <p:txBody>
          <a:bodyPr vert="horz" lIns="91440" tIns="91440" rIns="91440" bIns="91440" rtlCol="0" anchor="ctr" anchorCtr="0"/>
          <a:lstStyle>
            <a:lvl1pPr algn="ctr">
              <a:defRPr sz="1200">
                <a:solidFill>
                  <a:schemeClr val="bg1"/>
                </a:solidFill>
              </a:defRPr>
            </a:lvl1pPr>
          </a:lstStyle>
          <a:p>
            <a:fld id="{E773C8E2-B35B-254F-A137-6F2F570DAACB}" type="slidenum">
              <a:rPr lang="en-US" smtClean="0"/>
              <a:pPr/>
              <a:t>‹#›</a:t>
            </a:fld>
            <a:endParaRPr lang="en-US" dirty="0"/>
          </a:p>
        </p:txBody>
      </p:sp>
      <p:pic>
        <p:nvPicPr>
          <p:cNvPr id="11" name="Graphic 10">
            <a:extLst>
              <a:ext uri="{FF2B5EF4-FFF2-40B4-BE49-F238E27FC236}">
                <a16:creationId xmlns:a16="http://schemas.microsoft.com/office/drawing/2014/main" id="{D2B93AEC-32AF-6744-9FBA-B7CC578B43A6}"/>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425121" y="6189200"/>
            <a:ext cx="2051856" cy="526117"/>
          </a:xfrm>
          <a:prstGeom prst="rect">
            <a:avLst/>
          </a:prstGeom>
        </p:spPr>
      </p:pic>
      <p:sp>
        <p:nvSpPr>
          <p:cNvPr id="12" name="Slide Number Placeholder 5">
            <a:extLst>
              <a:ext uri="{FF2B5EF4-FFF2-40B4-BE49-F238E27FC236}">
                <a16:creationId xmlns:a16="http://schemas.microsoft.com/office/drawing/2014/main" id="{0F70374F-6144-AA44-AFF5-9BA2257CA4C4}"/>
              </a:ext>
            </a:extLst>
          </p:cNvPr>
          <p:cNvSpPr txBox="1">
            <a:spLocks/>
          </p:cNvSpPr>
          <p:nvPr userDrawn="1"/>
        </p:nvSpPr>
        <p:spPr>
          <a:xfrm>
            <a:off x="6805913" y="6307513"/>
            <a:ext cx="4960967" cy="353943"/>
          </a:xfrm>
          <a:prstGeom prst="rect">
            <a:avLst/>
          </a:prstGeom>
        </p:spPr>
        <p:txBody>
          <a:bodyPr wrap="square" lIns="0" tIns="0" rIns="0" bIns="0" anchor="ctr" anchorCtr="0">
            <a:sp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b="0" i="0" u="none" strike="noStrike" kern="1200" dirty="0">
                <a:solidFill>
                  <a:schemeClr val="bg1"/>
                </a:solidFill>
                <a:effectLst/>
                <a:latin typeface="+mn-lt"/>
                <a:ea typeface="+mn-ea"/>
                <a:cs typeface="+mn-cs"/>
              </a:rPr>
              <a:t>OFFICE OF</a:t>
            </a:r>
          </a:p>
          <a:p>
            <a:pPr algn="r"/>
            <a:r>
              <a:rPr lang="en-US" sz="1200" b="1" i="0" u="none" strike="noStrike" kern="1200" dirty="0">
                <a:solidFill>
                  <a:schemeClr val="bg1"/>
                </a:solidFill>
                <a:effectLst/>
                <a:latin typeface="Arial Black" panose="020B0604020202020204" pitchFamily="34" charset="0"/>
                <a:ea typeface="+mn-ea"/>
                <a:cs typeface="Arial Black" panose="020B0604020202020204" pitchFamily="34" charset="0"/>
              </a:rPr>
              <a:t>ECONOMIC IMPACT AND DIVERSITY</a:t>
            </a:r>
            <a:endParaRPr lang="en-US" sz="1200" b="1" i="0"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925812470"/>
      </p:ext>
    </p:extLst>
  </p:cSld>
  <p:clrMap bg1="lt1" tx1="dk1" bg2="lt2" tx2="dk2" accent1="accent1" accent2="accent2" accent3="accent3" accent4="accent4" accent5="accent5" accent6="accent6" hlink="hlink" folHlink="folHlink"/>
  <p:sldLayoutIdLst>
    <p:sldLayoutId id="2147483676" r:id="rId1"/>
    <p:sldLayoutId id="2147483678" r:id="rId2"/>
    <p:sldLayoutId id="2147483679" r:id="rId3"/>
    <p:sldLayoutId id="2147483680" r:id="rId4"/>
    <p:sldLayoutId id="2147483681" r:id="rId5"/>
    <p:sldLayoutId id="2147483682" r:id="rId6"/>
    <p:sldLayoutId id="2147483673" r:id="rId7"/>
    <p:sldLayoutId id="2147483683" r:id="rId8"/>
    <p:sldLayoutId id="2147483684" r:id="rId9"/>
    <p:sldLayoutId id="2147483685" r:id="rId10"/>
    <p:sldLayoutId id="2147483686" r:id="rId11"/>
    <p:sldLayoutId id="2147483687" r:id="rId12"/>
  </p:sldLayoutIdLst>
  <p:hf hdr="0" ftr="0" dt="0"/>
  <p:txStyles>
    <p:titleStyle>
      <a:lvl1pPr algn="l" defTabSz="9144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E99538-8466-B14E-AB3B-7B5A2A7E5D59}"/>
              </a:ext>
            </a:extLst>
          </p:cNvPr>
          <p:cNvSpPr/>
          <p:nvPr userDrawn="1"/>
        </p:nvSpPr>
        <p:spPr>
          <a:xfrm>
            <a:off x="0" y="6051177"/>
            <a:ext cx="12192000" cy="806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238759"/>
            <a:ext cx="10515600" cy="884555"/>
          </a:xfrm>
          <a:prstGeom prst="rect">
            <a:avLst/>
          </a:prstGeom>
        </p:spPr>
        <p:txBody>
          <a:bodyPr vert="horz" lIns="91440" tIns="45720" rIns="91440" bIns="45720" rtlCol="0" anchor="ctr"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280842"/>
            <a:ext cx="10515600" cy="47154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5747084" y="6333797"/>
            <a:ext cx="697833" cy="365125"/>
          </a:xfrm>
          <a:prstGeom prst="rect">
            <a:avLst/>
          </a:prstGeom>
        </p:spPr>
        <p:txBody>
          <a:bodyPr vert="horz" lIns="91440" tIns="91440" rIns="91440" bIns="91440" rtlCol="0" anchor="ctr" anchorCtr="0"/>
          <a:lstStyle>
            <a:lvl1pPr algn="ctr">
              <a:defRPr sz="1200">
                <a:solidFill>
                  <a:schemeClr val="bg1"/>
                </a:solidFill>
              </a:defRPr>
            </a:lvl1pPr>
          </a:lstStyle>
          <a:p>
            <a:fld id="{E773C8E2-B35B-254F-A137-6F2F570DAACB}" type="slidenum">
              <a:rPr lang="en-US" smtClean="0"/>
              <a:pPr/>
              <a:t>‹#›</a:t>
            </a:fld>
            <a:endParaRPr lang="en-US" dirty="0"/>
          </a:p>
        </p:txBody>
      </p:sp>
      <p:pic>
        <p:nvPicPr>
          <p:cNvPr id="11" name="Graphic 10">
            <a:extLst>
              <a:ext uri="{FF2B5EF4-FFF2-40B4-BE49-F238E27FC236}">
                <a16:creationId xmlns:a16="http://schemas.microsoft.com/office/drawing/2014/main" id="{D2B93AEC-32AF-6744-9FBA-B7CC578B43A6}"/>
              </a:ext>
            </a:extLst>
          </p:cNvPr>
          <p:cNvPicPr>
            <a:picLocks noChangeAspect="1"/>
          </p:cNvPicPr>
          <p:nvPr userDrawn="1"/>
        </p:nvPicPr>
        <p:blipFill>
          <a:blip r:embed="rId15">
            <a:extLst>
              <a:ext uri="{96DAC541-7B7A-43D3-8B79-37D633B846F1}">
                <asvg:svgBlip xmlns:asvg="http://schemas.microsoft.com/office/drawing/2016/SVG/main" r:embed="rId16"/>
              </a:ext>
            </a:extLst>
          </a:blip>
          <a:srcRect/>
          <a:stretch/>
        </p:blipFill>
        <p:spPr>
          <a:xfrm>
            <a:off x="425121" y="6189200"/>
            <a:ext cx="2051856" cy="526117"/>
          </a:xfrm>
          <a:prstGeom prst="rect">
            <a:avLst/>
          </a:prstGeom>
        </p:spPr>
      </p:pic>
      <p:sp>
        <p:nvSpPr>
          <p:cNvPr id="12" name="Slide Number Placeholder 5">
            <a:extLst>
              <a:ext uri="{FF2B5EF4-FFF2-40B4-BE49-F238E27FC236}">
                <a16:creationId xmlns:a16="http://schemas.microsoft.com/office/drawing/2014/main" id="{0F70374F-6144-AA44-AFF5-9BA2257CA4C4}"/>
              </a:ext>
            </a:extLst>
          </p:cNvPr>
          <p:cNvSpPr txBox="1">
            <a:spLocks/>
          </p:cNvSpPr>
          <p:nvPr userDrawn="1"/>
        </p:nvSpPr>
        <p:spPr>
          <a:xfrm>
            <a:off x="6805913" y="6307513"/>
            <a:ext cx="4960967" cy="353943"/>
          </a:xfrm>
          <a:prstGeom prst="rect">
            <a:avLst/>
          </a:prstGeom>
        </p:spPr>
        <p:txBody>
          <a:bodyPr wrap="square" lIns="0" tIns="0" rIns="0" bIns="0" anchor="ctr" anchorCtr="0">
            <a:sp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b="0" i="0" u="none" strike="noStrike" kern="1200" dirty="0">
                <a:solidFill>
                  <a:schemeClr val="bg1"/>
                </a:solidFill>
                <a:effectLst/>
                <a:latin typeface="+mn-lt"/>
                <a:ea typeface="+mn-ea"/>
                <a:cs typeface="+mn-cs"/>
              </a:rPr>
              <a:t>OFFICE OF</a:t>
            </a:r>
          </a:p>
          <a:p>
            <a:pPr algn="r"/>
            <a:r>
              <a:rPr lang="en-US" sz="1200" b="1" i="0" u="none" strike="noStrike" kern="1200" dirty="0">
                <a:solidFill>
                  <a:schemeClr val="bg1"/>
                </a:solidFill>
                <a:effectLst/>
                <a:latin typeface="Arial Black" panose="020B0604020202020204" pitchFamily="34" charset="0"/>
                <a:ea typeface="+mn-ea"/>
                <a:cs typeface="Arial Black" panose="020B0604020202020204" pitchFamily="34" charset="0"/>
              </a:rPr>
              <a:t>ECONOMIC IMPACT AND DIVERSITY</a:t>
            </a:r>
            <a:endParaRPr lang="en-US" sz="1200" b="1" i="0" dirty="0">
              <a:solidFill>
                <a:schemeClr val="bg1"/>
              </a:solidFill>
              <a:latin typeface="Arial Black" panose="020B0604020202020204" pitchFamily="34" charset="0"/>
              <a:cs typeface="Arial Black" panose="020B0604020202020204" pitchFamily="34" charset="0"/>
            </a:endParaRPr>
          </a:p>
        </p:txBody>
      </p:sp>
    </p:spTree>
    <p:extLst>
      <p:ext uri="{BB962C8B-B14F-4D97-AF65-F5344CB8AC3E}">
        <p14:creationId xmlns:p14="http://schemas.microsoft.com/office/powerpoint/2010/main" val="365767614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hdr="0" ftr="0" dt="0"/>
  <p:txStyles>
    <p:titleStyle>
      <a:lvl1pPr algn="l" defTabSz="914400" rtl="0" eaLnBrk="1" latinLnBrk="0" hangingPunct="1">
        <a:lnSpc>
          <a:spcPct val="90000"/>
        </a:lnSpc>
        <a:spcBef>
          <a:spcPct val="0"/>
        </a:spcBef>
        <a:buNone/>
        <a:defRPr sz="3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6.xml"/><Relationship Id="rId5" Type="http://schemas.openxmlformats.org/officeDocument/2006/relationships/hyperlink" Target="https://www.aceee.org/energy-burden" TargetMode="Externa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hyperlink" Target="https://www.mdpi.com/1660-4601/18/2/620/htm" TargetMode="Externa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hyperlink" Target="https://www.sciencedirect.com/science/article/abs/pii/S2214629620301870"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hyperlink" Target="https://eta-publications.lbl.gov/sites/default/files/solar-adopter_income_trends_report.pdf"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frontiersin.org/articles/10.3389/frsc.2021.666411/full" TargetMode="External"/><Relationship Id="rId2" Type="http://schemas.openxmlformats.org/officeDocument/2006/relationships/image" Target="../media/image40.jpeg"/><Relationship Id="rId1" Type="http://schemas.openxmlformats.org/officeDocument/2006/relationships/slideLayout" Target="../slideLayouts/slideLayout4.xml"/><Relationship Id="rId5" Type="http://schemas.openxmlformats.org/officeDocument/2006/relationships/hyperlink" Target="https://www.nature.com/articles/s41893-018-0204-z/?source=soc-FR-team-ig-donorwall-20190922" TargetMode="Externa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tiff"/></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www.pixnio.com/space/planet-earth-universe-galaxy"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www.whitehouse.gov/wp-content/uploads/2021/07/M-21-28.pdf"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 Id="rId9" Type="http://schemas.openxmlformats.org/officeDocument/2006/relationships/image" Target="../media/image59.sv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Layout" Target="../diagrams/layout2.xml"/><Relationship Id="rId7" Type="http://schemas.openxmlformats.org/officeDocument/2006/relationships/hyperlink" Target="https://www.energy.gov/diversity/doe-justice40-covered-programs" TargetMode="Externa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hyperlink" Target="https://screeningtool.geoplatform.gov/en/#3/33.47/-97.5" TargetMode="External"/><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slides/_rels/slide2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87.png"/><Relationship Id="rId21" Type="http://schemas.openxmlformats.org/officeDocument/2006/relationships/image" Target="../media/image105.png"/><Relationship Id="rId7" Type="http://schemas.openxmlformats.org/officeDocument/2006/relationships/image" Target="../media/image91.png"/><Relationship Id="rId12" Type="http://schemas.openxmlformats.org/officeDocument/2006/relationships/image" Target="../media/image96.png"/><Relationship Id="rId17" Type="http://schemas.openxmlformats.org/officeDocument/2006/relationships/image" Target="../media/image101.png"/><Relationship Id="rId2" Type="http://schemas.openxmlformats.org/officeDocument/2006/relationships/notesSlide" Target="../notesSlides/notesSlide11.xml"/><Relationship Id="rId16" Type="http://schemas.openxmlformats.org/officeDocument/2006/relationships/image" Target="../media/image100.png"/><Relationship Id="rId20" Type="http://schemas.openxmlformats.org/officeDocument/2006/relationships/image" Target="../media/image104.png"/><Relationship Id="rId1" Type="http://schemas.openxmlformats.org/officeDocument/2006/relationships/slideLayout" Target="../slideLayouts/slideLayout27.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5" Type="http://schemas.openxmlformats.org/officeDocument/2006/relationships/image" Target="../media/image99.png"/><Relationship Id="rId10" Type="http://schemas.openxmlformats.org/officeDocument/2006/relationships/image" Target="../media/image94.png"/><Relationship Id="rId19" Type="http://schemas.openxmlformats.org/officeDocument/2006/relationships/image" Target="../media/image103.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image" Target="../media/image98.png"/><Relationship Id="rId22" Type="http://schemas.openxmlformats.org/officeDocument/2006/relationships/image" Target="../media/image10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svg"/><Relationship Id="rId7" Type="http://schemas.openxmlformats.org/officeDocument/2006/relationships/image" Target="../media/image115.svg"/><Relationship Id="rId2"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 Id="rId9" Type="http://schemas.openxmlformats.org/officeDocument/2006/relationships/image" Target="../media/image117.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19.jpg"/><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hyperlink" Target="http://www.energy.gov/diversity" TargetMode="External"/><Relationship Id="rId5" Type="http://schemas.openxmlformats.org/officeDocument/2006/relationships/hyperlink" Target="http://www.energy.gov/Justice40" TargetMode="External"/><Relationship Id="rId4" Type="http://schemas.openxmlformats.org/officeDocument/2006/relationships/hyperlink" Target="mailto:energyjustice@hq.doe.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hyperlink" Target="https://www.census.gov/data/data-tools/household-pulse-data-tool.html" TargetMode="External"/><Relationship Id="rId2" Type="http://schemas.openxmlformats.org/officeDocument/2006/relationships/chart" Target="../charts/chart1.xml"/><Relationship Id="rId1" Type="http://schemas.openxmlformats.org/officeDocument/2006/relationships/slideLayout" Target="../slideLayouts/slideLayout3.xml"/><Relationship Id="rId4" Type="http://schemas.openxmlformats.org/officeDocument/2006/relationships/hyperlink" Target="https://www.eia.gov/consumption/residenti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9272-CAEE-4A4C-BE08-DA81E4395172}"/>
              </a:ext>
            </a:extLst>
          </p:cNvPr>
          <p:cNvSpPr>
            <a:spLocks noGrp="1"/>
          </p:cNvSpPr>
          <p:nvPr>
            <p:ph type="ctrTitle"/>
          </p:nvPr>
        </p:nvSpPr>
        <p:spPr>
          <a:xfrm>
            <a:off x="834189" y="1824732"/>
            <a:ext cx="11104382" cy="1881579"/>
          </a:xfrm>
        </p:spPr>
        <p:txBody>
          <a:bodyPr>
            <a:noAutofit/>
          </a:bodyPr>
          <a:lstStyle/>
          <a:p>
            <a:r>
              <a:rPr lang="en-US" b="1" dirty="0"/>
              <a:t>A Renewed Commitment to Energy Justice</a:t>
            </a:r>
            <a:endParaRPr lang="en-US" dirty="0"/>
          </a:p>
        </p:txBody>
      </p:sp>
      <p:sp>
        <p:nvSpPr>
          <p:cNvPr id="3" name="Subtitle 2">
            <a:extLst>
              <a:ext uri="{FF2B5EF4-FFF2-40B4-BE49-F238E27FC236}">
                <a16:creationId xmlns:a16="http://schemas.microsoft.com/office/drawing/2014/main" id="{1E2584EE-3F89-7443-B71A-3498ADA94192}"/>
              </a:ext>
            </a:extLst>
          </p:cNvPr>
          <p:cNvSpPr>
            <a:spLocks noGrp="1"/>
          </p:cNvSpPr>
          <p:nvPr>
            <p:ph type="subTitle" idx="1"/>
          </p:nvPr>
        </p:nvSpPr>
        <p:spPr>
          <a:xfrm>
            <a:off x="834189" y="3706311"/>
            <a:ext cx="10523621" cy="1881578"/>
          </a:xfrm>
        </p:spPr>
        <p:txBody>
          <a:bodyPr>
            <a:noAutofit/>
          </a:bodyPr>
          <a:lstStyle/>
          <a:p>
            <a:r>
              <a:rPr lang="en-US" dirty="0"/>
              <a:t>Dr. Tony G. Reames, Deputy Director for Energy Justice</a:t>
            </a:r>
          </a:p>
          <a:p>
            <a:r>
              <a:rPr lang="en-US" dirty="0" err="1"/>
              <a:t>GreenTown</a:t>
            </a:r>
            <a:r>
              <a:rPr lang="en-US" dirty="0"/>
              <a:t> Climate &amp; Equity Conference</a:t>
            </a:r>
          </a:p>
          <a:p>
            <a:r>
              <a:rPr lang="en-US" dirty="0"/>
              <a:t>June 22, 2023</a:t>
            </a:r>
          </a:p>
        </p:txBody>
      </p:sp>
    </p:spTree>
    <p:extLst>
      <p:ext uri="{BB962C8B-B14F-4D97-AF65-F5344CB8AC3E}">
        <p14:creationId xmlns:p14="http://schemas.microsoft.com/office/powerpoint/2010/main" val="2384379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43BAC8-623E-409C-A310-1F32198EE9F9}"/>
              </a:ext>
            </a:extLst>
          </p:cNvPr>
          <p:cNvSpPr>
            <a:spLocks noGrp="1"/>
          </p:cNvSpPr>
          <p:nvPr>
            <p:ph type="title"/>
          </p:nvPr>
        </p:nvSpPr>
        <p:spPr/>
        <p:txBody>
          <a:bodyPr/>
          <a:lstStyle/>
          <a:p>
            <a:r>
              <a:rPr lang="en-US" dirty="0"/>
              <a:t>Energy Burden as a Metric of Energy Insecurity</a:t>
            </a:r>
          </a:p>
        </p:txBody>
      </p:sp>
      <p:sp>
        <p:nvSpPr>
          <p:cNvPr id="4" name="Slide Number Placeholder 3">
            <a:extLst>
              <a:ext uri="{FF2B5EF4-FFF2-40B4-BE49-F238E27FC236}">
                <a16:creationId xmlns:a16="http://schemas.microsoft.com/office/drawing/2014/main" id="{2E921931-4253-4760-A83C-0C279E0B3F1C}"/>
              </a:ext>
            </a:extLst>
          </p:cNvPr>
          <p:cNvSpPr>
            <a:spLocks noGrp="1"/>
          </p:cNvSpPr>
          <p:nvPr>
            <p:ph type="sldNum" sz="quarter" idx="12"/>
          </p:nvPr>
        </p:nvSpPr>
        <p:spPr/>
        <p:txBody>
          <a:bodyPr/>
          <a:lstStyle/>
          <a:p>
            <a:fld id="{E773C8E2-B35B-254F-A137-6F2F570DAACB}" type="slidenum">
              <a:rPr lang="en-US" smtClean="0"/>
              <a:pPr/>
              <a:t>10</a:t>
            </a:fld>
            <a:endParaRPr lang="en-US" dirty="0"/>
          </a:p>
        </p:txBody>
      </p:sp>
      <p:pic>
        <p:nvPicPr>
          <p:cNvPr id="6" name="Picture 5">
            <a:extLst>
              <a:ext uri="{FF2B5EF4-FFF2-40B4-BE49-F238E27FC236}">
                <a16:creationId xmlns:a16="http://schemas.microsoft.com/office/drawing/2014/main" id="{50F2965A-5297-4910-9D11-AACCCE7B03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2431" y="1465038"/>
            <a:ext cx="8455996" cy="3728065"/>
          </a:xfrm>
          <a:prstGeom prst="rect">
            <a:avLst/>
          </a:prstGeom>
        </p:spPr>
      </p:pic>
      <p:grpSp>
        <p:nvGrpSpPr>
          <p:cNvPr id="2" name="Group 1">
            <a:extLst>
              <a:ext uri="{FF2B5EF4-FFF2-40B4-BE49-F238E27FC236}">
                <a16:creationId xmlns:a16="http://schemas.microsoft.com/office/drawing/2014/main" id="{41081EA6-1068-4DF9-9C9B-B9E4AE0CA219}"/>
              </a:ext>
            </a:extLst>
          </p:cNvPr>
          <p:cNvGrpSpPr/>
          <p:nvPr/>
        </p:nvGrpSpPr>
        <p:grpSpPr>
          <a:xfrm>
            <a:off x="7332794" y="1224653"/>
            <a:ext cx="4482510" cy="3720451"/>
            <a:chOff x="7332794" y="1503329"/>
            <a:chExt cx="4482510" cy="3720451"/>
          </a:xfrm>
        </p:grpSpPr>
        <p:sp>
          <p:nvSpPr>
            <p:cNvPr id="8" name="Circle: Hollow 7">
              <a:extLst>
                <a:ext uri="{FF2B5EF4-FFF2-40B4-BE49-F238E27FC236}">
                  <a16:creationId xmlns:a16="http://schemas.microsoft.com/office/drawing/2014/main" id="{C59B0D1C-46D6-4955-BDED-F4903E83C8C3}"/>
                </a:ext>
              </a:extLst>
            </p:cNvPr>
            <p:cNvSpPr/>
            <p:nvPr/>
          </p:nvSpPr>
          <p:spPr>
            <a:xfrm>
              <a:off x="9369816" y="2661767"/>
              <a:ext cx="2445488" cy="2562013"/>
            </a:xfrm>
            <a:prstGeom prst="donut">
              <a:avLst>
                <a:gd name="adj" fmla="val 765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9" name="TextBox 8">
              <a:extLst>
                <a:ext uri="{FF2B5EF4-FFF2-40B4-BE49-F238E27FC236}">
                  <a16:creationId xmlns:a16="http://schemas.microsoft.com/office/drawing/2014/main" id="{9CA54018-60F8-4DB9-9FB1-2C45458A3C99}"/>
                </a:ext>
              </a:extLst>
            </p:cNvPr>
            <p:cNvSpPr txBox="1"/>
            <p:nvPr/>
          </p:nvSpPr>
          <p:spPr>
            <a:xfrm>
              <a:off x="9339908" y="3692045"/>
              <a:ext cx="2475396" cy="1015663"/>
            </a:xfrm>
            <a:prstGeom prst="rect">
              <a:avLst/>
            </a:prstGeom>
            <a:noFill/>
          </p:spPr>
          <p:txBody>
            <a:bodyPr wrap="square" rtlCol="0">
              <a:spAutoFit/>
            </a:bodyPr>
            <a:lstStyle/>
            <a:p>
              <a:pPr algn="ctr"/>
              <a:r>
                <a:rPr lang="en-US" sz="1200" i="0" u="none" strike="noStrike" baseline="0" dirty="0">
                  <a:solidFill>
                    <a:srgbClr val="00363B"/>
                  </a:solidFill>
                </a:rPr>
                <a:t>The median energy burden</a:t>
              </a:r>
            </a:p>
            <a:p>
              <a:pPr algn="ctr"/>
              <a:r>
                <a:rPr lang="en-US" sz="1200" i="0" u="none" strike="noStrike" baseline="0" dirty="0">
                  <a:solidFill>
                    <a:srgbClr val="00363B"/>
                  </a:solidFill>
                </a:rPr>
                <a:t>of Black households is</a:t>
              </a:r>
            </a:p>
            <a:p>
              <a:pPr algn="ctr"/>
              <a:r>
                <a:rPr lang="en-US" sz="1200" i="0" u="none" strike="noStrike" baseline="0" dirty="0">
                  <a:solidFill>
                    <a:srgbClr val="00363B"/>
                  </a:solidFill>
                </a:rPr>
                <a:t>45% higher than that of</a:t>
              </a:r>
            </a:p>
            <a:p>
              <a:pPr algn="ctr"/>
              <a:r>
                <a:rPr lang="en-US" sz="1200" i="0" u="none" strike="noStrike" baseline="0" dirty="0">
                  <a:solidFill>
                    <a:srgbClr val="00363B"/>
                  </a:solidFill>
                </a:rPr>
                <a:t>non-Hispanic white</a:t>
              </a:r>
            </a:p>
            <a:p>
              <a:pPr algn="ctr"/>
              <a:r>
                <a:rPr lang="en-US" sz="1200" i="0" u="none" strike="noStrike" baseline="0" dirty="0">
                  <a:solidFill>
                    <a:srgbClr val="00363B"/>
                  </a:solidFill>
                </a:rPr>
                <a:t>households.</a:t>
              </a:r>
              <a:endParaRPr lang="en-US" sz="1200" dirty="0">
                <a:solidFill>
                  <a:schemeClr val="tx1"/>
                </a:solidFill>
              </a:endParaRPr>
            </a:p>
          </p:txBody>
        </p:sp>
        <p:pic>
          <p:nvPicPr>
            <p:cNvPr id="10" name="Graphic 9" descr="Home outline">
              <a:extLst>
                <a:ext uri="{FF2B5EF4-FFF2-40B4-BE49-F238E27FC236}">
                  <a16:creationId xmlns:a16="http://schemas.microsoft.com/office/drawing/2014/main" id="{7D817AAF-541B-49BF-A796-28AF03D98567}"/>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57737" y="2927170"/>
              <a:ext cx="765935" cy="765935"/>
            </a:xfrm>
            <a:prstGeom prst="rect">
              <a:avLst/>
            </a:prstGeom>
          </p:spPr>
        </p:pic>
        <p:sp>
          <p:nvSpPr>
            <p:cNvPr id="11" name="TextBox 10">
              <a:extLst>
                <a:ext uri="{FF2B5EF4-FFF2-40B4-BE49-F238E27FC236}">
                  <a16:creationId xmlns:a16="http://schemas.microsoft.com/office/drawing/2014/main" id="{52A42456-5A85-4DA1-B06D-46DC69AF8249}"/>
                </a:ext>
              </a:extLst>
            </p:cNvPr>
            <p:cNvSpPr txBox="1"/>
            <p:nvPr/>
          </p:nvSpPr>
          <p:spPr>
            <a:xfrm>
              <a:off x="10544797" y="3108330"/>
              <a:ext cx="895976" cy="523220"/>
            </a:xfrm>
            <a:prstGeom prst="rect">
              <a:avLst/>
            </a:prstGeom>
            <a:noFill/>
          </p:spPr>
          <p:txBody>
            <a:bodyPr wrap="square" rtlCol="0">
              <a:spAutoFit/>
            </a:bodyPr>
            <a:lstStyle/>
            <a:p>
              <a:r>
                <a:rPr lang="en-US" sz="2800" b="1" dirty="0"/>
                <a:t>45%</a:t>
              </a:r>
            </a:p>
          </p:txBody>
        </p:sp>
        <p:grpSp>
          <p:nvGrpSpPr>
            <p:cNvPr id="12" name="Group 11">
              <a:extLst>
                <a:ext uri="{FF2B5EF4-FFF2-40B4-BE49-F238E27FC236}">
                  <a16:creationId xmlns:a16="http://schemas.microsoft.com/office/drawing/2014/main" id="{B7A8FCCF-0101-4DEB-8C05-21CBB8220C66}"/>
                </a:ext>
              </a:extLst>
            </p:cNvPr>
            <p:cNvGrpSpPr/>
            <p:nvPr/>
          </p:nvGrpSpPr>
          <p:grpSpPr>
            <a:xfrm>
              <a:off x="7332794" y="1503329"/>
              <a:ext cx="2475396" cy="2562013"/>
              <a:chOff x="7332794" y="2196347"/>
              <a:chExt cx="2475396" cy="2562013"/>
            </a:xfrm>
          </p:grpSpPr>
          <p:sp>
            <p:nvSpPr>
              <p:cNvPr id="13" name="Circle: Hollow 12">
                <a:extLst>
                  <a:ext uri="{FF2B5EF4-FFF2-40B4-BE49-F238E27FC236}">
                    <a16:creationId xmlns:a16="http://schemas.microsoft.com/office/drawing/2014/main" id="{05F27CE5-51E4-420D-A1EE-2EBEA4531542}"/>
                  </a:ext>
                </a:extLst>
              </p:cNvPr>
              <p:cNvSpPr/>
              <p:nvPr/>
            </p:nvSpPr>
            <p:spPr>
              <a:xfrm>
                <a:off x="7341436" y="2196347"/>
                <a:ext cx="2445488" cy="2562013"/>
              </a:xfrm>
              <a:prstGeom prst="donut">
                <a:avLst>
                  <a:gd name="adj" fmla="val 7650"/>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14" name="TextBox 13">
                <a:extLst>
                  <a:ext uri="{FF2B5EF4-FFF2-40B4-BE49-F238E27FC236}">
                    <a16:creationId xmlns:a16="http://schemas.microsoft.com/office/drawing/2014/main" id="{8B355FDC-AEB5-4D3B-A8FB-C508AB11B067}"/>
                  </a:ext>
                </a:extLst>
              </p:cNvPr>
              <p:cNvSpPr txBox="1"/>
              <p:nvPr/>
            </p:nvSpPr>
            <p:spPr>
              <a:xfrm>
                <a:off x="7332794" y="3226625"/>
                <a:ext cx="2475396" cy="1015663"/>
              </a:xfrm>
              <a:prstGeom prst="rect">
                <a:avLst/>
              </a:prstGeom>
              <a:noFill/>
            </p:spPr>
            <p:txBody>
              <a:bodyPr wrap="square" rtlCol="0">
                <a:spAutoFit/>
              </a:bodyPr>
              <a:lstStyle/>
              <a:p>
                <a:pPr algn="ctr"/>
                <a:r>
                  <a:rPr lang="en-US" sz="1200" b="0" i="0" u="none" strike="noStrike" baseline="0" dirty="0">
                    <a:solidFill>
                      <a:srgbClr val="00363B"/>
                    </a:solidFill>
                  </a:rPr>
                  <a:t>The median energy burden</a:t>
                </a:r>
              </a:p>
              <a:p>
                <a:pPr algn="ctr"/>
                <a:r>
                  <a:rPr lang="en-US" sz="1200" b="0" i="0" u="none" strike="noStrike" baseline="0" dirty="0">
                    <a:solidFill>
                      <a:srgbClr val="00363B"/>
                    </a:solidFill>
                  </a:rPr>
                  <a:t>of low-income households</a:t>
                </a:r>
              </a:p>
              <a:p>
                <a:pPr algn="ctr"/>
                <a:r>
                  <a:rPr lang="en-US" sz="1200" b="0" i="0" u="none" strike="noStrike" baseline="0" dirty="0">
                    <a:solidFill>
                      <a:srgbClr val="00363B"/>
                    </a:solidFill>
                  </a:rPr>
                  <a:t>is 3.5 times higher than</a:t>
                </a:r>
              </a:p>
              <a:p>
                <a:pPr algn="ctr"/>
                <a:r>
                  <a:rPr lang="en-US" sz="1200" b="0" i="0" u="none" strike="noStrike" baseline="0" dirty="0">
                    <a:solidFill>
                      <a:srgbClr val="00363B"/>
                    </a:solidFill>
                  </a:rPr>
                  <a:t>that of non-low-income</a:t>
                </a:r>
              </a:p>
              <a:p>
                <a:pPr algn="ctr"/>
                <a:r>
                  <a:rPr lang="en-US" sz="1200" b="0" i="0" u="none" strike="noStrike" baseline="0" dirty="0">
                    <a:solidFill>
                      <a:srgbClr val="00363B"/>
                    </a:solidFill>
                  </a:rPr>
                  <a:t>households</a:t>
                </a:r>
                <a:endParaRPr lang="en-US" sz="1200" dirty="0">
                  <a:solidFill>
                    <a:schemeClr val="tx1"/>
                  </a:solidFill>
                </a:endParaRPr>
              </a:p>
            </p:txBody>
          </p:sp>
          <p:pic>
            <p:nvPicPr>
              <p:cNvPr id="15" name="Graphic 14" descr="Home outline">
                <a:extLst>
                  <a:ext uri="{FF2B5EF4-FFF2-40B4-BE49-F238E27FC236}">
                    <a16:creationId xmlns:a16="http://schemas.microsoft.com/office/drawing/2014/main" id="{D9FB0A11-88AF-46D8-976C-BF03EF705CFF}"/>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86825" y="2461750"/>
                <a:ext cx="765935" cy="765935"/>
              </a:xfrm>
              <a:prstGeom prst="rect">
                <a:avLst/>
              </a:prstGeom>
            </p:spPr>
          </p:pic>
          <p:sp>
            <p:nvSpPr>
              <p:cNvPr id="16" name="TextBox 15">
                <a:extLst>
                  <a:ext uri="{FF2B5EF4-FFF2-40B4-BE49-F238E27FC236}">
                    <a16:creationId xmlns:a16="http://schemas.microsoft.com/office/drawing/2014/main" id="{92AB723E-AE46-47A0-A812-7A9B465D2380}"/>
                  </a:ext>
                </a:extLst>
              </p:cNvPr>
              <p:cNvSpPr txBox="1"/>
              <p:nvPr/>
            </p:nvSpPr>
            <p:spPr>
              <a:xfrm>
                <a:off x="8495151" y="2642910"/>
                <a:ext cx="1095412" cy="523220"/>
              </a:xfrm>
              <a:prstGeom prst="rect">
                <a:avLst/>
              </a:prstGeom>
              <a:noFill/>
            </p:spPr>
            <p:txBody>
              <a:bodyPr wrap="square" rtlCol="0">
                <a:spAutoFit/>
              </a:bodyPr>
              <a:lstStyle/>
              <a:p>
                <a:r>
                  <a:rPr lang="en-US" sz="2800" b="1" dirty="0"/>
                  <a:t>3.5X</a:t>
                </a:r>
              </a:p>
            </p:txBody>
          </p:sp>
        </p:grpSp>
      </p:grpSp>
      <p:sp>
        <p:nvSpPr>
          <p:cNvPr id="17" name="TextBox 16">
            <a:extLst>
              <a:ext uri="{FF2B5EF4-FFF2-40B4-BE49-F238E27FC236}">
                <a16:creationId xmlns:a16="http://schemas.microsoft.com/office/drawing/2014/main" id="{AED5D245-D89A-48AE-8149-24297508806C}"/>
              </a:ext>
            </a:extLst>
          </p:cNvPr>
          <p:cNvSpPr txBox="1"/>
          <p:nvPr/>
        </p:nvSpPr>
        <p:spPr>
          <a:xfrm>
            <a:off x="159486" y="5426387"/>
            <a:ext cx="8335665" cy="461665"/>
          </a:xfrm>
          <a:prstGeom prst="rect">
            <a:avLst/>
          </a:prstGeom>
          <a:noFill/>
        </p:spPr>
        <p:txBody>
          <a:bodyPr wrap="square">
            <a:spAutoFit/>
          </a:bodyPr>
          <a:lstStyle/>
          <a:p>
            <a:pPr algn="l"/>
            <a:r>
              <a:rPr lang="en-US" sz="1200" b="0" u="none" strike="noStrike" baseline="0" dirty="0"/>
              <a:t>US median energy burden is 3.1%; median low-income</a:t>
            </a:r>
            <a:r>
              <a:rPr lang="en-US" sz="1200" dirty="0"/>
              <a:t> </a:t>
            </a:r>
            <a:r>
              <a:rPr lang="en-US" sz="1200" b="0" u="none" strike="noStrike" baseline="0" dirty="0"/>
              <a:t>energy burden is 8.1%. </a:t>
            </a:r>
            <a:r>
              <a:rPr lang="en-US" sz="1200" dirty="0"/>
              <a:t>An affordable energy burden is &lt; 6%</a:t>
            </a:r>
          </a:p>
          <a:p>
            <a:pPr algn="l"/>
            <a:r>
              <a:rPr lang="en-US" sz="1200" dirty="0"/>
              <a:t>Source: </a:t>
            </a:r>
            <a:r>
              <a:rPr lang="en-US" sz="1200" dirty="0">
                <a:hlinkClick r:id="rId5"/>
              </a:rPr>
              <a:t>https://www.aceee.org/energy-burden</a:t>
            </a:r>
            <a:r>
              <a:rPr lang="en-US" sz="1200" dirty="0"/>
              <a:t> </a:t>
            </a:r>
          </a:p>
        </p:txBody>
      </p:sp>
      <p:sp>
        <p:nvSpPr>
          <p:cNvPr id="18" name="TextBox 17">
            <a:extLst>
              <a:ext uri="{FF2B5EF4-FFF2-40B4-BE49-F238E27FC236}">
                <a16:creationId xmlns:a16="http://schemas.microsoft.com/office/drawing/2014/main" id="{0A6EE533-E860-4E49-B488-8A69A3B22152}"/>
              </a:ext>
            </a:extLst>
          </p:cNvPr>
          <p:cNvSpPr txBox="1"/>
          <p:nvPr/>
        </p:nvSpPr>
        <p:spPr>
          <a:xfrm>
            <a:off x="8499723" y="4956763"/>
            <a:ext cx="3517689" cy="1107996"/>
          </a:xfrm>
          <a:prstGeom prst="rect">
            <a:avLst/>
          </a:prstGeom>
          <a:noFill/>
        </p:spPr>
        <p:txBody>
          <a:bodyPr wrap="square">
            <a:spAutoFit/>
          </a:bodyPr>
          <a:lstStyle/>
          <a:p>
            <a:r>
              <a:rPr lang="en-US" sz="1100" b="1" dirty="0"/>
              <a:t>% of HHs experiencing high energy burden (&gt; 6%)</a:t>
            </a:r>
          </a:p>
          <a:p>
            <a:pPr marL="171450" indent="-171450">
              <a:buFont typeface="Arial" panose="020B0604020202020204" pitchFamily="34" charset="0"/>
              <a:buChar char="•"/>
            </a:pPr>
            <a:r>
              <a:rPr lang="en-US" sz="1100" dirty="0"/>
              <a:t>25% of All US households (121.6 million)</a:t>
            </a:r>
          </a:p>
          <a:p>
            <a:pPr marL="171450" indent="-171450">
              <a:buFont typeface="Arial" panose="020B0604020202020204" pitchFamily="34" charset="0"/>
              <a:buChar char="•"/>
            </a:pPr>
            <a:r>
              <a:rPr lang="en-US" sz="1100" dirty="0"/>
              <a:t>36% of Black households (6.0 million), </a:t>
            </a:r>
          </a:p>
          <a:p>
            <a:pPr marL="171450" indent="-171450">
              <a:buFont typeface="Arial" panose="020B0604020202020204" pitchFamily="34" charset="0"/>
              <a:buChar char="•"/>
            </a:pPr>
            <a:r>
              <a:rPr lang="en-US" sz="1100" dirty="0"/>
              <a:t>36% of Native American households (541,155) </a:t>
            </a:r>
          </a:p>
          <a:p>
            <a:pPr marL="171450" indent="-171450">
              <a:buFont typeface="Arial" panose="020B0604020202020204" pitchFamily="34" charset="0"/>
              <a:buChar char="•"/>
            </a:pPr>
            <a:r>
              <a:rPr lang="en-US" sz="1100" dirty="0"/>
              <a:t>28% of Hispanic households (4.6 million)</a:t>
            </a:r>
          </a:p>
          <a:p>
            <a:pPr marL="171450" indent="-171450">
              <a:buFont typeface="Arial" panose="020B0604020202020204" pitchFamily="34" charset="0"/>
              <a:buChar char="•"/>
            </a:pPr>
            <a:r>
              <a:rPr lang="en-US" sz="1100" dirty="0"/>
              <a:t>23% of White households (22 million)</a:t>
            </a:r>
          </a:p>
        </p:txBody>
      </p:sp>
    </p:spTree>
    <p:extLst>
      <p:ext uri="{BB962C8B-B14F-4D97-AF65-F5344CB8AC3E}">
        <p14:creationId xmlns:p14="http://schemas.microsoft.com/office/powerpoint/2010/main" val="1786288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B4AF1-AB56-4842-BC8F-AEAF3B67845B}"/>
              </a:ext>
            </a:extLst>
          </p:cNvPr>
          <p:cNvSpPr>
            <a:spLocks noGrp="1"/>
          </p:cNvSpPr>
          <p:nvPr>
            <p:ph type="title"/>
          </p:nvPr>
        </p:nvSpPr>
        <p:spPr/>
        <p:txBody>
          <a:bodyPr/>
          <a:lstStyle/>
          <a:p>
            <a:r>
              <a:rPr lang="en-US" dirty="0"/>
              <a:t>Energy Burden and Public Health</a:t>
            </a:r>
          </a:p>
        </p:txBody>
      </p:sp>
      <p:sp>
        <p:nvSpPr>
          <p:cNvPr id="4" name="Slide Number Placeholder 3">
            <a:extLst>
              <a:ext uri="{FF2B5EF4-FFF2-40B4-BE49-F238E27FC236}">
                <a16:creationId xmlns:a16="http://schemas.microsoft.com/office/drawing/2014/main" id="{2A79D63D-16A2-4686-9B7F-B0EFF75AF837}"/>
              </a:ext>
            </a:extLst>
          </p:cNvPr>
          <p:cNvSpPr>
            <a:spLocks noGrp="1"/>
          </p:cNvSpPr>
          <p:nvPr>
            <p:ph type="sldNum" sz="quarter" idx="10"/>
          </p:nvPr>
        </p:nvSpPr>
        <p:spPr/>
        <p:txBody>
          <a:bodyPr/>
          <a:lstStyle/>
          <a:p>
            <a:fld id="{E773C8E2-B35B-254F-A137-6F2F570DAACB}" type="slidenum">
              <a:rPr lang="en-US" smtClean="0"/>
              <a:pPr/>
              <a:t>11</a:t>
            </a:fld>
            <a:endParaRPr lang="en-US" dirty="0"/>
          </a:p>
        </p:txBody>
      </p:sp>
      <p:sp>
        <p:nvSpPr>
          <p:cNvPr id="6" name="Rectangle 5">
            <a:extLst>
              <a:ext uri="{FF2B5EF4-FFF2-40B4-BE49-F238E27FC236}">
                <a16:creationId xmlns:a16="http://schemas.microsoft.com/office/drawing/2014/main" id="{D715CEBA-EB66-4129-9F24-7AF460722A66}"/>
              </a:ext>
            </a:extLst>
          </p:cNvPr>
          <p:cNvSpPr/>
          <p:nvPr/>
        </p:nvSpPr>
        <p:spPr>
          <a:xfrm>
            <a:off x="376642" y="5565473"/>
            <a:ext cx="10977158" cy="461665"/>
          </a:xfrm>
          <a:prstGeom prst="rect">
            <a:avLst/>
          </a:prstGeom>
        </p:spPr>
        <p:txBody>
          <a:bodyPr wrap="square">
            <a:spAutoFit/>
          </a:bodyPr>
          <a:lstStyle/>
          <a:p>
            <a:r>
              <a:rPr lang="en-US" sz="1200" dirty="0"/>
              <a:t>Source: Reames, T. G., Daley, D. M., &amp; Pierce, J. C. (2021). Exploring the Nexus of Energy Burden, Social Capital, and Environmental Quality in Shaping Health in US Counties. International Journal of Environmental Research and Public Health, 18(2), 620. </a:t>
            </a:r>
            <a:r>
              <a:rPr lang="en-US" sz="1200" dirty="0">
                <a:hlinkClick r:id="rId2"/>
              </a:rPr>
              <a:t>https://www.mdpi.com/1660-4601/18/2/620/htm</a:t>
            </a:r>
            <a:r>
              <a:rPr lang="en-US" sz="1200" dirty="0"/>
              <a:t> </a:t>
            </a:r>
          </a:p>
        </p:txBody>
      </p:sp>
      <p:grpSp>
        <p:nvGrpSpPr>
          <p:cNvPr id="11" name="Group 10">
            <a:extLst>
              <a:ext uri="{FF2B5EF4-FFF2-40B4-BE49-F238E27FC236}">
                <a16:creationId xmlns:a16="http://schemas.microsoft.com/office/drawing/2014/main" id="{465BFB43-52FA-4475-AD79-59FE58841D88}"/>
              </a:ext>
            </a:extLst>
          </p:cNvPr>
          <p:cNvGrpSpPr/>
          <p:nvPr/>
        </p:nvGrpSpPr>
        <p:grpSpPr>
          <a:xfrm>
            <a:off x="759420" y="1378055"/>
            <a:ext cx="10892604" cy="3880811"/>
            <a:chOff x="759420" y="1378055"/>
            <a:chExt cx="10892604" cy="3880811"/>
          </a:xfrm>
        </p:grpSpPr>
        <p:graphicFrame>
          <p:nvGraphicFramePr>
            <p:cNvPr id="5" name="Content Placeholder 6">
              <a:extLst>
                <a:ext uri="{FF2B5EF4-FFF2-40B4-BE49-F238E27FC236}">
                  <a16:creationId xmlns:a16="http://schemas.microsoft.com/office/drawing/2014/main" id="{D1144211-0706-47B0-8808-88FE6716A8F3}"/>
                </a:ext>
              </a:extLst>
            </p:cNvPr>
            <p:cNvGraphicFramePr>
              <a:graphicFrameLocks/>
            </p:cNvGraphicFramePr>
            <p:nvPr/>
          </p:nvGraphicFramePr>
          <p:xfrm>
            <a:off x="4336824" y="1378055"/>
            <a:ext cx="7315200" cy="3880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Equals 9">
              <a:extLst>
                <a:ext uri="{FF2B5EF4-FFF2-40B4-BE49-F238E27FC236}">
                  <a16:creationId xmlns:a16="http://schemas.microsoft.com/office/drawing/2014/main" id="{FE2046F7-A7A6-4E45-BD09-65A9648D504B}"/>
                </a:ext>
              </a:extLst>
            </p:cNvPr>
            <p:cNvSpPr/>
            <p:nvPr/>
          </p:nvSpPr>
          <p:spPr>
            <a:xfrm>
              <a:off x="3589441" y="2781197"/>
              <a:ext cx="1290181" cy="1126393"/>
            </a:xfrm>
            <a:prstGeom prst="mathEqual">
              <a:avLst/>
            </a:prstGeom>
            <a:solidFill>
              <a:schemeClr val="tx2"/>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solidFill>
                  <a:schemeClr val="tx1"/>
                </a:solidFill>
              </a:endParaRPr>
            </a:p>
          </p:txBody>
        </p:sp>
        <p:sp>
          <p:nvSpPr>
            <p:cNvPr id="3" name="Arrow: Up 2">
              <a:extLst>
                <a:ext uri="{FF2B5EF4-FFF2-40B4-BE49-F238E27FC236}">
                  <a16:creationId xmlns:a16="http://schemas.microsoft.com/office/drawing/2014/main" id="{43703F4F-F1ED-4A91-8218-6F5A0DD21679}"/>
                </a:ext>
              </a:extLst>
            </p:cNvPr>
            <p:cNvSpPr/>
            <p:nvPr/>
          </p:nvSpPr>
          <p:spPr>
            <a:xfrm>
              <a:off x="759420" y="1378055"/>
              <a:ext cx="2621872" cy="3880811"/>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A % </a:t>
              </a:r>
            </a:p>
            <a:p>
              <a:pPr algn="ctr"/>
              <a:r>
                <a:rPr lang="en-US" sz="1800" dirty="0"/>
                <a:t>increase in energy burden</a:t>
              </a:r>
            </a:p>
          </p:txBody>
        </p:sp>
      </p:grpSp>
    </p:spTree>
    <p:extLst>
      <p:ext uri="{BB962C8B-B14F-4D97-AF65-F5344CB8AC3E}">
        <p14:creationId xmlns:p14="http://schemas.microsoft.com/office/powerpoint/2010/main" val="1362993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E232BE-D0DD-9547-432F-3EF22DAE241E}"/>
              </a:ext>
            </a:extLst>
          </p:cNvPr>
          <p:cNvSpPr>
            <a:spLocks noGrp="1"/>
          </p:cNvSpPr>
          <p:nvPr>
            <p:ph type="title"/>
          </p:nvPr>
        </p:nvSpPr>
        <p:spPr/>
        <p:txBody>
          <a:bodyPr/>
          <a:lstStyle/>
          <a:p>
            <a:r>
              <a:rPr lang="en-US" dirty="0"/>
              <a:t>An emissions paradox </a:t>
            </a:r>
          </a:p>
        </p:txBody>
      </p:sp>
      <p:sp>
        <p:nvSpPr>
          <p:cNvPr id="7" name="Content Placeholder 6">
            <a:extLst>
              <a:ext uri="{FF2B5EF4-FFF2-40B4-BE49-F238E27FC236}">
                <a16:creationId xmlns:a16="http://schemas.microsoft.com/office/drawing/2014/main" id="{55778D91-59FC-9703-D18B-7E0A187D7035}"/>
              </a:ext>
            </a:extLst>
          </p:cNvPr>
          <p:cNvSpPr>
            <a:spLocks noGrp="1"/>
          </p:cNvSpPr>
          <p:nvPr>
            <p:ph sz="half" idx="2"/>
          </p:nvPr>
        </p:nvSpPr>
        <p:spPr>
          <a:xfrm>
            <a:off x="6172200" y="1261649"/>
            <a:ext cx="5181600" cy="4202847"/>
          </a:xfrm>
        </p:spPr>
        <p:txBody>
          <a:bodyPr>
            <a:normAutofit fontScale="40000" lnSpcReduction="20000"/>
          </a:bodyPr>
          <a:lstStyle/>
          <a:p>
            <a:pPr>
              <a:lnSpc>
                <a:spcPct val="120000"/>
              </a:lnSpc>
              <a:spcBef>
                <a:spcPts val="0"/>
              </a:spcBef>
              <a:spcAft>
                <a:spcPts val="600"/>
              </a:spcAft>
            </a:pPr>
            <a:r>
              <a:rPr lang="en-US" sz="4000" dirty="0"/>
              <a:t>Modelled 60M US Households</a:t>
            </a:r>
          </a:p>
          <a:p>
            <a:pPr>
              <a:lnSpc>
                <a:spcPct val="120000"/>
              </a:lnSpc>
              <a:spcBef>
                <a:spcPts val="0"/>
              </a:spcBef>
              <a:spcAft>
                <a:spcPts val="600"/>
              </a:spcAft>
            </a:pPr>
            <a:r>
              <a:rPr lang="en-US" sz="4000" dirty="0"/>
              <a:t>Race plays a statistically significant role in determining home energy use and emissions</a:t>
            </a:r>
          </a:p>
          <a:p>
            <a:pPr>
              <a:lnSpc>
                <a:spcPct val="120000"/>
              </a:lnSpc>
              <a:spcBef>
                <a:spcPts val="0"/>
              </a:spcBef>
              <a:spcAft>
                <a:spcPts val="600"/>
              </a:spcAft>
            </a:pPr>
            <a:r>
              <a:rPr lang="en-US" sz="4000" dirty="0"/>
              <a:t>Per capita emissions are highest in majority Caucasian neighborhoods, followed by African-American neighborhoods, where emissions are 90% of those in Caucasian neighborhoods. </a:t>
            </a:r>
          </a:p>
          <a:p>
            <a:pPr>
              <a:lnSpc>
                <a:spcPct val="120000"/>
              </a:lnSpc>
              <a:spcBef>
                <a:spcPts val="0"/>
              </a:spcBef>
              <a:spcAft>
                <a:spcPts val="600"/>
              </a:spcAft>
            </a:pPr>
            <a:r>
              <a:rPr lang="en-US" sz="4000" dirty="0"/>
              <a:t>Latinx neighborhoods had the lowest per capita emissions, at only 60% of Caucasian neighborhoods. </a:t>
            </a:r>
          </a:p>
          <a:p>
            <a:pPr>
              <a:lnSpc>
                <a:spcPct val="120000"/>
              </a:lnSpc>
              <a:spcBef>
                <a:spcPts val="0"/>
              </a:spcBef>
              <a:spcAft>
                <a:spcPts val="600"/>
              </a:spcAft>
            </a:pPr>
            <a:r>
              <a:rPr lang="en-US" sz="4000" dirty="0"/>
              <a:t>Emissions from Other neighborhoods are 70% of those in Caucasian neighborhoods.</a:t>
            </a:r>
          </a:p>
          <a:p>
            <a:pPr>
              <a:lnSpc>
                <a:spcPct val="120000"/>
              </a:lnSpc>
              <a:spcBef>
                <a:spcPts val="0"/>
              </a:spcBef>
              <a:spcAft>
                <a:spcPts val="600"/>
              </a:spcAft>
            </a:pPr>
            <a:r>
              <a:rPr lang="en-US" sz="4000" b="0" i="0" dirty="0">
                <a:solidFill>
                  <a:srgbClr val="2E2E2E"/>
                </a:solidFill>
                <a:effectLst/>
              </a:rPr>
              <a:t>For African-American neighborhoods, there is an emissions paradox of high EUI and low per capita emissions. </a:t>
            </a:r>
            <a:endParaRPr lang="en-US" sz="4000" dirty="0"/>
          </a:p>
        </p:txBody>
      </p:sp>
      <p:sp>
        <p:nvSpPr>
          <p:cNvPr id="4" name="Slide Number Placeholder 3">
            <a:extLst>
              <a:ext uri="{FF2B5EF4-FFF2-40B4-BE49-F238E27FC236}">
                <a16:creationId xmlns:a16="http://schemas.microsoft.com/office/drawing/2014/main" id="{4AAE912E-6DF8-9063-8DC5-C90D10AF953C}"/>
              </a:ext>
            </a:extLst>
          </p:cNvPr>
          <p:cNvSpPr>
            <a:spLocks noGrp="1"/>
          </p:cNvSpPr>
          <p:nvPr>
            <p:ph type="sldNum" sz="quarter" idx="12"/>
          </p:nvPr>
        </p:nvSpPr>
        <p:spPr/>
        <p:txBody>
          <a:bodyPr/>
          <a:lstStyle/>
          <a:p>
            <a:fld id="{E773C8E2-B35B-254F-A137-6F2F570DAACB}" type="slidenum">
              <a:rPr lang="en-US" smtClean="0"/>
              <a:pPr/>
              <a:t>12</a:t>
            </a:fld>
            <a:endParaRPr lang="en-US" dirty="0"/>
          </a:p>
        </p:txBody>
      </p:sp>
      <p:pic>
        <p:nvPicPr>
          <p:cNvPr id="4098" name="Picture 2">
            <a:extLst>
              <a:ext uri="{FF2B5EF4-FFF2-40B4-BE49-F238E27FC236}">
                <a16:creationId xmlns:a16="http://schemas.microsoft.com/office/drawing/2014/main" id="{AB145931-0916-B0E2-821A-C3EA621E1E26}"/>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bwMode="auto">
          <a:xfrm>
            <a:off x="911684" y="1445544"/>
            <a:ext cx="4835400" cy="42891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92CCFAC-6FCE-AF0B-724E-D7CABFDB69DC}"/>
              </a:ext>
            </a:extLst>
          </p:cNvPr>
          <p:cNvSpPr txBox="1"/>
          <p:nvPr/>
        </p:nvSpPr>
        <p:spPr>
          <a:xfrm>
            <a:off x="6172200" y="5641765"/>
            <a:ext cx="6019800" cy="369332"/>
          </a:xfrm>
          <a:prstGeom prst="rect">
            <a:avLst/>
          </a:prstGeom>
          <a:noFill/>
        </p:spPr>
        <p:txBody>
          <a:bodyPr wrap="square">
            <a:spAutoFit/>
          </a:bodyPr>
          <a:lstStyle/>
          <a:p>
            <a:r>
              <a:rPr lang="en-US" sz="900" b="0" i="0" dirty="0">
                <a:solidFill>
                  <a:srgbClr val="222222"/>
                </a:solidFill>
                <a:effectLst/>
                <a:latin typeface="Arial" panose="020B0604020202020204" pitchFamily="34" charset="0"/>
              </a:rPr>
              <a:t>Goldstein, B., Reames, T. G., &amp; Newell, J. P. (2022). Racial inequity in household energy efficiency and carbon emissions in the United States: An emissions paradox. </a:t>
            </a:r>
            <a:r>
              <a:rPr lang="en-US" sz="900" b="0" i="1" dirty="0">
                <a:solidFill>
                  <a:srgbClr val="222222"/>
                </a:solidFill>
                <a:effectLst/>
                <a:latin typeface="Arial" panose="020B0604020202020204" pitchFamily="34" charset="0"/>
              </a:rPr>
              <a:t>Energy Research &amp; Social Science</a:t>
            </a:r>
            <a:r>
              <a:rPr lang="en-US" sz="900" b="0" i="0" dirty="0">
                <a:solidFill>
                  <a:srgbClr val="222222"/>
                </a:solidFill>
                <a:effectLst/>
                <a:latin typeface="Arial" panose="020B0604020202020204" pitchFamily="34" charset="0"/>
              </a:rPr>
              <a:t>, </a:t>
            </a:r>
            <a:r>
              <a:rPr lang="en-US" sz="900" b="0" i="1" dirty="0">
                <a:solidFill>
                  <a:srgbClr val="222222"/>
                </a:solidFill>
                <a:effectLst/>
                <a:latin typeface="Arial" panose="020B0604020202020204" pitchFamily="34" charset="0"/>
              </a:rPr>
              <a:t>84</a:t>
            </a:r>
            <a:r>
              <a:rPr lang="en-US" sz="900" b="0" i="0" dirty="0">
                <a:solidFill>
                  <a:srgbClr val="222222"/>
                </a:solidFill>
                <a:effectLst/>
                <a:latin typeface="Arial" panose="020B0604020202020204" pitchFamily="34" charset="0"/>
              </a:rPr>
              <a:t>, 102365.</a:t>
            </a:r>
            <a:endParaRPr lang="en-US" sz="900" dirty="0"/>
          </a:p>
        </p:txBody>
      </p:sp>
    </p:spTree>
    <p:extLst>
      <p:ext uri="{BB962C8B-B14F-4D97-AF65-F5344CB8AC3E}">
        <p14:creationId xmlns:p14="http://schemas.microsoft.com/office/powerpoint/2010/main" val="3988330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13B79-C9B6-90C8-798D-79CF26FD2CBB}"/>
              </a:ext>
            </a:extLst>
          </p:cNvPr>
          <p:cNvSpPr>
            <a:spLocks noGrp="1"/>
          </p:cNvSpPr>
          <p:nvPr>
            <p:ph type="title"/>
          </p:nvPr>
        </p:nvSpPr>
        <p:spPr>
          <a:xfrm>
            <a:off x="781255" y="540280"/>
            <a:ext cx="6119275" cy="1325563"/>
          </a:xfrm>
        </p:spPr>
        <p:txBody>
          <a:bodyPr vert="horz" lIns="91440" tIns="45720" rIns="91440" bIns="45720" rtlCol="0" anchor="ctr">
            <a:normAutofit/>
          </a:bodyPr>
          <a:lstStyle/>
          <a:p>
            <a:r>
              <a:rPr lang="en-US" sz="4400" dirty="0">
                <a:solidFill>
                  <a:schemeClr val="tx1"/>
                </a:solidFill>
              </a:rPr>
              <a:t>President Biden’s</a:t>
            </a:r>
            <a:br>
              <a:rPr lang="en-US" sz="4400" dirty="0">
                <a:solidFill>
                  <a:schemeClr val="tx1"/>
                </a:solidFill>
              </a:rPr>
            </a:br>
            <a:r>
              <a:rPr lang="en-US" sz="4400" dirty="0">
                <a:solidFill>
                  <a:schemeClr val="tx1"/>
                </a:solidFill>
              </a:rPr>
              <a:t>Climate Goals</a:t>
            </a:r>
          </a:p>
        </p:txBody>
      </p:sp>
      <p:sp>
        <p:nvSpPr>
          <p:cNvPr id="1031" name="Freeform: Shape 103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Biden highlights climate change in push for spending bill">
            <a:extLst>
              <a:ext uri="{FF2B5EF4-FFF2-40B4-BE49-F238E27FC236}">
                <a16:creationId xmlns:a16="http://schemas.microsoft.com/office/drawing/2014/main" id="{A7866E78-1576-808E-BBBB-6B7D5173B546}"/>
              </a:ext>
            </a:extLst>
          </p:cNvPr>
          <p:cNvPicPr>
            <a:picLocks noGrp="1" noChangeAspect="1" noChangeArrowheads="1"/>
          </p:cNvPicPr>
          <p:nvPr>
            <p:ph sz="half" idx="1"/>
          </p:nvPr>
        </p:nvPicPr>
        <p:blipFill rotWithShape="1">
          <a:blip r:embed="rId3" cstate="email">
            <a:extLst>
              <a:ext uri="{28A0092B-C50C-407E-A947-70E740481C1C}">
                <a14:useLocalDpi xmlns:a14="http://schemas.microsoft.com/office/drawing/2010/main" val="0"/>
              </a:ext>
            </a:extLst>
          </a:blip>
          <a:srcRect l="21185" r="24684"/>
          <a:stretch/>
        </p:blipFill>
        <p:spPr bwMode="auto">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CAB0DC9B-B886-47B3-F052-0FED0F427A54}"/>
              </a:ext>
            </a:extLst>
          </p:cNvPr>
          <p:cNvCxnSpPr>
            <a:cxnSpLocks/>
          </p:cNvCxnSpPr>
          <p:nvPr/>
        </p:nvCxnSpPr>
        <p:spPr>
          <a:xfrm>
            <a:off x="507745" y="4204541"/>
            <a:ext cx="5385062" cy="0"/>
          </a:xfrm>
          <a:prstGeom prst="line">
            <a:avLst/>
          </a:prstGeom>
          <a:ln w="76200">
            <a:solidFill>
              <a:schemeClr val="tx1"/>
            </a:solidFill>
          </a:ln>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FC03A7DA-EB1B-AFBF-18B1-730C0733937A}"/>
              </a:ext>
            </a:extLst>
          </p:cNvPr>
          <p:cNvCxnSpPr>
            <a:cxnSpLocks/>
          </p:cNvCxnSpPr>
          <p:nvPr/>
        </p:nvCxnSpPr>
        <p:spPr>
          <a:xfrm>
            <a:off x="4014975" y="3323025"/>
            <a:ext cx="0" cy="905098"/>
          </a:xfrm>
          <a:prstGeom prst="line">
            <a:avLst/>
          </a:prstGeom>
          <a:ln w="76200">
            <a:solidFill>
              <a:schemeClr val="tx1"/>
            </a:solidFill>
          </a:ln>
        </p:spPr>
        <p:style>
          <a:lnRef idx="3">
            <a:schemeClr val="accent1"/>
          </a:lnRef>
          <a:fillRef idx="0">
            <a:schemeClr val="accent1"/>
          </a:fillRef>
          <a:effectRef idx="2">
            <a:schemeClr val="accent1"/>
          </a:effectRef>
          <a:fontRef idx="minor">
            <a:schemeClr val="tx1"/>
          </a:fontRef>
        </p:style>
      </p:cxnSp>
      <p:cxnSp>
        <p:nvCxnSpPr>
          <p:cNvPr id="22" name="Straight Connector 21">
            <a:extLst>
              <a:ext uri="{FF2B5EF4-FFF2-40B4-BE49-F238E27FC236}">
                <a16:creationId xmlns:a16="http://schemas.microsoft.com/office/drawing/2014/main" id="{82789DED-C19E-525C-F7FC-6F19278642A3}"/>
              </a:ext>
            </a:extLst>
          </p:cNvPr>
          <p:cNvCxnSpPr>
            <a:cxnSpLocks/>
          </p:cNvCxnSpPr>
          <p:nvPr/>
        </p:nvCxnSpPr>
        <p:spPr>
          <a:xfrm>
            <a:off x="549532" y="3323025"/>
            <a:ext cx="0" cy="905098"/>
          </a:xfrm>
          <a:prstGeom prst="line">
            <a:avLst/>
          </a:prstGeom>
          <a:ln w="76200">
            <a:solidFill>
              <a:schemeClr val="tx1"/>
            </a:solidFill>
          </a:ln>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id="{50BAF5B1-4718-5833-E88E-0DD0D8B0CA67}"/>
              </a:ext>
            </a:extLst>
          </p:cNvPr>
          <p:cNvCxnSpPr>
            <a:cxnSpLocks/>
          </p:cNvCxnSpPr>
          <p:nvPr/>
        </p:nvCxnSpPr>
        <p:spPr>
          <a:xfrm>
            <a:off x="2552062" y="4228123"/>
            <a:ext cx="0" cy="905098"/>
          </a:xfrm>
          <a:prstGeom prst="line">
            <a:avLst/>
          </a:prstGeom>
          <a:ln w="76200">
            <a:solidFill>
              <a:schemeClr val="tx1"/>
            </a:solidFill>
          </a:ln>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31FAC2F7-DC75-CCE9-49F2-A530C1B85A62}"/>
              </a:ext>
            </a:extLst>
          </p:cNvPr>
          <p:cNvCxnSpPr>
            <a:cxnSpLocks/>
          </p:cNvCxnSpPr>
          <p:nvPr/>
        </p:nvCxnSpPr>
        <p:spPr>
          <a:xfrm>
            <a:off x="5861003" y="4204541"/>
            <a:ext cx="0" cy="905098"/>
          </a:xfrm>
          <a:prstGeom prst="line">
            <a:avLst/>
          </a:prstGeom>
          <a:ln w="76200">
            <a:solidFill>
              <a:schemeClr val="tx1"/>
            </a:solidFill>
          </a:ln>
        </p:spPr>
        <p:style>
          <a:lnRef idx="3">
            <a:schemeClr val="accent1"/>
          </a:lnRef>
          <a:fillRef idx="0">
            <a:schemeClr val="accent1"/>
          </a:fillRef>
          <a:effectRef idx="2">
            <a:schemeClr val="accent1"/>
          </a:effectRef>
          <a:fontRef idx="minor">
            <a:schemeClr val="tx1"/>
          </a:fontRef>
        </p:style>
      </p:cxnSp>
      <p:sp>
        <p:nvSpPr>
          <p:cNvPr id="27" name="TextBox 26">
            <a:extLst>
              <a:ext uri="{FF2B5EF4-FFF2-40B4-BE49-F238E27FC236}">
                <a16:creationId xmlns:a16="http://schemas.microsoft.com/office/drawing/2014/main" id="{2E60F2EB-B89A-ECF0-BB24-3D91A4F1C506}"/>
              </a:ext>
            </a:extLst>
          </p:cNvPr>
          <p:cNvSpPr txBox="1"/>
          <p:nvPr/>
        </p:nvSpPr>
        <p:spPr>
          <a:xfrm>
            <a:off x="2691599" y="4488412"/>
            <a:ext cx="182311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ercurySSm-Book-Pro_Web"/>
                <a:ea typeface="+mn-ea"/>
                <a:cs typeface="+mn-cs"/>
              </a:rPr>
              <a:t>Reduce GHG Emissions 50-52% below 2005 levels</a:t>
            </a:r>
          </a:p>
        </p:txBody>
      </p:sp>
      <p:sp>
        <p:nvSpPr>
          <p:cNvPr id="29" name="TextBox 28">
            <a:extLst>
              <a:ext uri="{FF2B5EF4-FFF2-40B4-BE49-F238E27FC236}">
                <a16:creationId xmlns:a16="http://schemas.microsoft.com/office/drawing/2014/main" id="{C77DD42B-045E-9520-1941-D10E1E0E2FC1}"/>
              </a:ext>
            </a:extLst>
          </p:cNvPr>
          <p:cNvSpPr txBox="1"/>
          <p:nvPr/>
        </p:nvSpPr>
        <p:spPr>
          <a:xfrm>
            <a:off x="4150809" y="2827468"/>
            <a:ext cx="150822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ercurySSm-Book-Pro_Web"/>
                <a:ea typeface="+mn-ea"/>
                <a:cs typeface="+mn-cs"/>
              </a:rPr>
              <a:t>Reach 100% carbon pollution-free electricity</a:t>
            </a:r>
          </a:p>
        </p:txBody>
      </p:sp>
      <p:sp>
        <p:nvSpPr>
          <p:cNvPr id="31" name="TextBox 30">
            <a:extLst>
              <a:ext uri="{FF2B5EF4-FFF2-40B4-BE49-F238E27FC236}">
                <a16:creationId xmlns:a16="http://schemas.microsoft.com/office/drawing/2014/main" id="{953FD56E-6D88-EA9D-03EF-4FAB9ECE11FC}"/>
              </a:ext>
            </a:extLst>
          </p:cNvPr>
          <p:cNvSpPr txBox="1"/>
          <p:nvPr/>
        </p:nvSpPr>
        <p:spPr>
          <a:xfrm>
            <a:off x="6028365" y="4552210"/>
            <a:ext cx="136079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MercurySSm-Book-Pro_Web"/>
                <a:ea typeface="+mn-ea"/>
                <a:cs typeface="+mn-cs"/>
              </a:rPr>
              <a:t>Achieve a net-zero emissions economy</a:t>
            </a:r>
          </a:p>
        </p:txBody>
      </p:sp>
      <p:graphicFrame>
        <p:nvGraphicFramePr>
          <p:cNvPr id="1027" name="Chart 1026">
            <a:extLst>
              <a:ext uri="{FF2B5EF4-FFF2-40B4-BE49-F238E27FC236}">
                <a16:creationId xmlns:a16="http://schemas.microsoft.com/office/drawing/2014/main" id="{5CD3ABC3-ED72-4186-66A9-4B99AB355100}"/>
              </a:ext>
            </a:extLst>
          </p:cNvPr>
          <p:cNvGraphicFramePr/>
          <p:nvPr/>
        </p:nvGraphicFramePr>
        <p:xfrm>
          <a:off x="191389" y="1898513"/>
          <a:ext cx="3017208" cy="2318980"/>
        </p:xfrm>
        <a:graphic>
          <a:graphicData uri="http://schemas.openxmlformats.org/drawingml/2006/chart">
            <c:chart xmlns:c="http://schemas.openxmlformats.org/drawingml/2006/chart" xmlns:r="http://schemas.openxmlformats.org/officeDocument/2006/relationships" r:id="rId4"/>
          </a:graphicData>
        </a:graphic>
      </p:graphicFrame>
      <p:sp>
        <p:nvSpPr>
          <p:cNvPr id="1028" name="TextBox 1027">
            <a:extLst>
              <a:ext uri="{FF2B5EF4-FFF2-40B4-BE49-F238E27FC236}">
                <a16:creationId xmlns:a16="http://schemas.microsoft.com/office/drawing/2014/main" id="{E63F5AEA-B76F-13B9-0058-6601628FA81C}"/>
              </a:ext>
            </a:extLst>
          </p:cNvPr>
          <p:cNvSpPr txBox="1"/>
          <p:nvPr/>
        </p:nvSpPr>
        <p:spPr>
          <a:xfrm rot="16200000">
            <a:off x="158995" y="2747823"/>
            <a:ext cx="781073" cy="369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2022</a:t>
            </a:r>
          </a:p>
        </p:txBody>
      </p:sp>
      <p:sp>
        <p:nvSpPr>
          <p:cNvPr id="1029" name="TextBox 1028">
            <a:extLst>
              <a:ext uri="{FF2B5EF4-FFF2-40B4-BE49-F238E27FC236}">
                <a16:creationId xmlns:a16="http://schemas.microsoft.com/office/drawing/2014/main" id="{A23A53EF-8CB3-7303-B128-85B20CCEB21D}"/>
              </a:ext>
            </a:extLst>
          </p:cNvPr>
          <p:cNvSpPr txBox="1"/>
          <p:nvPr/>
        </p:nvSpPr>
        <p:spPr>
          <a:xfrm rot="16200000">
            <a:off x="2160534" y="5263068"/>
            <a:ext cx="781073" cy="369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2030</a:t>
            </a:r>
          </a:p>
        </p:txBody>
      </p:sp>
      <p:sp>
        <p:nvSpPr>
          <p:cNvPr id="1030" name="TextBox 1029">
            <a:extLst>
              <a:ext uri="{FF2B5EF4-FFF2-40B4-BE49-F238E27FC236}">
                <a16:creationId xmlns:a16="http://schemas.microsoft.com/office/drawing/2014/main" id="{C5DA6E7B-6C69-0082-5470-B321A064D912}"/>
              </a:ext>
            </a:extLst>
          </p:cNvPr>
          <p:cNvSpPr txBox="1"/>
          <p:nvPr/>
        </p:nvSpPr>
        <p:spPr>
          <a:xfrm rot="16200000">
            <a:off x="3635021" y="2787546"/>
            <a:ext cx="781073" cy="369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2035</a:t>
            </a:r>
          </a:p>
        </p:txBody>
      </p:sp>
      <p:sp>
        <p:nvSpPr>
          <p:cNvPr id="1032" name="TextBox 1031">
            <a:extLst>
              <a:ext uri="{FF2B5EF4-FFF2-40B4-BE49-F238E27FC236}">
                <a16:creationId xmlns:a16="http://schemas.microsoft.com/office/drawing/2014/main" id="{50E4DC3D-0FED-70B4-E602-F7EF13D7D801}"/>
              </a:ext>
            </a:extLst>
          </p:cNvPr>
          <p:cNvSpPr txBox="1"/>
          <p:nvPr/>
        </p:nvSpPr>
        <p:spPr>
          <a:xfrm rot="16200000">
            <a:off x="5453163" y="5208883"/>
            <a:ext cx="781073" cy="369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2050</a:t>
            </a:r>
          </a:p>
        </p:txBody>
      </p:sp>
      <p:sp>
        <p:nvSpPr>
          <p:cNvPr id="1033" name="Oval 1032">
            <a:extLst>
              <a:ext uri="{FF2B5EF4-FFF2-40B4-BE49-F238E27FC236}">
                <a16:creationId xmlns:a16="http://schemas.microsoft.com/office/drawing/2014/main" id="{9ADC281B-77EE-C517-BA09-FFEC90B40273}"/>
              </a:ext>
            </a:extLst>
          </p:cNvPr>
          <p:cNvSpPr/>
          <p:nvPr/>
        </p:nvSpPr>
        <p:spPr>
          <a:xfrm>
            <a:off x="404982" y="4058539"/>
            <a:ext cx="306659" cy="2920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4" name="Oval 1033">
            <a:extLst>
              <a:ext uri="{FF2B5EF4-FFF2-40B4-BE49-F238E27FC236}">
                <a16:creationId xmlns:a16="http://schemas.microsoft.com/office/drawing/2014/main" id="{D24272DD-35F5-94A9-3448-1F715CCD105D}"/>
              </a:ext>
            </a:extLst>
          </p:cNvPr>
          <p:cNvSpPr/>
          <p:nvPr/>
        </p:nvSpPr>
        <p:spPr>
          <a:xfrm>
            <a:off x="2401449" y="4060949"/>
            <a:ext cx="306659" cy="2920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5" name="Oval 1034">
            <a:extLst>
              <a:ext uri="{FF2B5EF4-FFF2-40B4-BE49-F238E27FC236}">
                <a16:creationId xmlns:a16="http://schemas.microsoft.com/office/drawing/2014/main" id="{E6DCA104-AE4E-AD8D-0B70-0B0403D53B03}"/>
              </a:ext>
            </a:extLst>
          </p:cNvPr>
          <p:cNvSpPr/>
          <p:nvPr/>
        </p:nvSpPr>
        <p:spPr>
          <a:xfrm>
            <a:off x="3872227" y="4051903"/>
            <a:ext cx="306659" cy="2920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6" name="Oval 1035">
            <a:extLst>
              <a:ext uri="{FF2B5EF4-FFF2-40B4-BE49-F238E27FC236}">
                <a16:creationId xmlns:a16="http://schemas.microsoft.com/office/drawing/2014/main" id="{197BD0C7-776E-6472-6B2B-DDC299239D34}"/>
              </a:ext>
            </a:extLst>
          </p:cNvPr>
          <p:cNvSpPr/>
          <p:nvPr/>
        </p:nvSpPr>
        <p:spPr>
          <a:xfrm>
            <a:off x="5707673" y="4051903"/>
            <a:ext cx="306659" cy="2920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39931716"/>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957DC-D56E-4580-B6EB-E87AFD7DA597}"/>
              </a:ext>
            </a:extLst>
          </p:cNvPr>
          <p:cNvSpPr>
            <a:spLocks noGrp="1"/>
          </p:cNvSpPr>
          <p:nvPr>
            <p:ph type="title"/>
          </p:nvPr>
        </p:nvSpPr>
        <p:spPr/>
        <p:txBody>
          <a:bodyPr>
            <a:normAutofit/>
          </a:bodyPr>
          <a:lstStyle/>
          <a:p>
            <a:r>
              <a:rPr lang="en-US" dirty="0"/>
              <a:t>…But Disparities Exist</a:t>
            </a:r>
          </a:p>
        </p:txBody>
      </p:sp>
      <p:sp>
        <p:nvSpPr>
          <p:cNvPr id="3" name="Content Placeholder 2">
            <a:extLst>
              <a:ext uri="{FF2B5EF4-FFF2-40B4-BE49-F238E27FC236}">
                <a16:creationId xmlns:a16="http://schemas.microsoft.com/office/drawing/2014/main" id="{959EED93-0999-4AF7-AAA2-417DD39D1312}"/>
              </a:ext>
            </a:extLst>
          </p:cNvPr>
          <p:cNvSpPr>
            <a:spLocks noGrp="1"/>
          </p:cNvSpPr>
          <p:nvPr>
            <p:ph idx="1"/>
          </p:nvPr>
        </p:nvSpPr>
        <p:spPr>
          <a:xfrm>
            <a:off x="6444916" y="1417423"/>
            <a:ext cx="5140390" cy="283518"/>
          </a:xfrm>
        </p:spPr>
        <p:txBody>
          <a:bodyPr>
            <a:normAutofit fontScale="85000" lnSpcReduction="20000"/>
          </a:bodyPr>
          <a:lstStyle/>
          <a:p>
            <a:pPr marL="0" indent="0" algn="ctr">
              <a:spcBef>
                <a:spcPts val="0"/>
              </a:spcBef>
              <a:buNone/>
            </a:pPr>
            <a:r>
              <a:rPr lang="en-US" sz="2000" dirty="0">
                <a:latin typeface="Calibri Light" panose="020F0302020204030204" pitchFamily="34" charset="0"/>
                <a:cs typeface="Calibri Light" panose="020F0302020204030204" pitchFamily="34" charset="0"/>
              </a:rPr>
              <a:t>Slower solar adoption by LMI households</a:t>
            </a:r>
          </a:p>
          <a:p>
            <a:pPr algn="ctr">
              <a:spcBef>
                <a:spcPts val="0"/>
              </a:spcBef>
            </a:pPr>
            <a:endParaRPr lang="en-US" sz="2000" dirty="0">
              <a:latin typeface="Calibri Light" panose="020F0302020204030204" pitchFamily="34" charset="0"/>
              <a:cs typeface="Calibri Light" panose="020F0302020204030204" pitchFamily="34" charset="0"/>
            </a:endParaRPr>
          </a:p>
          <a:p>
            <a:pPr marL="0" indent="0" algn="ctr">
              <a:spcBef>
                <a:spcPts val="0"/>
              </a:spcBef>
              <a:buNone/>
            </a:pPr>
            <a:endParaRPr lang="en-US" sz="2000" dirty="0">
              <a:latin typeface="Calibri Light" panose="020F0302020204030204" pitchFamily="34" charset="0"/>
              <a:cs typeface="Calibri Light" panose="020F0302020204030204" pitchFamily="34" charset="0"/>
            </a:endParaRPr>
          </a:p>
          <a:p>
            <a:pPr algn="ctr"/>
            <a:endParaRPr lang="en-US" sz="2000" dirty="0">
              <a:latin typeface="Calibri Light" panose="020F0302020204030204" pitchFamily="34" charset="0"/>
              <a:cs typeface="Calibri Light" panose="020F0302020204030204" pitchFamily="34" charset="0"/>
            </a:endParaRPr>
          </a:p>
        </p:txBody>
      </p:sp>
      <p:sp>
        <p:nvSpPr>
          <p:cNvPr id="4" name="Slide Number Placeholder 3">
            <a:extLst>
              <a:ext uri="{FF2B5EF4-FFF2-40B4-BE49-F238E27FC236}">
                <a16:creationId xmlns:a16="http://schemas.microsoft.com/office/drawing/2014/main" id="{FB55A0AF-8389-4C0B-A422-B6D70F3F808D}"/>
              </a:ext>
            </a:extLst>
          </p:cNvPr>
          <p:cNvSpPr>
            <a:spLocks noGrp="1"/>
          </p:cNvSpPr>
          <p:nvPr>
            <p:ph type="sldNum" sz="quarter" idx="10"/>
          </p:nvPr>
        </p:nvSpPr>
        <p:spPr>
          <a:xfrm>
            <a:off x="5747083" y="6297276"/>
            <a:ext cx="697833" cy="365125"/>
          </a:xfrm>
        </p:spPr>
        <p:txBody>
          <a:bodyPr/>
          <a:lstStyle/>
          <a:p>
            <a:fld id="{E773C8E2-B35B-254F-A137-6F2F570DAACB}" type="slidenum">
              <a:rPr lang="en-US" smtClean="0"/>
              <a:pPr/>
              <a:t>14</a:t>
            </a:fld>
            <a:endParaRPr lang="en-US"/>
          </a:p>
        </p:txBody>
      </p:sp>
      <p:sp>
        <p:nvSpPr>
          <p:cNvPr id="12" name="TextBox 11">
            <a:extLst>
              <a:ext uri="{FF2B5EF4-FFF2-40B4-BE49-F238E27FC236}">
                <a16:creationId xmlns:a16="http://schemas.microsoft.com/office/drawing/2014/main" id="{9D535BFA-3470-4FD0-8C57-CD60C45D48B7}"/>
              </a:ext>
            </a:extLst>
          </p:cNvPr>
          <p:cNvSpPr txBox="1"/>
          <p:nvPr/>
        </p:nvSpPr>
        <p:spPr>
          <a:xfrm>
            <a:off x="792479" y="1236017"/>
            <a:ext cx="4874172" cy="646331"/>
          </a:xfrm>
          <a:prstGeom prst="rect">
            <a:avLst/>
          </a:prstGeom>
          <a:noFill/>
        </p:spPr>
        <p:txBody>
          <a:bodyPr wrap="square">
            <a:spAutoFit/>
          </a:bodyPr>
          <a:lstStyle/>
          <a:p>
            <a:pPr algn="ctr">
              <a:spcBef>
                <a:spcPts val="0"/>
              </a:spcBef>
            </a:pPr>
            <a:r>
              <a:rPr lang="en-US" sz="1800" dirty="0">
                <a:latin typeface="Calibri Light" panose="020F0302020204030204" pitchFamily="34" charset="0"/>
                <a:cs typeface="Calibri Light" panose="020F0302020204030204" pitchFamily="34" charset="0"/>
              </a:rPr>
              <a:t>Geographic mismatch between technical potential and adoption (</a:t>
            </a:r>
            <a:r>
              <a:rPr lang="en-US" dirty="0">
                <a:latin typeface="Calibri Light" panose="020F0302020204030204" pitchFamily="34" charset="0"/>
                <a:cs typeface="Calibri Light" panose="020F0302020204030204" pitchFamily="34" charset="0"/>
              </a:rPr>
              <a:t>Chicago</a:t>
            </a:r>
            <a:r>
              <a:rPr lang="en-US" sz="1800" dirty="0">
                <a:latin typeface="Calibri Light" panose="020F0302020204030204" pitchFamily="34" charset="0"/>
                <a:cs typeface="Calibri Light" panose="020F0302020204030204" pitchFamily="34" charset="0"/>
              </a:rPr>
              <a:t>, IL)</a:t>
            </a:r>
          </a:p>
        </p:txBody>
      </p:sp>
      <p:pic>
        <p:nvPicPr>
          <p:cNvPr id="16" name="Picture 15">
            <a:extLst>
              <a:ext uri="{FF2B5EF4-FFF2-40B4-BE49-F238E27FC236}">
                <a16:creationId xmlns:a16="http://schemas.microsoft.com/office/drawing/2014/main" id="{67C4C312-D8E5-E7E7-788C-F9656AEC6AC4}"/>
              </a:ext>
            </a:extLst>
          </p:cNvPr>
          <p:cNvPicPr>
            <a:picLocks noChangeAspect="1"/>
          </p:cNvPicPr>
          <p:nvPr/>
        </p:nvPicPr>
        <p:blipFill>
          <a:blip r:embed="rId3"/>
          <a:stretch>
            <a:fillRect/>
          </a:stretch>
        </p:blipFill>
        <p:spPr>
          <a:xfrm>
            <a:off x="6707308" y="1808291"/>
            <a:ext cx="5256149" cy="3679304"/>
          </a:xfrm>
          <a:prstGeom prst="rect">
            <a:avLst/>
          </a:prstGeom>
        </p:spPr>
      </p:pic>
      <p:sp>
        <p:nvSpPr>
          <p:cNvPr id="18" name="TextBox 17">
            <a:extLst>
              <a:ext uri="{FF2B5EF4-FFF2-40B4-BE49-F238E27FC236}">
                <a16:creationId xmlns:a16="http://schemas.microsoft.com/office/drawing/2014/main" id="{61D566AD-4A31-C3A5-F6E5-108EDF3B626D}"/>
              </a:ext>
            </a:extLst>
          </p:cNvPr>
          <p:cNvSpPr txBox="1"/>
          <p:nvPr/>
        </p:nvSpPr>
        <p:spPr>
          <a:xfrm>
            <a:off x="6707308" y="5559103"/>
            <a:ext cx="4847691" cy="283517"/>
          </a:xfrm>
          <a:prstGeom prst="rect">
            <a:avLst/>
          </a:prstGeom>
          <a:noFill/>
        </p:spPr>
        <p:txBody>
          <a:bodyPr wrap="square">
            <a:spAutoFit/>
          </a:bodyPr>
          <a:lstStyle/>
          <a:p>
            <a:r>
              <a:rPr lang="en-US" sz="1200" dirty="0"/>
              <a:t>Barbose et al. 2020 </a:t>
            </a:r>
            <a:r>
              <a:rPr lang="en-US" sz="1200" dirty="0">
                <a:hlinkClick r:id="rId4"/>
              </a:rPr>
              <a:t>PowerPoint Presentation (lbl.gov)</a:t>
            </a:r>
            <a:endParaRPr lang="en-US" sz="1200" dirty="0"/>
          </a:p>
        </p:txBody>
      </p:sp>
      <p:grpSp>
        <p:nvGrpSpPr>
          <p:cNvPr id="20" name="Group 19">
            <a:extLst>
              <a:ext uri="{FF2B5EF4-FFF2-40B4-BE49-F238E27FC236}">
                <a16:creationId xmlns:a16="http://schemas.microsoft.com/office/drawing/2014/main" id="{EE2D50B5-1BC4-61D5-39E4-A1D834154947}"/>
              </a:ext>
            </a:extLst>
          </p:cNvPr>
          <p:cNvGrpSpPr/>
          <p:nvPr/>
        </p:nvGrpSpPr>
        <p:grpSpPr>
          <a:xfrm>
            <a:off x="446975" y="2331866"/>
            <a:ext cx="5647312" cy="2394587"/>
            <a:chOff x="392551" y="2394218"/>
            <a:chExt cx="5647312" cy="2394587"/>
          </a:xfrm>
        </p:grpSpPr>
        <p:pic>
          <p:nvPicPr>
            <p:cNvPr id="7" name="Picture 6">
              <a:extLst>
                <a:ext uri="{FF2B5EF4-FFF2-40B4-BE49-F238E27FC236}">
                  <a16:creationId xmlns:a16="http://schemas.microsoft.com/office/drawing/2014/main" id="{AEEE8D0C-11ED-D89D-76D0-127453BEF70C}"/>
                </a:ext>
              </a:extLst>
            </p:cNvPr>
            <p:cNvPicPr>
              <a:picLocks noChangeAspect="1"/>
            </p:cNvPicPr>
            <p:nvPr/>
          </p:nvPicPr>
          <p:blipFill>
            <a:blip r:embed="rId5"/>
            <a:stretch>
              <a:fillRect/>
            </a:stretch>
          </p:blipFill>
          <p:spPr>
            <a:xfrm>
              <a:off x="392551" y="2631785"/>
              <a:ext cx="5621838" cy="2157020"/>
            </a:xfrm>
            <a:prstGeom prst="rect">
              <a:avLst/>
            </a:prstGeom>
          </p:spPr>
        </p:pic>
        <p:pic>
          <p:nvPicPr>
            <p:cNvPr id="19" name="Picture 18">
              <a:extLst>
                <a:ext uri="{FF2B5EF4-FFF2-40B4-BE49-F238E27FC236}">
                  <a16:creationId xmlns:a16="http://schemas.microsoft.com/office/drawing/2014/main" id="{708AF963-8C13-1E66-ACE5-21BED21746FC}"/>
                </a:ext>
              </a:extLst>
            </p:cNvPr>
            <p:cNvPicPr>
              <a:picLocks noChangeAspect="1"/>
            </p:cNvPicPr>
            <p:nvPr/>
          </p:nvPicPr>
          <p:blipFill>
            <a:blip r:embed="rId6"/>
            <a:stretch>
              <a:fillRect/>
            </a:stretch>
          </p:blipFill>
          <p:spPr>
            <a:xfrm>
              <a:off x="736343" y="2394218"/>
              <a:ext cx="5303520" cy="239879"/>
            </a:xfrm>
            <a:prstGeom prst="rect">
              <a:avLst/>
            </a:prstGeom>
          </p:spPr>
        </p:pic>
      </p:grpSp>
      <p:sp>
        <p:nvSpPr>
          <p:cNvPr id="22" name="TextBox 21">
            <a:extLst>
              <a:ext uri="{FF2B5EF4-FFF2-40B4-BE49-F238E27FC236}">
                <a16:creationId xmlns:a16="http://schemas.microsoft.com/office/drawing/2014/main" id="{7A6DFCAA-950F-C1D7-7083-DF736000EE92}"/>
              </a:ext>
            </a:extLst>
          </p:cNvPr>
          <p:cNvSpPr txBox="1"/>
          <p:nvPr/>
        </p:nvSpPr>
        <p:spPr>
          <a:xfrm>
            <a:off x="529251" y="5364619"/>
            <a:ext cx="5457286" cy="646331"/>
          </a:xfrm>
          <a:prstGeom prst="rect">
            <a:avLst/>
          </a:prstGeom>
          <a:noFill/>
        </p:spPr>
        <p:txBody>
          <a:bodyPr wrap="square">
            <a:spAutoFit/>
          </a:bodyPr>
          <a:lstStyle/>
          <a:p>
            <a:r>
              <a:rPr lang="en-US" sz="1200" dirty="0"/>
              <a:t>Reames, T. G. (2020). </a:t>
            </a:r>
            <a:r>
              <a:rPr lang="en-US" sz="1200" dirty="0">
                <a:hlinkClick r:id="rId7"/>
              </a:rPr>
              <a:t>Distributional disparities in residential rooftop solar potential and penetration in four cities in the United States</a:t>
            </a:r>
            <a:r>
              <a:rPr lang="en-US" sz="1200" dirty="0"/>
              <a:t>. Energy Research &amp; Social Science, 69, 101612.</a:t>
            </a:r>
          </a:p>
        </p:txBody>
      </p:sp>
    </p:spTree>
    <p:extLst>
      <p:ext uri="{BB962C8B-B14F-4D97-AF65-F5344CB8AC3E}">
        <p14:creationId xmlns:p14="http://schemas.microsoft.com/office/powerpoint/2010/main" val="2662095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D2AD8F-9611-FCE5-5DAA-66ED6D496F8A}"/>
              </a:ext>
            </a:extLst>
          </p:cNvPr>
          <p:cNvSpPr>
            <a:spLocks noGrp="1"/>
          </p:cNvSpPr>
          <p:nvPr>
            <p:ph type="title"/>
          </p:nvPr>
        </p:nvSpPr>
        <p:spPr/>
        <p:txBody>
          <a:bodyPr/>
          <a:lstStyle/>
          <a:p>
            <a:r>
              <a:rPr lang="en-US" dirty="0"/>
              <a:t>…But Disparities Exist</a:t>
            </a:r>
          </a:p>
        </p:txBody>
      </p:sp>
      <p:sp>
        <p:nvSpPr>
          <p:cNvPr id="4" name="Slide Number Placeholder 3">
            <a:extLst>
              <a:ext uri="{FF2B5EF4-FFF2-40B4-BE49-F238E27FC236}">
                <a16:creationId xmlns:a16="http://schemas.microsoft.com/office/drawing/2014/main" id="{9C288069-5460-9E0A-09D3-3FDC409D1460}"/>
              </a:ext>
            </a:extLst>
          </p:cNvPr>
          <p:cNvSpPr>
            <a:spLocks noGrp="1"/>
          </p:cNvSpPr>
          <p:nvPr>
            <p:ph type="sldNum" sz="quarter" idx="12"/>
          </p:nvPr>
        </p:nvSpPr>
        <p:spPr/>
        <p:txBody>
          <a:bodyPr/>
          <a:lstStyle/>
          <a:p>
            <a:fld id="{E773C8E2-B35B-254F-A137-6F2F570DAACB}" type="slidenum">
              <a:rPr lang="en-US" smtClean="0"/>
              <a:pPr/>
              <a:t>15</a:t>
            </a:fld>
            <a:endParaRPr lang="en-US" dirty="0"/>
          </a:p>
        </p:txBody>
      </p:sp>
      <p:pic>
        <p:nvPicPr>
          <p:cNvPr id="1026" name="Picture 2">
            <a:extLst>
              <a:ext uri="{FF2B5EF4-FFF2-40B4-BE49-F238E27FC236}">
                <a16:creationId xmlns:a16="http://schemas.microsoft.com/office/drawing/2014/main" id="{C2E277A7-C9D8-A9BD-83F0-B426523A0588}"/>
              </a:ext>
            </a:extLst>
          </p:cNvP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a:stretch>
            <a:fillRect/>
          </a:stretch>
        </p:blipFill>
        <p:spPr bwMode="auto">
          <a:xfrm>
            <a:off x="6172200" y="1669808"/>
            <a:ext cx="5181600" cy="36564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F949BA9-0018-0FCE-5091-68DBD286E55E}"/>
              </a:ext>
            </a:extLst>
          </p:cNvPr>
          <p:cNvSpPr txBox="1"/>
          <p:nvPr/>
        </p:nvSpPr>
        <p:spPr>
          <a:xfrm>
            <a:off x="6326310" y="5503853"/>
            <a:ext cx="5509517" cy="430887"/>
          </a:xfrm>
          <a:prstGeom prst="rect">
            <a:avLst/>
          </a:prstGeom>
          <a:noFill/>
        </p:spPr>
        <p:txBody>
          <a:bodyPr wrap="square">
            <a:spAutoFit/>
          </a:bodyPr>
          <a:lstStyle/>
          <a:p>
            <a:r>
              <a:rPr lang="en-US" sz="1100" dirty="0"/>
              <a:t>Source: Reames, T. G. (2021). </a:t>
            </a:r>
            <a:r>
              <a:rPr lang="en-US" sz="1100" dirty="0">
                <a:hlinkClick r:id="rId3"/>
              </a:rPr>
              <a:t>Exploring residential rooftop solar potential in the United States by race and ethnicity</a:t>
            </a:r>
            <a:r>
              <a:rPr lang="en-US" sz="1100" dirty="0"/>
              <a:t>. Frontiers in Sustainable Cities, 48.</a:t>
            </a:r>
          </a:p>
        </p:txBody>
      </p:sp>
      <p:pic>
        <p:nvPicPr>
          <p:cNvPr id="1030" name="Picture 6" descr="extended data figure 4">
            <a:extLst>
              <a:ext uri="{FF2B5EF4-FFF2-40B4-BE49-F238E27FC236}">
                <a16:creationId xmlns:a16="http://schemas.microsoft.com/office/drawing/2014/main" id="{A8A0DCC7-2ED6-5C90-A66A-4EB720882E83}"/>
              </a:ext>
            </a:extLst>
          </p:cNvPr>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bwMode="auto">
          <a:xfrm>
            <a:off x="718717" y="1975041"/>
            <a:ext cx="5028367" cy="304603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7E20E46-99FF-FD71-C440-18BA6DD8EE35}"/>
              </a:ext>
            </a:extLst>
          </p:cNvPr>
          <p:cNvSpPr txBox="1"/>
          <p:nvPr/>
        </p:nvSpPr>
        <p:spPr>
          <a:xfrm>
            <a:off x="838200" y="1226012"/>
            <a:ext cx="5028367" cy="830997"/>
          </a:xfrm>
          <a:prstGeom prst="rect">
            <a:avLst/>
          </a:prstGeom>
          <a:noFill/>
        </p:spPr>
        <p:txBody>
          <a:bodyPr wrap="square">
            <a:spAutoFit/>
          </a:bodyPr>
          <a:lstStyle/>
          <a:p>
            <a:r>
              <a:rPr lang="en-US" sz="1600" b="1" i="0" dirty="0">
                <a:solidFill>
                  <a:srgbClr val="222222"/>
                </a:solidFill>
                <a:effectLst/>
              </a:rPr>
              <a:t>Percentages of each census tract with and without existing rooftop photovoltaic installations.</a:t>
            </a:r>
            <a:endParaRPr lang="en-US" sz="1600" dirty="0"/>
          </a:p>
        </p:txBody>
      </p:sp>
      <p:sp>
        <p:nvSpPr>
          <p:cNvPr id="17" name="TextBox 16">
            <a:extLst>
              <a:ext uri="{FF2B5EF4-FFF2-40B4-BE49-F238E27FC236}">
                <a16:creationId xmlns:a16="http://schemas.microsoft.com/office/drawing/2014/main" id="{AC56B54D-2407-2EB5-32E0-609B77B87289}"/>
              </a:ext>
            </a:extLst>
          </p:cNvPr>
          <p:cNvSpPr txBox="1"/>
          <p:nvPr/>
        </p:nvSpPr>
        <p:spPr>
          <a:xfrm>
            <a:off x="837324" y="5377352"/>
            <a:ext cx="5028367" cy="600164"/>
          </a:xfrm>
          <a:prstGeom prst="rect">
            <a:avLst/>
          </a:prstGeom>
          <a:noFill/>
        </p:spPr>
        <p:txBody>
          <a:bodyPr wrap="square">
            <a:spAutoFit/>
          </a:bodyPr>
          <a:lstStyle/>
          <a:p>
            <a:r>
              <a:rPr lang="en-US" sz="1100" b="0" i="0" dirty="0">
                <a:solidFill>
                  <a:srgbClr val="222222"/>
                </a:solidFill>
                <a:effectLst/>
                <a:latin typeface="Arial" panose="020B0604020202020204" pitchFamily="34" charset="0"/>
              </a:rPr>
              <a:t>Source: Sunter, D. A., Castellanos, S., &amp; </a:t>
            </a:r>
            <a:r>
              <a:rPr lang="en-US" sz="1100" b="0" i="0" dirty="0" err="1">
                <a:solidFill>
                  <a:srgbClr val="222222"/>
                </a:solidFill>
                <a:effectLst/>
                <a:latin typeface="Arial" panose="020B0604020202020204" pitchFamily="34" charset="0"/>
              </a:rPr>
              <a:t>Kammen</a:t>
            </a:r>
            <a:r>
              <a:rPr lang="en-US" sz="1100" b="0" i="0" dirty="0">
                <a:solidFill>
                  <a:srgbClr val="222222"/>
                </a:solidFill>
                <a:effectLst/>
                <a:latin typeface="Arial" panose="020B0604020202020204" pitchFamily="34" charset="0"/>
              </a:rPr>
              <a:t>, D. M. (2019).</a:t>
            </a:r>
            <a:r>
              <a:rPr lang="en-US" sz="1100" b="0" i="0" dirty="0">
                <a:solidFill>
                  <a:srgbClr val="222222"/>
                </a:solidFill>
                <a:effectLst/>
                <a:latin typeface="Arial" panose="020B0604020202020204" pitchFamily="34" charset="0"/>
                <a:hlinkClick r:id="rId5"/>
              </a:rPr>
              <a:t> Disparities in rooftop photovoltaics deployment in the United States by race and ethnicity</a:t>
            </a:r>
            <a:r>
              <a:rPr lang="en-US" sz="1100" b="0" i="0" dirty="0">
                <a:solidFill>
                  <a:srgbClr val="222222"/>
                </a:solidFill>
                <a:effectLst/>
                <a:latin typeface="Arial" panose="020B0604020202020204" pitchFamily="34" charset="0"/>
              </a:rPr>
              <a:t>. </a:t>
            </a:r>
            <a:r>
              <a:rPr lang="en-US" sz="1100" b="0" i="1" dirty="0">
                <a:solidFill>
                  <a:srgbClr val="222222"/>
                </a:solidFill>
                <a:effectLst/>
                <a:latin typeface="Arial" panose="020B0604020202020204" pitchFamily="34" charset="0"/>
              </a:rPr>
              <a:t>Nature Sustainability</a:t>
            </a:r>
            <a:r>
              <a:rPr lang="en-US" sz="1100" b="0" i="0" dirty="0">
                <a:solidFill>
                  <a:srgbClr val="222222"/>
                </a:solidFill>
                <a:effectLst/>
                <a:latin typeface="Arial" panose="020B0604020202020204" pitchFamily="34" charset="0"/>
              </a:rPr>
              <a:t>, </a:t>
            </a:r>
            <a:r>
              <a:rPr lang="en-US" sz="1100" b="0" i="1" dirty="0">
                <a:solidFill>
                  <a:srgbClr val="222222"/>
                </a:solidFill>
                <a:effectLst/>
                <a:latin typeface="Arial" panose="020B0604020202020204" pitchFamily="34" charset="0"/>
              </a:rPr>
              <a:t>2</a:t>
            </a:r>
            <a:r>
              <a:rPr lang="en-US" sz="1100" b="0" i="0" dirty="0">
                <a:solidFill>
                  <a:srgbClr val="222222"/>
                </a:solidFill>
                <a:effectLst/>
                <a:latin typeface="Arial" panose="020B0604020202020204" pitchFamily="34" charset="0"/>
              </a:rPr>
              <a:t>(1), 71-76.</a:t>
            </a:r>
            <a:endParaRPr lang="en-US" sz="1100" dirty="0"/>
          </a:p>
        </p:txBody>
      </p:sp>
      <p:sp>
        <p:nvSpPr>
          <p:cNvPr id="19" name="TextBox 18">
            <a:extLst>
              <a:ext uri="{FF2B5EF4-FFF2-40B4-BE49-F238E27FC236}">
                <a16:creationId xmlns:a16="http://schemas.microsoft.com/office/drawing/2014/main" id="{D60913C1-8CBB-A3C2-BEE5-879EA24A6FA6}"/>
              </a:ext>
            </a:extLst>
          </p:cNvPr>
          <p:cNvSpPr txBox="1"/>
          <p:nvPr/>
        </p:nvSpPr>
        <p:spPr>
          <a:xfrm>
            <a:off x="6325435" y="1236554"/>
            <a:ext cx="5346008" cy="338554"/>
          </a:xfrm>
          <a:prstGeom prst="rect">
            <a:avLst/>
          </a:prstGeom>
          <a:noFill/>
        </p:spPr>
        <p:txBody>
          <a:bodyPr wrap="square">
            <a:spAutoFit/>
          </a:bodyPr>
          <a:lstStyle/>
          <a:p>
            <a:pPr algn="l"/>
            <a:r>
              <a:rPr lang="en-US" sz="1600" b="1" i="0" dirty="0">
                <a:solidFill>
                  <a:srgbClr val="282828"/>
                </a:solidFill>
                <a:effectLst/>
              </a:rPr>
              <a:t>Racial/Ethnic Distribution of Total Rooftop Potential</a:t>
            </a:r>
          </a:p>
        </p:txBody>
      </p:sp>
    </p:spTree>
    <p:extLst>
      <p:ext uri="{BB962C8B-B14F-4D97-AF65-F5344CB8AC3E}">
        <p14:creationId xmlns:p14="http://schemas.microsoft.com/office/powerpoint/2010/main" val="3266193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FC091-F510-4B7D-BA2C-AF5AE40BABF1}"/>
              </a:ext>
            </a:extLst>
          </p:cNvPr>
          <p:cNvSpPr>
            <a:spLocks noGrp="1"/>
          </p:cNvSpPr>
          <p:nvPr>
            <p:ph type="title"/>
          </p:nvPr>
        </p:nvSpPr>
        <p:spPr/>
        <p:txBody>
          <a:bodyPr/>
          <a:lstStyle/>
          <a:p>
            <a:r>
              <a:rPr lang="en-US" dirty="0"/>
              <a:t>…But Disparities Exist</a:t>
            </a:r>
          </a:p>
        </p:txBody>
      </p:sp>
      <p:sp>
        <p:nvSpPr>
          <p:cNvPr id="3" name="Slide Number Placeholder 2">
            <a:extLst>
              <a:ext uri="{FF2B5EF4-FFF2-40B4-BE49-F238E27FC236}">
                <a16:creationId xmlns:a16="http://schemas.microsoft.com/office/drawing/2014/main" id="{BE37456A-F740-456C-B229-4B514AD27EBC}"/>
              </a:ext>
            </a:extLst>
          </p:cNvPr>
          <p:cNvSpPr>
            <a:spLocks noGrp="1"/>
          </p:cNvSpPr>
          <p:nvPr>
            <p:ph type="sldNum" sz="quarter" idx="12"/>
          </p:nvPr>
        </p:nvSpPr>
        <p:spPr/>
        <p:txBody>
          <a:bodyPr/>
          <a:lstStyle/>
          <a:p>
            <a:fld id="{E773C8E2-B35B-254F-A137-6F2F570DAACB}" type="slidenum">
              <a:rPr lang="en-US" smtClean="0"/>
              <a:t>16</a:t>
            </a:fld>
            <a:endParaRPr lang="en-US"/>
          </a:p>
        </p:txBody>
      </p:sp>
      <p:graphicFrame>
        <p:nvGraphicFramePr>
          <p:cNvPr id="4" name="Content Placeholder 4">
            <a:extLst>
              <a:ext uri="{FF2B5EF4-FFF2-40B4-BE49-F238E27FC236}">
                <a16:creationId xmlns:a16="http://schemas.microsoft.com/office/drawing/2014/main" id="{480A05B4-5C66-486C-9D70-FA47A2801E26}"/>
              </a:ext>
            </a:extLst>
          </p:cNvPr>
          <p:cNvGraphicFramePr>
            <a:graphicFrameLocks/>
          </p:cNvGraphicFramePr>
          <p:nvPr>
            <p:extLst>
              <p:ext uri="{D42A27DB-BD31-4B8C-83A1-F6EECF244321}">
                <p14:modId xmlns:p14="http://schemas.microsoft.com/office/powerpoint/2010/main" val="2278244040"/>
              </p:ext>
            </p:extLst>
          </p:nvPr>
        </p:nvGraphicFramePr>
        <p:xfrm>
          <a:off x="144968" y="1341409"/>
          <a:ext cx="5705708" cy="3356973"/>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C2097446-7C24-4609-BD1F-DD621C5CA5A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78360" y="1341409"/>
            <a:ext cx="6124427" cy="3356973"/>
          </a:xfrm>
          <a:prstGeom prst="rect">
            <a:avLst/>
          </a:prstGeom>
        </p:spPr>
      </p:pic>
      <p:grpSp>
        <p:nvGrpSpPr>
          <p:cNvPr id="6" name="Group 5">
            <a:extLst>
              <a:ext uri="{FF2B5EF4-FFF2-40B4-BE49-F238E27FC236}">
                <a16:creationId xmlns:a16="http://schemas.microsoft.com/office/drawing/2014/main" id="{C12668BF-853B-4DD7-875D-601C42245932}"/>
              </a:ext>
            </a:extLst>
          </p:cNvPr>
          <p:cNvGrpSpPr/>
          <p:nvPr/>
        </p:nvGrpSpPr>
        <p:grpSpPr>
          <a:xfrm>
            <a:off x="7186614" y="4751872"/>
            <a:ext cx="828675" cy="817714"/>
            <a:chOff x="14373227" y="10722943"/>
            <a:chExt cx="1657349" cy="1635428"/>
          </a:xfrm>
        </p:grpSpPr>
        <p:sp>
          <p:nvSpPr>
            <p:cNvPr id="7" name="Left Brace 6">
              <a:extLst>
                <a:ext uri="{FF2B5EF4-FFF2-40B4-BE49-F238E27FC236}">
                  <a16:creationId xmlns:a16="http://schemas.microsoft.com/office/drawing/2014/main" id="{AD3A4682-F47C-4B7A-88A2-4D7A3A421E7D}"/>
                </a:ext>
              </a:extLst>
            </p:cNvPr>
            <p:cNvSpPr/>
            <p:nvPr/>
          </p:nvSpPr>
          <p:spPr>
            <a:xfrm rot="16200000">
              <a:off x="14762648" y="10333522"/>
              <a:ext cx="849932" cy="1628773"/>
            </a:xfrm>
            <a:prstGeom prst="leftBrace">
              <a:avLst>
                <a:gd name="adj1" fmla="val 8333"/>
                <a:gd name="adj2" fmla="val 51754"/>
              </a:avLst>
            </a:prstGeom>
            <a:noFill/>
            <a:ln w="5080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22860" rIns="45720" bIns="22860" numCol="1" spcCol="38100" rtlCol="0" anchor="t">
              <a:noAutofit/>
            </a:bodyPr>
            <a:lstStyle/>
            <a:p>
              <a:pPr marL="0" marR="0" lvl="0" indent="0" algn="l" defTabSz="457200" rtl="0" eaLnBrk="1" fontAlgn="auto" latinLnBrk="1" hangingPunct="0">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A9A5FE4-FA3B-43F2-B10C-7F8AC947F77F}"/>
                </a:ext>
              </a:extLst>
            </p:cNvPr>
            <p:cNvSpPr txBox="1"/>
            <p:nvPr/>
          </p:nvSpPr>
          <p:spPr>
            <a:xfrm>
              <a:off x="14401803" y="11701781"/>
              <a:ext cx="162877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$3.10</a:t>
              </a:r>
            </a:p>
          </p:txBody>
        </p:sp>
      </p:grpSp>
      <p:grpSp>
        <p:nvGrpSpPr>
          <p:cNvPr id="9" name="Group 8">
            <a:extLst>
              <a:ext uri="{FF2B5EF4-FFF2-40B4-BE49-F238E27FC236}">
                <a16:creationId xmlns:a16="http://schemas.microsoft.com/office/drawing/2014/main" id="{C63F40BB-98F6-4107-9397-458E6CE524AC}"/>
              </a:ext>
            </a:extLst>
          </p:cNvPr>
          <p:cNvGrpSpPr/>
          <p:nvPr/>
        </p:nvGrpSpPr>
        <p:grpSpPr>
          <a:xfrm>
            <a:off x="10577514" y="4751872"/>
            <a:ext cx="814387" cy="817713"/>
            <a:chOff x="21155028" y="10722944"/>
            <a:chExt cx="1628774" cy="1635425"/>
          </a:xfrm>
        </p:grpSpPr>
        <p:sp>
          <p:nvSpPr>
            <p:cNvPr id="10" name="Left Brace 9">
              <a:extLst>
                <a:ext uri="{FF2B5EF4-FFF2-40B4-BE49-F238E27FC236}">
                  <a16:creationId xmlns:a16="http://schemas.microsoft.com/office/drawing/2014/main" id="{39EFE555-C60B-45F7-B347-9648B2DB1EC5}"/>
                </a:ext>
              </a:extLst>
            </p:cNvPr>
            <p:cNvSpPr/>
            <p:nvPr/>
          </p:nvSpPr>
          <p:spPr>
            <a:xfrm rot="16200000">
              <a:off x="21544449" y="10333523"/>
              <a:ext cx="849932" cy="1628773"/>
            </a:xfrm>
            <a:prstGeom prst="leftBrace">
              <a:avLst>
                <a:gd name="adj1" fmla="val 8333"/>
                <a:gd name="adj2" fmla="val 51754"/>
              </a:avLst>
            </a:prstGeom>
            <a:noFill/>
            <a:ln w="50800" cap="flat">
              <a:solidFill>
                <a:schemeClr val="tx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 tIns="22860" rIns="45720" bIns="22860" numCol="1" spcCol="38100" rtlCol="0" anchor="t">
              <a:noAutofit/>
            </a:bodyPr>
            <a:lstStyle/>
            <a:p>
              <a:pPr marL="0" marR="0" lvl="0" indent="0" algn="l" defTabSz="457200" rtl="0" eaLnBrk="1" fontAlgn="auto" latinLnBrk="1" hangingPunct="0">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03D326A-8ED3-4C13-8A4E-7A923D265F56}"/>
                </a:ext>
              </a:extLst>
            </p:cNvPr>
            <p:cNvSpPr txBox="1"/>
            <p:nvPr/>
          </p:nvSpPr>
          <p:spPr>
            <a:xfrm>
              <a:off x="21155028" y="11701779"/>
              <a:ext cx="162877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sym typeface="Helvetica Light"/>
                </a:rPr>
                <a:t>$6.25</a:t>
              </a:r>
            </a:p>
          </p:txBody>
        </p:sp>
      </p:grpSp>
      <p:sp>
        <p:nvSpPr>
          <p:cNvPr id="12" name="Title 1">
            <a:extLst>
              <a:ext uri="{FF2B5EF4-FFF2-40B4-BE49-F238E27FC236}">
                <a16:creationId xmlns:a16="http://schemas.microsoft.com/office/drawing/2014/main" id="{C6B148DE-D7BE-4758-AA9B-87EB54463B22}"/>
              </a:ext>
            </a:extLst>
          </p:cNvPr>
          <p:cNvSpPr txBox="1">
            <a:spLocks/>
          </p:cNvSpPr>
          <p:nvPr/>
        </p:nvSpPr>
        <p:spPr>
          <a:xfrm>
            <a:off x="50643" y="5695793"/>
            <a:ext cx="12047032" cy="328295"/>
          </a:xfrm>
          <a:prstGeom prst="rect">
            <a:avLst/>
          </a:prstGeom>
          <a:noFill/>
        </p:spPr>
        <p:txBody>
          <a:bodyPr vert="horz" lIns="91440" tIns="45720" rIns="91440" bIns="45720" rtlCol="0" anchor="t">
            <a:noAutofit/>
          </a:bodyPr>
          <a:lstStyle>
            <a:lvl1pPr algn="l" defTabSz="914400" rtl="0" eaLnBrk="1" latinLnBrk="0" hangingPunct="1">
              <a:lnSpc>
                <a:spcPct val="90000"/>
              </a:lnSpc>
              <a:spcBef>
                <a:spcPct val="0"/>
              </a:spcBef>
              <a:buNone/>
              <a:defRPr sz="3500" kern="1200" baseline="0">
                <a:solidFill>
                  <a:srgbClr val="002D62"/>
                </a:solidFill>
                <a:latin typeface="Franklin Gothic Medium" charset="0"/>
                <a:ea typeface="Lato Bold"/>
                <a:cs typeface="Lato Bold"/>
                <a:sym typeface="Lato Bold"/>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200" b="0" i="0" u="none" strike="noStrike" kern="1200" cap="none" spc="0" normalizeH="0" baseline="0" noProof="0" dirty="0">
                <a:ln>
                  <a:noFill/>
                </a:ln>
                <a:solidFill>
                  <a:srgbClr val="222222"/>
                </a:solidFill>
                <a:effectLst/>
                <a:uLnTx/>
                <a:uFillTx/>
                <a:latin typeface="Calibri" panose="020F0502020204030204"/>
                <a:sym typeface="Lato Bold"/>
              </a:rPr>
              <a:t>Reames, T. G., Reiner, M. A., &amp; Stacey, M. B. (2018). An incandescent truth: Disparities in energy-efficient lighting availability and prices in an urban US county. Applied energy, 218, 95-103.</a:t>
            </a:r>
            <a:endParaRPr kumimoji="0" lang="en-US" sz="1200" b="0" i="0" u="none" strike="noStrike" kern="1200" cap="none" spc="0" normalizeH="0" baseline="0" noProof="0" dirty="0">
              <a:ln>
                <a:noFill/>
              </a:ln>
              <a:solidFill>
                <a:srgbClr val="002D62"/>
              </a:solidFill>
              <a:effectLst/>
              <a:uLnTx/>
              <a:uFillTx/>
              <a:latin typeface="Calibri" panose="020F0502020204030204"/>
              <a:sym typeface="Lato Bold"/>
            </a:endParaRPr>
          </a:p>
        </p:txBody>
      </p:sp>
    </p:spTree>
    <p:extLst>
      <p:ext uri="{BB962C8B-B14F-4D97-AF65-F5344CB8AC3E}">
        <p14:creationId xmlns:p14="http://schemas.microsoft.com/office/powerpoint/2010/main" val="33601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D15F7-7295-FDD6-C76C-432357FFC0A8}"/>
              </a:ext>
            </a:extLst>
          </p:cNvPr>
          <p:cNvSpPr>
            <a:spLocks noGrp="1"/>
          </p:cNvSpPr>
          <p:nvPr>
            <p:ph type="title"/>
          </p:nvPr>
        </p:nvSpPr>
        <p:spPr/>
        <p:txBody>
          <a:bodyPr/>
          <a:lstStyle/>
          <a:p>
            <a:r>
              <a:rPr lang="en-US" dirty="0"/>
              <a:t>We can’t forget the missing middle</a:t>
            </a:r>
          </a:p>
        </p:txBody>
      </p:sp>
      <p:sp>
        <p:nvSpPr>
          <p:cNvPr id="4" name="Slide Number Placeholder 3">
            <a:extLst>
              <a:ext uri="{FF2B5EF4-FFF2-40B4-BE49-F238E27FC236}">
                <a16:creationId xmlns:a16="http://schemas.microsoft.com/office/drawing/2014/main" id="{5740B878-4D48-4695-55F6-BC5BEAA3CA20}"/>
              </a:ext>
            </a:extLst>
          </p:cNvPr>
          <p:cNvSpPr>
            <a:spLocks noGrp="1"/>
          </p:cNvSpPr>
          <p:nvPr>
            <p:ph type="sldNum" sz="quarter" idx="10"/>
          </p:nvPr>
        </p:nvSpPr>
        <p:spPr/>
        <p:txBody>
          <a:bodyPr/>
          <a:lstStyle/>
          <a:p>
            <a:fld id="{E773C8E2-B35B-254F-A137-6F2F570DAACB}" type="slidenum">
              <a:rPr lang="en-US" smtClean="0"/>
              <a:pPr/>
              <a:t>17</a:t>
            </a:fld>
            <a:endParaRPr lang="en-US" dirty="0"/>
          </a:p>
        </p:txBody>
      </p:sp>
      <p:grpSp>
        <p:nvGrpSpPr>
          <p:cNvPr id="5" name="Group 4">
            <a:extLst>
              <a:ext uri="{FF2B5EF4-FFF2-40B4-BE49-F238E27FC236}">
                <a16:creationId xmlns:a16="http://schemas.microsoft.com/office/drawing/2014/main" id="{58CA5519-DE06-39DC-EA58-45D04E3EBF87}"/>
              </a:ext>
            </a:extLst>
          </p:cNvPr>
          <p:cNvGrpSpPr/>
          <p:nvPr/>
        </p:nvGrpSpPr>
        <p:grpSpPr>
          <a:xfrm>
            <a:off x="168679" y="2342248"/>
            <a:ext cx="4699619" cy="2613697"/>
            <a:chOff x="1844033" y="1690688"/>
            <a:chExt cx="8530419" cy="4676245"/>
          </a:xfrm>
        </p:grpSpPr>
        <p:pic>
          <p:nvPicPr>
            <p:cNvPr id="6" name="Picture 5">
              <a:extLst>
                <a:ext uri="{FF2B5EF4-FFF2-40B4-BE49-F238E27FC236}">
                  <a16:creationId xmlns:a16="http://schemas.microsoft.com/office/drawing/2014/main" id="{2F1E2260-311A-9F71-A7F0-977392C3BEFF}"/>
                </a:ext>
              </a:extLst>
            </p:cNvPr>
            <p:cNvPicPr>
              <a:picLocks noChangeAspect="1"/>
            </p:cNvPicPr>
            <p:nvPr/>
          </p:nvPicPr>
          <p:blipFill>
            <a:blip r:embed="rId2" cstate="email">
              <a:alphaModFix amt="68000"/>
              <a:extLst>
                <a:ext uri="{28A0092B-C50C-407E-A947-70E740481C1C}">
                  <a14:useLocalDpi xmlns:a14="http://schemas.microsoft.com/office/drawing/2010/main"/>
                </a:ext>
              </a:extLst>
            </a:blip>
            <a:stretch>
              <a:fillRect/>
            </a:stretch>
          </p:blipFill>
          <p:spPr>
            <a:xfrm>
              <a:off x="3690408" y="1690688"/>
              <a:ext cx="4794797" cy="4676245"/>
            </a:xfrm>
            <a:prstGeom prst="rect">
              <a:avLst/>
            </a:prstGeom>
          </p:spPr>
        </p:pic>
        <p:cxnSp>
          <p:nvCxnSpPr>
            <p:cNvPr id="7" name="Straight Connector 6">
              <a:extLst>
                <a:ext uri="{FF2B5EF4-FFF2-40B4-BE49-F238E27FC236}">
                  <a16:creationId xmlns:a16="http://schemas.microsoft.com/office/drawing/2014/main" id="{07B867DC-F1EB-7C27-8080-D4B2BD4F93B0}"/>
                </a:ext>
              </a:extLst>
            </p:cNvPr>
            <p:cNvCxnSpPr/>
            <p:nvPr/>
          </p:nvCxnSpPr>
          <p:spPr>
            <a:xfrm>
              <a:off x="5183779" y="2626108"/>
              <a:ext cx="0" cy="282932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55505CF-73CE-4987-CFC6-C76C643158A4}"/>
                </a:ext>
              </a:extLst>
            </p:cNvPr>
            <p:cNvCxnSpPr/>
            <p:nvPr/>
          </p:nvCxnSpPr>
          <p:spPr>
            <a:xfrm>
              <a:off x="6974752" y="2614148"/>
              <a:ext cx="0" cy="282932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DEC4E4E-4F82-A78C-6328-3A08FDE37862}"/>
                </a:ext>
              </a:extLst>
            </p:cNvPr>
            <p:cNvSpPr/>
            <p:nvPr/>
          </p:nvSpPr>
          <p:spPr>
            <a:xfrm>
              <a:off x="5183779" y="1690688"/>
              <a:ext cx="1790972" cy="4676245"/>
            </a:xfrm>
            <a:prstGeom prst="rect">
              <a:avLst/>
            </a:prstGeom>
            <a:solidFill>
              <a:schemeClr val="accent3">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Efficiency Coverage Gap</a:t>
              </a:r>
            </a:p>
          </p:txBody>
        </p:sp>
        <p:sp>
          <p:nvSpPr>
            <p:cNvPr id="10" name="Rectangle 9">
              <a:extLst>
                <a:ext uri="{FF2B5EF4-FFF2-40B4-BE49-F238E27FC236}">
                  <a16:creationId xmlns:a16="http://schemas.microsoft.com/office/drawing/2014/main" id="{64C32772-A746-7E67-D323-B4BE223FFF1C}"/>
                </a:ext>
              </a:extLst>
            </p:cNvPr>
            <p:cNvSpPr/>
            <p:nvPr/>
          </p:nvSpPr>
          <p:spPr>
            <a:xfrm>
              <a:off x="3721791" y="3539317"/>
              <a:ext cx="1461987" cy="994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Government-funded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Coverage</a:t>
              </a:r>
            </a:p>
          </p:txBody>
        </p:sp>
        <p:sp>
          <p:nvSpPr>
            <p:cNvPr id="11" name="Rectangle 10">
              <a:extLst>
                <a:ext uri="{FF2B5EF4-FFF2-40B4-BE49-F238E27FC236}">
                  <a16:creationId xmlns:a16="http://schemas.microsoft.com/office/drawing/2014/main" id="{E917CC7B-7C11-AD56-8210-BE5BDEBC21E8}"/>
                </a:ext>
              </a:extLst>
            </p:cNvPr>
            <p:cNvSpPr/>
            <p:nvPr/>
          </p:nvSpPr>
          <p:spPr>
            <a:xfrm>
              <a:off x="6974752" y="3539317"/>
              <a:ext cx="1526840" cy="9943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Traditional Financing Coverage</a:t>
              </a:r>
            </a:p>
          </p:txBody>
        </p:sp>
        <p:grpSp>
          <p:nvGrpSpPr>
            <p:cNvPr id="12" name="Group 11">
              <a:extLst>
                <a:ext uri="{FF2B5EF4-FFF2-40B4-BE49-F238E27FC236}">
                  <a16:creationId xmlns:a16="http://schemas.microsoft.com/office/drawing/2014/main" id="{834D8DFF-B82E-CE32-F8D9-2201776E1394}"/>
                </a:ext>
              </a:extLst>
            </p:cNvPr>
            <p:cNvGrpSpPr/>
            <p:nvPr/>
          </p:nvGrpSpPr>
          <p:grpSpPr>
            <a:xfrm>
              <a:off x="8757866" y="2946401"/>
              <a:ext cx="1616586" cy="2095253"/>
              <a:chOff x="9740144" y="2024293"/>
              <a:chExt cx="1616586" cy="2095253"/>
            </a:xfrm>
          </p:grpSpPr>
          <p:sp>
            <p:nvSpPr>
              <p:cNvPr id="17" name="TextBox 16">
                <a:extLst>
                  <a:ext uri="{FF2B5EF4-FFF2-40B4-BE49-F238E27FC236}">
                    <a16:creationId xmlns:a16="http://schemas.microsoft.com/office/drawing/2014/main" id="{B7CA4BB8-F97A-ECB2-268A-1387695A2319}"/>
                  </a:ext>
                </a:extLst>
              </p:cNvPr>
              <p:cNvSpPr txBox="1"/>
              <p:nvPr/>
            </p:nvSpPr>
            <p:spPr>
              <a:xfrm>
                <a:off x="9756530" y="2024293"/>
                <a:ext cx="1600200" cy="6481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Credit Worthy</a:t>
                </a:r>
              </a:p>
            </p:txBody>
          </p:sp>
          <p:pic>
            <p:nvPicPr>
              <p:cNvPr id="18" name="Picture 17">
                <a:extLst>
                  <a:ext uri="{FF2B5EF4-FFF2-40B4-BE49-F238E27FC236}">
                    <a16:creationId xmlns:a16="http://schemas.microsoft.com/office/drawing/2014/main" id="{C68E5FAC-5086-C142-63FD-7876B46CF0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40144" y="2690036"/>
                <a:ext cx="1429510" cy="1429510"/>
              </a:xfrm>
              <a:prstGeom prst="rect">
                <a:avLst/>
              </a:prstGeom>
            </p:spPr>
          </p:pic>
        </p:grpSp>
        <p:pic>
          <p:nvPicPr>
            <p:cNvPr id="13" name="Picture 12">
              <a:extLst>
                <a:ext uri="{FF2B5EF4-FFF2-40B4-BE49-F238E27FC236}">
                  <a16:creationId xmlns:a16="http://schemas.microsoft.com/office/drawing/2014/main" id="{311B4D73-3CCF-0B9E-008A-517C48F28C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27182" y="5014616"/>
              <a:ext cx="737635" cy="1195155"/>
            </a:xfrm>
            <a:prstGeom prst="rect">
              <a:avLst/>
            </a:prstGeom>
          </p:spPr>
        </p:pic>
        <p:grpSp>
          <p:nvGrpSpPr>
            <p:cNvPr id="14" name="Group 13">
              <a:extLst>
                <a:ext uri="{FF2B5EF4-FFF2-40B4-BE49-F238E27FC236}">
                  <a16:creationId xmlns:a16="http://schemas.microsoft.com/office/drawing/2014/main" id="{F344E881-805E-0F9B-2CAB-48AA655D55E3}"/>
                </a:ext>
              </a:extLst>
            </p:cNvPr>
            <p:cNvGrpSpPr/>
            <p:nvPr/>
          </p:nvGrpSpPr>
          <p:grpSpPr>
            <a:xfrm>
              <a:off x="1844033" y="2629772"/>
              <a:ext cx="1600200" cy="2110976"/>
              <a:chOff x="897325" y="2532833"/>
              <a:chExt cx="1600200" cy="2110976"/>
            </a:xfrm>
          </p:grpSpPr>
          <p:sp>
            <p:nvSpPr>
              <p:cNvPr id="15" name="TextBox 14">
                <a:extLst>
                  <a:ext uri="{FF2B5EF4-FFF2-40B4-BE49-F238E27FC236}">
                    <a16:creationId xmlns:a16="http://schemas.microsoft.com/office/drawing/2014/main" id="{0C851907-0130-30A6-8D5A-31C597E29D72}"/>
                  </a:ext>
                </a:extLst>
              </p:cNvPr>
              <p:cNvSpPr txBox="1"/>
              <p:nvPr/>
            </p:nvSpPr>
            <p:spPr>
              <a:xfrm>
                <a:off x="897325" y="2532833"/>
                <a:ext cx="1600200" cy="8259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200% FPL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prstClr val="black"/>
                    </a:solidFill>
                    <a:latin typeface="Calibri" panose="020F0502020204030204"/>
                  </a:rPr>
                  <a:t>80% AMI</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Down Arrow 47">
                <a:extLst>
                  <a:ext uri="{FF2B5EF4-FFF2-40B4-BE49-F238E27FC236}">
                    <a16:creationId xmlns:a16="http://schemas.microsoft.com/office/drawing/2014/main" id="{7B580C4A-7C88-F033-8549-7F859FD2F359}"/>
                  </a:ext>
                </a:extLst>
              </p:cNvPr>
              <p:cNvSpPr/>
              <p:nvPr/>
            </p:nvSpPr>
            <p:spPr>
              <a:xfrm>
                <a:off x="1051844" y="3401852"/>
                <a:ext cx="1291163" cy="12419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19" name="Picture 2" descr="https://lh6.googleusercontent.com/EYKMu8bVWWBFcRaYOpbMakXvbIPSy2lTL_UAnVXimXbv7KNn7Vi5O0_l4EezIydv8Gi5ITt0ALn5cKuMWAR2D830lKnyVGcd7EeRQrPC7IcUDtpQfGBK0iQxxHWMnYT63bCRpNeW">
            <a:extLst>
              <a:ext uri="{FF2B5EF4-FFF2-40B4-BE49-F238E27FC236}">
                <a16:creationId xmlns:a16="http://schemas.microsoft.com/office/drawing/2014/main" id="{7B21304D-174B-EE65-BF05-25AE806A34EE}"/>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806930" y="1986864"/>
            <a:ext cx="3040074" cy="3505546"/>
          </a:xfrm>
          <a:prstGeom prst="rect">
            <a:avLst/>
          </a:prstGeom>
          <a:noFill/>
          <a:ln w="12700">
            <a:miter lim="400000"/>
          </a:ln>
          <a:extLst>
            <a:ext uri="{909E8E84-426E-40DD-AFC4-6F175D3DCCD1}">
              <a14:hiddenFill xmlns:a14="http://schemas.microsoft.com/office/drawing/2010/main">
                <a:solidFill>
                  <a:srgbClr val="FFFFFF"/>
                </a:solidFill>
              </a14:hiddenFill>
            </a:ext>
          </a:extLst>
        </p:spPr>
      </p:pic>
      <p:pic>
        <p:nvPicPr>
          <p:cNvPr id="20" name="Picture 4" descr="https://lh3.googleusercontent.com/2kDtDD16k1ULKuxM_9-0M8EJrGL7n-LSXLsKDeaO2IXp_1I1N6fozAUCGk89kyIlgws3I-8F_L97KwRtyM49Goh3_bPg0sPE2YqT9MFOpvDDNJHZq5puO7dITTukmRqlzSMAKtMx">
            <a:extLst>
              <a:ext uri="{FF2B5EF4-FFF2-40B4-BE49-F238E27FC236}">
                <a16:creationId xmlns:a16="http://schemas.microsoft.com/office/drawing/2014/main" id="{B19327CB-F538-3192-2AFD-9C6F2F4700FF}"/>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tretch/>
        </p:blipFill>
        <p:spPr bwMode="auto">
          <a:xfrm>
            <a:off x="9007257" y="2084931"/>
            <a:ext cx="2968989" cy="3388520"/>
          </a:xfrm>
          <a:prstGeom prst="rect">
            <a:avLst/>
          </a:prstGeom>
          <a:noFill/>
          <a:ln w="12700">
            <a:miter lim="400000"/>
          </a:ln>
          <a:extLst>
            <a:ext uri="{909E8E84-426E-40DD-AFC4-6F175D3DCCD1}">
              <a14:hiddenFill xmlns:a14="http://schemas.microsoft.com/office/drawing/2010/main">
                <a:solidFill>
                  <a:srgbClr val="FFFFFF"/>
                </a:solidFill>
              </a14:hiddenFill>
            </a:ext>
          </a:extLst>
        </p:spPr>
      </p:pic>
      <p:sp>
        <p:nvSpPr>
          <p:cNvPr id="21" name="Text Placeholder 20">
            <a:extLst>
              <a:ext uri="{FF2B5EF4-FFF2-40B4-BE49-F238E27FC236}">
                <a16:creationId xmlns:a16="http://schemas.microsoft.com/office/drawing/2014/main" id="{0530F288-E12E-D58F-B6CB-DFC2C7E1933B}"/>
              </a:ext>
            </a:extLst>
          </p:cNvPr>
          <p:cNvSpPr txBox="1">
            <a:spLocks/>
          </p:cNvSpPr>
          <p:nvPr/>
        </p:nvSpPr>
        <p:spPr>
          <a:xfrm>
            <a:off x="6727055" y="1477692"/>
            <a:ext cx="4560404" cy="4985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52396"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 in 8 (460,000) Michigan  </a:t>
            </a:r>
            <a:r>
              <a:rPr lang="en-US" sz="2000" dirty="0">
                <a:solidFill>
                  <a:prstClr val="black"/>
                </a:solidFill>
                <a:latin typeface="Calibri" panose="020F0502020204030204"/>
              </a:rPr>
              <a:t>Households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EB9251CC-775A-6E54-392B-444496B85A3E}"/>
              </a:ext>
            </a:extLst>
          </p:cNvPr>
          <p:cNvCxnSpPr/>
          <p:nvPr/>
        </p:nvCxnSpPr>
        <p:spPr>
          <a:xfrm>
            <a:off x="5393933" y="1880171"/>
            <a:ext cx="0" cy="383226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0EFFBD6-3BB4-B3F7-7CA8-2EF5855FA25E}"/>
              </a:ext>
            </a:extLst>
          </p:cNvPr>
          <p:cNvSpPr txBox="1"/>
          <p:nvPr/>
        </p:nvSpPr>
        <p:spPr>
          <a:xfrm>
            <a:off x="6880260" y="5636104"/>
            <a:ext cx="17606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Number of Households</a:t>
            </a:r>
          </a:p>
        </p:txBody>
      </p:sp>
      <p:sp>
        <p:nvSpPr>
          <p:cNvPr id="25" name="TextBox 24">
            <a:extLst>
              <a:ext uri="{FF2B5EF4-FFF2-40B4-BE49-F238E27FC236}">
                <a16:creationId xmlns:a16="http://schemas.microsoft.com/office/drawing/2014/main" id="{EF57488E-4F38-742A-C836-C1B6FC9B3A7E}"/>
              </a:ext>
            </a:extLst>
          </p:cNvPr>
          <p:cNvSpPr txBox="1"/>
          <p:nvPr/>
        </p:nvSpPr>
        <p:spPr>
          <a:xfrm>
            <a:off x="10037671" y="5636103"/>
            <a:ext cx="176064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Percent of Households</a:t>
            </a:r>
          </a:p>
        </p:txBody>
      </p:sp>
      <p:sp>
        <p:nvSpPr>
          <p:cNvPr id="26" name="Text Placeholder 20">
            <a:extLst>
              <a:ext uri="{FF2B5EF4-FFF2-40B4-BE49-F238E27FC236}">
                <a16:creationId xmlns:a16="http://schemas.microsoft.com/office/drawing/2014/main" id="{A25C605B-558D-1A4B-3D44-7010899C2247}"/>
              </a:ext>
            </a:extLst>
          </p:cNvPr>
          <p:cNvSpPr txBox="1">
            <a:spLocks/>
          </p:cNvSpPr>
          <p:nvPr/>
        </p:nvSpPr>
        <p:spPr>
          <a:xfrm>
            <a:off x="166969" y="1487910"/>
            <a:ext cx="4560404" cy="4985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52396" marR="0" lvl="0" indent="0" algn="ctr" defTabSz="914400" rtl="0" eaLnBrk="1" fontAlgn="auto" latinLnBrk="0" hangingPunct="1">
              <a:lnSpc>
                <a:spcPct val="90000"/>
              </a:lnSpc>
              <a:spcBef>
                <a:spcPts val="1000"/>
              </a:spcBef>
              <a:spcAft>
                <a:spcPts val="0"/>
              </a:spcAft>
              <a:buClrTx/>
              <a:buSzTx/>
              <a:buFont typeface="Arial"/>
              <a:buNone/>
              <a:tabLst/>
              <a:defRPr/>
            </a:pPr>
            <a:r>
              <a:rPr lang="en-US" sz="2000" dirty="0">
                <a:solidFill>
                  <a:prstClr val="black"/>
                </a:solidFill>
                <a:latin typeface="Calibri" panose="020F0502020204030204"/>
              </a:rPr>
              <a:t>Energy Efficiency Donut Hole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500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omet, outdoor object, night sky&#10;&#10;Description automatically generated">
            <a:extLst>
              <a:ext uri="{FF2B5EF4-FFF2-40B4-BE49-F238E27FC236}">
                <a16:creationId xmlns:a16="http://schemas.microsoft.com/office/drawing/2014/main" id="{7A8DBF6A-21B7-4FA1-B744-08D6BCBA3F6E}"/>
              </a:ext>
            </a:extLst>
          </p:cNvPr>
          <p:cNvPicPr>
            <a:picLocks noChangeAspect="1"/>
          </p:cNvPicPr>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1" y="-1"/>
            <a:ext cx="12192001" cy="6858001"/>
          </a:xfrm>
          <a:prstGeom prst="rect">
            <a:avLst/>
          </a:prstGeom>
        </p:spPr>
      </p:pic>
      <p:sp>
        <p:nvSpPr>
          <p:cNvPr id="15" name="TextBox 14">
            <a:extLst>
              <a:ext uri="{FF2B5EF4-FFF2-40B4-BE49-F238E27FC236}">
                <a16:creationId xmlns:a16="http://schemas.microsoft.com/office/drawing/2014/main" id="{37FA0773-ABA8-415B-9373-67E843936113}"/>
              </a:ext>
            </a:extLst>
          </p:cNvPr>
          <p:cNvSpPr txBox="1"/>
          <p:nvPr/>
        </p:nvSpPr>
        <p:spPr>
          <a:xfrm>
            <a:off x="1828799" y="3236360"/>
            <a:ext cx="8534400" cy="3228631"/>
          </a:xfrm>
          <a:prstGeom prst="rect">
            <a:avLst/>
          </a:prstGeom>
        </p:spPr>
        <p:txBody>
          <a:bodyPr vert="horz" lIns="91440" tIns="45720" rIns="91440" bIns="45720" rtlCol="0" anchor="ctr">
            <a:normAutofit fontScale="47500" lnSpcReduction="20000"/>
          </a:bodyPr>
          <a:lstStyle/>
          <a:p>
            <a:pPr marL="0" marR="0" lvl="0" indent="0" algn="ctr" defTabSz="914400" rtl="0" eaLnBrk="1" fontAlgn="auto" latinLnBrk="0" hangingPunct="1">
              <a:lnSpc>
                <a:spcPct val="120000"/>
              </a:lnSpc>
              <a:spcBef>
                <a:spcPct val="0"/>
              </a:spcBef>
              <a:spcAft>
                <a:spcPts val="600"/>
              </a:spcAft>
              <a:buClrTx/>
              <a:buSzTx/>
              <a:buFontTx/>
              <a:buNone/>
              <a:tabLst/>
              <a:defRPr/>
            </a:pPr>
            <a:r>
              <a:rPr lang="en-US" sz="10100" b="1" dirty="0">
                <a:solidFill>
                  <a:srgbClr val="FFFFFF"/>
                </a:solidFill>
                <a:effectLst>
                  <a:outerShdw blurRad="38100" dist="38100" dir="2700000" algn="tl">
                    <a:srgbClr val="000000">
                      <a:alpha val="43137"/>
                    </a:srgbClr>
                  </a:outerShdw>
                </a:effectLst>
                <a:latin typeface="+mj-lt"/>
                <a:ea typeface="Cambria" panose="02040503050406030204" pitchFamily="18" charset="0"/>
                <a:cs typeface="Calibri" panose="020F0502020204030204" pitchFamily="34" charset="0"/>
              </a:rPr>
              <a:t>Our</a:t>
            </a:r>
            <a:r>
              <a:rPr kumimoji="0" lang="en-US" sz="10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j-lt"/>
                <a:ea typeface="Cambria" panose="02040503050406030204" pitchFamily="18" charset="0"/>
                <a:cs typeface="Calibri" panose="020F0502020204030204" pitchFamily="34" charset="0"/>
              </a:rPr>
              <a:t> Grand Challenge</a:t>
            </a:r>
          </a:p>
          <a:p>
            <a:pPr lvl="0" algn="ctr">
              <a:lnSpc>
                <a:spcPct val="120000"/>
              </a:lnSpc>
              <a:spcBef>
                <a:spcPct val="0"/>
              </a:spcBef>
              <a:spcAft>
                <a:spcPts val="600"/>
              </a:spcAft>
              <a:defRPr/>
            </a:pPr>
            <a:r>
              <a:rPr kumimoji="0" lang="en-US" sz="7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j-lt"/>
                <a:ea typeface="Cambria" panose="02040503050406030204" pitchFamily="18" charset="0"/>
                <a:cs typeface="Calibri" panose="020F0502020204030204" pitchFamily="34" charset="0"/>
              </a:rPr>
              <a:t>How do we </a:t>
            </a:r>
            <a:r>
              <a:rPr lang="en-US" sz="7200" b="1" dirty="0">
                <a:solidFill>
                  <a:srgbClr val="FFFFFF"/>
                </a:solidFill>
                <a:effectLst>
                  <a:outerShdw blurRad="38100" dist="38100" dir="2700000" algn="tl">
                    <a:srgbClr val="000000">
                      <a:alpha val="43137"/>
                    </a:srgbClr>
                  </a:outerShdw>
                </a:effectLst>
                <a:latin typeface="+mj-lt"/>
                <a:ea typeface="Cambria" panose="02040503050406030204" pitchFamily="18" charset="0"/>
                <a:cs typeface="Calibri" panose="020F0502020204030204" pitchFamily="34" charset="0"/>
              </a:rPr>
              <a:t>simultaneously transform </a:t>
            </a:r>
            <a:r>
              <a:rPr kumimoji="0" lang="en-US" sz="7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j-lt"/>
                <a:ea typeface="Cambria" panose="02040503050406030204" pitchFamily="18" charset="0"/>
                <a:cs typeface="Calibri" panose="020F0502020204030204" pitchFamily="34" charset="0"/>
              </a:rPr>
              <a:t>our energy system </a:t>
            </a:r>
            <a:r>
              <a:rPr lang="en-US" sz="7200" b="1" dirty="0">
                <a:solidFill>
                  <a:srgbClr val="FFFFFF"/>
                </a:solidFill>
                <a:effectLst>
                  <a:outerShdw blurRad="38100" dist="38100" dir="2700000" algn="tl">
                    <a:srgbClr val="000000">
                      <a:alpha val="43137"/>
                    </a:srgbClr>
                  </a:outerShdw>
                </a:effectLst>
                <a:latin typeface="+mj-lt"/>
                <a:ea typeface="Cambria" panose="02040503050406030204" pitchFamily="18" charset="0"/>
                <a:cs typeface="Calibri" panose="020F0502020204030204" pitchFamily="34" charset="0"/>
              </a:rPr>
              <a:t>and</a:t>
            </a:r>
            <a:r>
              <a:rPr kumimoji="0" lang="en-US" sz="7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j-lt"/>
                <a:ea typeface="Cambria" panose="02040503050406030204" pitchFamily="18" charset="0"/>
                <a:cs typeface="Calibri" panose="020F0502020204030204" pitchFamily="34" charset="0"/>
              </a:rPr>
              <a:t> create a energy system that </a:t>
            </a:r>
            <a:r>
              <a:rPr lang="en-US" sz="7200" b="1" dirty="0">
                <a:solidFill>
                  <a:srgbClr val="FFFFFF"/>
                </a:solidFill>
                <a:effectLst>
                  <a:outerShdw blurRad="38100" dist="38100" dir="2700000" algn="tl">
                    <a:srgbClr val="000000">
                      <a:alpha val="43137"/>
                    </a:srgbClr>
                  </a:outerShdw>
                </a:effectLst>
                <a:latin typeface="+mj-lt"/>
                <a:ea typeface="Cambria" panose="02040503050406030204" pitchFamily="18" charset="0"/>
                <a:cs typeface="Calibri" panose="020F0502020204030204" pitchFamily="34" charset="0"/>
              </a:rPr>
              <a:t>is</a:t>
            </a:r>
            <a:r>
              <a:rPr kumimoji="0" lang="en-US" sz="7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mj-lt"/>
                <a:ea typeface="Cambria" panose="02040503050406030204" pitchFamily="18" charset="0"/>
                <a:cs typeface="Calibri" panose="020F0502020204030204" pitchFamily="34" charset="0"/>
              </a:rPr>
              <a:t> more equitable and just?</a:t>
            </a:r>
          </a:p>
        </p:txBody>
      </p:sp>
    </p:spTree>
    <p:extLst>
      <p:ext uri="{BB962C8B-B14F-4D97-AF65-F5344CB8AC3E}">
        <p14:creationId xmlns:p14="http://schemas.microsoft.com/office/powerpoint/2010/main" val="2481613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64674-1017-A4DF-380F-A652C72BC159}"/>
              </a:ext>
            </a:extLst>
          </p:cNvPr>
          <p:cNvSpPr>
            <a:spLocks noGrp="1"/>
          </p:cNvSpPr>
          <p:nvPr>
            <p:ph type="title"/>
          </p:nvPr>
        </p:nvSpPr>
        <p:spPr/>
        <p:txBody>
          <a:bodyPr/>
          <a:lstStyle/>
          <a:p>
            <a:r>
              <a:rPr lang="en-US"/>
              <a:t>“Justice will serve as our North Star”</a:t>
            </a:r>
            <a:endParaRPr lang="en-US" dirty="0"/>
          </a:p>
        </p:txBody>
      </p:sp>
      <p:sp>
        <p:nvSpPr>
          <p:cNvPr id="4" name="Slide Number Placeholder 3">
            <a:extLst>
              <a:ext uri="{FF2B5EF4-FFF2-40B4-BE49-F238E27FC236}">
                <a16:creationId xmlns:a16="http://schemas.microsoft.com/office/drawing/2014/main" id="{6AA351F5-163B-BE56-2D41-5C5011C63A7B}"/>
              </a:ext>
            </a:extLst>
          </p:cNvPr>
          <p:cNvSpPr>
            <a:spLocks noGrp="1"/>
          </p:cNvSpPr>
          <p:nvPr>
            <p:ph type="sldNum" sz="quarter" idx="12"/>
          </p:nvPr>
        </p:nvSpPr>
        <p:spPr/>
        <p:txBody>
          <a:bodyPr/>
          <a:lstStyle/>
          <a:p>
            <a:fld id="{E773C8E2-B35B-254F-A137-6F2F570DAACB}" type="slidenum">
              <a:rPr lang="en-US" smtClean="0"/>
              <a:pPr/>
              <a:t>19</a:t>
            </a:fld>
            <a:endParaRPr lang="en-US"/>
          </a:p>
        </p:txBody>
      </p:sp>
      <p:pic>
        <p:nvPicPr>
          <p:cNvPr id="14" name="Content Placeholder 13" descr="A group of men posing for a photo in front of a large dome&#10;&#10;Description automatically generated with low confidence">
            <a:extLst>
              <a:ext uri="{FF2B5EF4-FFF2-40B4-BE49-F238E27FC236}">
                <a16:creationId xmlns:a16="http://schemas.microsoft.com/office/drawing/2014/main" id="{7A3A1E75-3AE7-A055-3531-8E62C5B43F7A}"/>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691905" y="1729526"/>
            <a:ext cx="5181600" cy="3454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a:extLst>
              <a:ext uri="{FF2B5EF4-FFF2-40B4-BE49-F238E27FC236}">
                <a16:creationId xmlns:a16="http://schemas.microsoft.com/office/drawing/2014/main" id="{E8D51D4E-B0AE-22D9-21FE-61687FBE8D9F}"/>
              </a:ext>
            </a:extLst>
          </p:cNvPr>
          <p:cNvPicPr>
            <a:picLocks noGrp="1" noChangeAspect="1"/>
          </p:cNvPicPr>
          <p:nvPr>
            <p:ph sz="half" idx="1"/>
          </p:nvPr>
        </p:nvPicPr>
        <p:blipFill>
          <a:blip r:embed="rId4"/>
          <a:stretch>
            <a:fillRect/>
          </a:stretch>
        </p:blipFill>
        <p:spPr>
          <a:xfrm>
            <a:off x="252573" y="1874199"/>
            <a:ext cx="7417066" cy="3109601"/>
          </a:xfrm>
        </p:spPr>
      </p:pic>
      <p:sp>
        <p:nvSpPr>
          <p:cNvPr id="3" name="TextBox 2">
            <a:extLst>
              <a:ext uri="{FF2B5EF4-FFF2-40B4-BE49-F238E27FC236}">
                <a16:creationId xmlns:a16="http://schemas.microsoft.com/office/drawing/2014/main" id="{5EF3DA10-738C-4CF6-1942-8A21E657D312}"/>
              </a:ext>
            </a:extLst>
          </p:cNvPr>
          <p:cNvSpPr txBox="1"/>
          <p:nvPr/>
        </p:nvSpPr>
        <p:spPr>
          <a:xfrm>
            <a:off x="6691905" y="5373189"/>
            <a:ext cx="5181600" cy="307777"/>
          </a:xfrm>
          <a:prstGeom prst="rect">
            <a:avLst/>
          </a:prstGeom>
          <a:noFill/>
        </p:spPr>
        <p:txBody>
          <a:bodyPr wrap="square" rtlCol="0">
            <a:spAutoFit/>
          </a:bodyPr>
          <a:lstStyle/>
          <a:p>
            <a:r>
              <a:rPr lang="en-US" sz="1400" dirty="0"/>
              <a:t>Secretary Granholm, Deputy Director Reames, Director Baker</a:t>
            </a:r>
          </a:p>
        </p:txBody>
      </p:sp>
    </p:spTree>
    <p:extLst>
      <p:ext uri="{BB962C8B-B14F-4D97-AF65-F5344CB8AC3E}">
        <p14:creationId xmlns:p14="http://schemas.microsoft.com/office/powerpoint/2010/main" val="3032544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34C9F05B-D905-DA75-8410-82DA2271FE4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139" r="18181" b="1"/>
          <a:stretch/>
        </p:blipFill>
        <p:spPr>
          <a:xfrm>
            <a:off x="20" y="1282"/>
            <a:ext cx="12191980" cy="6856718"/>
          </a:xfrm>
          <a:prstGeom prst="rect">
            <a:avLst/>
          </a:prstGeom>
        </p:spPr>
      </p:pic>
      <p:sp>
        <p:nvSpPr>
          <p:cNvPr id="4" name="Slide Number Placeholder 3">
            <a:extLst>
              <a:ext uri="{FF2B5EF4-FFF2-40B4-BE49-F238E27FC236}">
                <a16:creationId xmlns:a16="http://schemas.microsoft.com/office/drawing/2014/main" id="{B8A7D46D-D5E6-9387-CF29-85D03C665CA3}"/>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E773C8E2-B35B-254F-A137-6F2F570DAACB}" type="slidenum">
              <a:rPr lang="en-US">
                <a:solidFill>
                  <a:srgbClr val="FFFFFF"/>
                </a:solidFill>
              </a:rPr>
              <a:pPr>
                <a:lnSpc>
                  <a:spcPct val="90000"/>
                </a:lnSpc>
                <a:spcAft>
                  <a:spcPts val="600"/>
                </a:spcAft>
              </a:pPr>
              <a:t>2</a:t>
            </a:fld>
            <a:endParaRPr lang="en-US">
              <a:solidFill>
                <a:srgbClr val="FFFFFF"/>
              </a:solidFill>
            </a:endParaRPr>
          </a:p>
        </p:txBody>
      </p:sp>
    </p:spTree>
    <p:extLst>
      <p:ext uri="{BB962C8B-B14F-4D97-AF65-F5344CB8AC3E}">
        <p14:creationId xmlns:p14="http://schemas.microsoft.com/office/powerpoint/2010/main" val="2616140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CF8C52-0308-0B49-BDD6-89BA5A67603B}"/>
              </a:ext>
            </a:extLst>
          </p:cNvPr>
          <p:cNvSpPr>
            <a:spLocks noGrp="1"/>
          </p:cNvSpPr>
          <p:nvPr>
            <p:ph type="title"/>
          </p:nvPr>
        </p:nvSpPr>
        <p:spPr/>
        <p:txBody>
          <a:bodyPr>
            <a:normAutofit/>
          </a:bodyPr>
          <a:lstStyle/>
          <a:p>
            <a:r>
              <a:rPr lang="en-US" dirty="0"/>
              <a:t>Office of Economic Impact &amp; Diversity</a:t>
            </a:r>
          </a:p>
        </p:txBody>
      </p:sp>
      <p:sp>
        <p:nvSpPr>
          <p:cNvPr id="5" name="Content Placeholder 4">
            <a:extLst>
              <a:ext uri="{FF2B5EF4-FFF2-40B4-BE49-F238E27FC236}">
                <a16:creationId xmlns:a16="http://schemas.microsoft.com/office/drawing/2014/main" id="{70767D7B-CA69-2D47-B161-81D8E990EC27}"/>
              </a:ext>
            </a:extLst>
          </p:cNvPr>
          <p:cNvSpPr>
            <a:spLocks noGrp="1"/>
          </p:cNvSpPr>
          <p:nvPr>
            <p:ph idx="1"/>
          </p:nvPr>
        </p:nvSpPr>
        <p:spPr>
          <a:xfrm>
            <a:off x="838200" y="1253330"/>
            <a:ext cx="10515600" cy="4572117"/>
          </a:xfrm>
        </p:spPr>
        <p:txBody>
          <a:bodyPr>
            <a:noAutofit/>
          </a:bodyPr>
          <a:lstStyle/>
          <a:p>
            <a:pPr marL="0" indent="0">
              <a:lnSpc>
                <a:spcPct val="100000"/>
              </a:lnSpc>
              <a:spcBef>
                <a:spcPts val="0"/>
              </a:spcBef>
              <a:spcAft>
                <a:spcPts val="1200"/>
              </a:spcAft>
              <a:buNone/>
            </a:pPr>
            <a:r>
              <a:rPr lang="en-US" sz="1800" dirty="0">
                <a:latin typeface="+mn-lt"/>
              </a:rPr>
              <a:t>The </a:t>
            </a:r>
            <a:r>
              <a:rPr lang="en-US" sz="1800" b="1" dirty="0">
                <a:latin typeface="+mn-lt"/>
              </a:rPr>
              <a:t>National Energy Conservation Policy Act of 1978 </a:t>
            </a:r>
            <a:r>
              <a:rPr lang="en-US" sz="1800" dirty="0">
                <a:latin typeface="+mn-lt"/>
              </a:rPr>
              <a:t>(</a:t>
            </a:r>
            <a:r>
              <a:rPr lang="en-US" sz="1800" i="1" dirty="0">
                <a:latin typeface="+mn-lt"/>
              </a:rPr>
              <a:t>Public Law 95-619,Title 6, Part 3</a:t>
            </a:r>
            <a:r>
              <a:rPr lang="en-US" sz="1800" dirty="0">
                <a:latin typeface="+mn-lt"/>
              </a:rPr>
              <a:t>) created the Office of Minority Economic Impact </a:t>
            </a:r>
            <a:r>
              <a:rPr lang="en-US" sz="1800" i="1" dirty="0">
                <a:latin typeface="+mn-lt"/>
              </a:rPr>
              <a:t>now </a:t>
            </a:r>
            <a:r>
              <a:rPr lang="en-US" sz="1800" b="1" i="1" dirty="0">
                <a:latin typeface="+mn-lt"/>
              </a:rPr>
              <a:t>Office of Economic Impact and Diversit</a:t>
            </a:r>
            <a:r>
              <a:rPr lang="en-US" sz="1800" b="1" dirty="0">
                <a:latin typeface="+mn-lt"/>
              </a:rPr>
              <a:t>y </a:t>
            </a:r>
          </a:p>
          <a:p>
            <a:pPr marL="0" indent="0">
              <a:lnSpc>
                <a:spcPct val="100000"/>
              </a:lnSpc>
              <a:spcBef>
                <a:spcPts val="0"/>
              </a:spcBef>
              <a:spcAft>
                <a:spcPts val="1200"/>
              </a:spcAft>
              <a:buNone/>
            </a:pPr>
            <a:r>
              <a:rPr lang="en-US" sz="1800" dirty="0">
                <a:latin typeface="+mn-lt"/>
              </a:rPr>
              <a:t>The statute outlines 4 key areas of focus</a:t>
            </a:r>
          </a:p>
          <a:p>
            <a:pPr marL="514350" indent="-514350">
              <a:lnSpc>
                <a:spcPct val="100000"/>
              </a:lnSpc>
              <a:spcBef>
                <a:spcPts val="0"/>
              </a:spcBef>
              <a:spcAft>
                <a:spcPts val="1200"/>
              </a:spcAft>
              <a:buFont typeface="+mj-lt"/>
              <a:buAutoNum type="arabicPeriod"/>
            </a:pPr>
            <a:r>
              <a:rPr lang="en-US" sz="1800" dirty="0">
                <a:latin typeface="+mn-lt"/>
              </a:rPr>
              <a:t>Advise the Secretary of Energy on the effect of energy policies, regulations and other actions on people and communities of color, and minority-owned businesses.</a:t>
            </a:r>
          </a:p>
          <a:p>
            <a:pPr marL="514350" indent="-514350">
              <a:lnSpc>
                <a:spcPct val="100000"/>
              </a:lnSpc>
              <a:spcBef>
                <a:spcPts val="0"/>
              </a:spcBef>
              <a:spcAft>
                <a:spcPts val="1200"/>
              </a:spcAft>
              <a:buFont typeface="+mj-lt"/>
              <a:buAutoNum type="arabicPeriod"/>
            </a:pPr>
            <a:r>
              <a:rPr lang="en-US" sz="1800" dirty="0">
                <a:latin typeface="+mn-lt"/>
              </a:rPr>
              <a:t>Conduct an ongoing research program to determine the effects (including socioeconomic and environmental effects) of national energy programs, policies and regulations on communities of color.</a:t>
            </a:r>
          </a:p>
          <a:p>
            <a:pPr marL="514350" indent="-514350">
              <a:lnSpc>
                <a:spcPct val="100000"/>
              </a:lnSpc>
              <a:spcBef>
                <a:spcPts val="0"/>
              </a:spcBef>
              <a:spcAft>
                <a:spcPts val="1200"/>
              </a:spcAft>
              <a:buFont typeface="+mj-lt"/>
              <a:buAutoNum type="arabicPeriod"/>
            </a:pPr>
            <a:r>
              <a:rPr lang="en-US" sz="1800" dirty="0">
                <a:latin typeface="+mn-lt"/>
              </a:rPr>
              <a:t>Provide technical assistance to minority educational institutions and business enterprises to foster participation in research, development, demonstration, and contract activities of DOE.</a:t>
            </a:r>
          </a:p>
          <a:p>
            <a:pPr marL="514350" indent="-514350">
              <a:lnSpc>
                <a:spcPct val="100000"/>
              </a:lnSpc>
              <a:spcBef>
                <a:spcPts val="0"/>
              </a:spcBef>
              <a:spcAft>
                <a:spcPts val="1200"/>
              </a:spcAft>
              <a:buFont typeface="+mj-lt"/>
              <a:buAutoNum type="arabicPeriod"/>
            </a:pPr>
            <a:r>
              <a:rPr lang="en-US" sz="1800" dirty="0">
                <a:latin typeface="+mn-lt"/>
              </a:rPr>
              <a:t>Provide financial assistance in the form of loans to any minority business enterprise to assist such enterprises in participating fully in research, development, demonstration, and contract activities of DOE.</a:t>
            </a:r>
          </a:p>
        </p:txBody>
      </p:sp>
      <p:sp>
        <p:nvSpPr>
          <p:cNvPr id="2" name="Slide Number Placeholder 1">
            <a:extLst>
              <a:ext uri="{FF2B5EF4-FFF2-40B4-BE49-F238E27FC236}">
                <a16:creationId xmlns:a16="http://schemas.microsoft.com/office/drawing/2014/main" id="{8EBB5072-2825-264D-B7CA-1B05DB653D07}"/>
              </a:ext>
            </a:extLst>
          </p:cNvPr>
          <p:cNvSpPr>
            <a:spLocks noGrp="1"/>
          </p:cNvSpPr>
          <p:nvPr>
            <p:ph type="sldNum" sz="quarter" idx="12"/>
          </p:nvPr>
        </p:nvSpPr>
        <p:spPr>
          <a:xfrm>
            <a:off x="10842170" y="6356350"/>
            <a:ext cx="511629" cy="365125"/>
          </a:xfrm>
          <a:prstGeom prst="rect">
            <a:avLst/>
          </a:prstGeom>
        </p:spPr>
        <p:txBody>
          <a:bodyPr vert="horz" lIns="91440" tIns="45720" rIns="91440" bIns="45720" rtlCol="0" anchor="ctr" anchorCtr="0"/>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75B7D70-4ED6-CD49-BEFE-23A01C82FD1B}" type="slidenum">
              <a:rPr lang="en-US" smtClean="0"/>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34668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C66BBA-0900-DEC0-5815-F8FA1BF381A3}"/>
              </a:ext>
            </a:extLst>
          </p:cNvPr>
          <p:cNvSpPr>
            <a:spLocks noGrp="1"/>
          </p:cNvSpPr>
          <p:nvPr>
            <p:ph type="title"/>
          </p:nvPr>
        </p:nvSpPr>
        <p:spPr/>
        <p:txBody>
          <a:bodyPr/>
          <a:lstStyle/>
          <a:p>
            <a:r>
              <a:rPr lang="en-US" dirty="0"/>
              <a:t>Office of Energy Justice Policy &amp; Analysis, FY22</a:t>
            </a:r>
          </a:p>
        </p:txBody>
      </p:sp>
      <p:sp>
        <p:nvSpPr>
          <p:cNvPr id="6" name="Text Placeholder 5">
            <a:extLst>
              <a:ext uri="{FF2B5EF4-FFF2-40B4-BE49-F238E27FC236}">
                <a16:creationId xmlns:a16="http://schemas.microsoft.com/office/drawing/2014/main" id="{179DDB98-B523-2342-BFE0-2BED1C0A91BB}"/>
              </a:ext>
            </a:extLst>
          </p:cNvPr>
          <p:cNvSpPr>
            <a:spLocks noGrp="1"/>
          </p:cNvSpPr>
          <p:nvPr>
            <p:ph type="body" sz="quarter" idx="3"/>
          </p:nvPr>
        </p:nvSpPr>
        <p:spPr/>
        <p:txBody>
          <a:bodyPr/>
          <a:lstStyle/>
          <a:p>
            <a:endParaRPr lang="en-US" dirty="0"/>
          </a:p>
        </p:txBody>
      </p:sp>
      <p:sp>
        <p:nvSpPr>
          <p:cNvPr id="7" name="Content Placeholder 6">
            <a:extLst>
              <a:ext uri="{FF2B5EF4-FFF2-40B4-BE49-F238E27FC236}">
                <a16:creationId xmlns:a16="http://schemas.microsoft.com/office/drawing/2014/main" id="{6C7D4615-B32F-536E-8CA8-14BBD0DB4113}"/>
              </a:ext>
            </a:extLst>
          </p:cNvPr>
          <p:cNvSpPr>
            <a:spLocks noGrp="1"/>
          </p:cNvSpPr>
          <p:nvPr>
            <p:ph sz="quarter" idx="4"/>
          </p:nvPr>
        </p:nvSpPr>
        <p:spPr/>
        <p:txBody>
          <a:bodyPr/>
          <a:lstStyle/>
          <a:p>
            <a:endParaRPr lang="en-US"/>
          </a:p>
        </p:txBody>
      </p:sp>
      <p:sp>
        <p:nvSpPr>
          <p:cNvPr id="2" name="Slide Number Placeholder 1">
            <a:extLst>
              <a:ext uri="{FF2B5EF4-FFF2-40B4-BE49-F238E27FC236}">
                <a16:creationId xmlns:a16="http://schemas.microsoft.com/office/drawing/2014/main" id="{BD1B1CDC-99C8-F63E-28E7-C3DD708334D0}"/>
              </a:ext>
            </a:extLst>
          </p:cNvPr>
          <p:cNvSpPr>
            <a:spLocks noGrp="1"/>
          </p:cNvSpPr>
          <p:nvPr>
            <p:ph type="sldNum" sz="quarter" idx="12"/>
          </p:nvPr>
        </p:nvSpPr>
        <p:spPr/>
        <p:txBody>
          <a:bodyPr/>
          <a:lstStyle/>
          <a:p>
            <a:fld id="{E773C8E2-B35B-254F-A137-6F2F570DAACB}" type="slidenum">
              <a:rPr lang="en-US" smtClean="0"/>
              <a:t>21</a:t>
            </a:fld>
            <a:endParaRPr lang="en-US"/>
          </a:p>
        </p:txBody>
      </p:sp>
      <p:sp>
        <p:nvSpPr>
          <p:cNvPr id="8" name="Text Placeholder 4">
            <a:extLst>
              <a:ext uri="{FF2B5EF4-FFF2-40B4-BE49-F238E27FC236}">
                <a16:creationId xmlns:a16="http://schemas.microsoft.com/office/drawing/2014/main" id="{95488854-5910-E2CA-03DA-AAD1F56A6E3F}"/>
              </a:ext>
            </a:extLst>
          </p:cNvPr>
          <p:cNvSpPr txBox="1">
            <a:spLocks/>
          </p:cNvSpPr>
          <p:nvPr/>
        </p:nvSpPr>
        <p:spPr>
          <a:xfrm>
            <a:off x="6169024" y="1229171"/>
            <a:ext cx="5183188" cy="73505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lt1"/>
                </a:solidFill>
                <a:latin typeface="+mn-lt"/>
                <a:ea typeface="+mn-ea"/>
                <a:cs typeface="+mn-cs"/>
              </a:defRPr>
            </a:lvl9pPr>
          </a:lstStyle>
          <a:p>
            <a:pPr algn="ctr"/>
            <a:r>
              <a:rPr lang="en-US" sz="2000" dirty="0"/>
              <a:t>H.R. 1375 – Energy Equity Act of 2021</a:t>
            </a:r>
          </a:p>
        </p:txBody>
      </p:sp>
      <p:sp>
        <p:nvSpPr>
          <p:cNvPr id="9" name="Content Placeholder 5">
            <a:extLst>
              <a:ext uri="{FF2B5EF4-FFF2-40B4-BE49-F238E27FC236}">
                <a16:creationId xmlns:a16="http://schemas.microsoft.com/office/drawing/2014/main" id="{BEBBA89B-5DA7-AE20-4A8E-01A98E78E403}"/>
              </a:ext>
            </a:extLst>
          </p:cNvPr>
          <p:cNvSpPr txBox="1">
            <a:spLocks/>
          </p:cNvSpPr>
          <p:nvPr/>
        </p:nvSpPr>
        <p:spPr>
          <a:xfrm>
            <a:off x="6169024" y="2053083"/>
            <a:ext cx="5183188" cy="372462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buFont typeface="Arial" panose="020B0604020202020204" pitchFamily="34" charset="0"/>
              <a:buNone/>
            </a:pPr>
            <a:r>
              <a:rPr lang="en-US" sz="1800" dirty="0">
                <a:solidFill>
                  <a:schemeClr val="bg1"/>
                </a:solidFill>
              </a:rPr>
              <a:t>This bill would have established an Office of Energy Equity within the Department of Energy to:</a:t>
            </a:r>
          </a:p>
          <a:p>
            <a:pPr marL="514350" indent="-514350">
              <a:buFont typeface="+mj-lt"/>
              <a:buAutoNum type="arabicPeriod"/>
            </a:pPr>
            <a:r>
              <a:rPr lang="en-US" sz="1800" dirty="0">
                <a:solidFill>
                  <a:schemeClr val="bg1"/>
                </a:solidFill>
              </a:rPr>
              <a:t>promote an agencywide environmental justice strategy and interagency collaboration, </a:t>
            </a:r>
          </a:p>
          <a:p>
            <a:pPr marL="514350" indent="-514350">
              <a:buFont typeface="+mj-lt"/>
              <a:buAutoNum type="arabicPeriod"/>
            </a:pPr>
            <a:r>
              <a:rPr lang="en-US" sz="1800" dirty="0">
                <a:solidFill>
                  <a:schemeClr val="bg1"/>
                </a:solidFill>
              </a:rPr>
              <a:t>reduce or stabilize energy costs within underserved or disadvantaged communities, and </a:t>
            </a:r>
          </a:p>
          <a:p>
            <a:pPr marL="514350" indent="-514350">
              <a:buFont typeface="+mj-lt"/>
              <a:buAutoNum type="arabicPeriod"/>
            </a:pPr>
            <a:r>
              <a:rPr lang="en-US" sz="1800" dirty="0">
                <a:solidFill>
                  <a:schemeClr val="bg1"/>
                </a:solidFill>
              </a:rPr>
              <a:t>increase the availability of energy conservation measures within underserved or disadvantaged communities.</a:t>
            </a:r>
          </a:p>
          <a:p>
            <a:pPr marL="514350" indent="-514350">
              <a:buFont typeface="+mj-lt"/>
              <a:buAutoNum type="arabicPeriod"/>
            </a:pPr>
            <a:endParaRPr lang="en-US" sz="1800" dirty="0">
              <a:solidFill>
                <a:schemeClr val="bg1"/>
              </a:solidFill>
            </a:endParaRPr>
          </a:p>
          <a:p>
            <a:pPr marL="0" indent="0">
              <a:buFont typeface="Arial" panose="020B0604020202020204" pitchFamily="34" charset="0"/>
              <a:buNone/>
            </a:pPr>
            <a:r>
              <a:rPr lang="en-US" sz="1800" dirty="0">
                <a:solidFill>
                  <a:schemeClr val="bg1"/>
                </a:solidFill>
              </a:rPr>
              <a:t>(Introduced by Rep. Bobby Rush 2/25/21)</a:t>
            </a:r>
          </a:p>
        </p:txBody>
      </p:sp>
      <p:pic>
        <p:nvPicPr>
          <p:cNvPr id="2050" name="Picture 2">
            <a:extLst>
              <a:ext uri="{FF2B5EF4-FFF2-40B4-BE49-F238E27FC236}">
                <a16:creationId xmlns:a16="http://schemas.microsoft.com/office/drawing/2014/main" id="{98866C8C-D69E-11CD-15C1-7448D6783B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29878" y="1186369"/>
            <a:ext cx="3443505" cy="4591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81D3454B-912C-4715-2306-7F22398DBEB2}"/>
              </a:ext>
            </a:extLst>
          </p:cNvPr>
          <p:cNvSpPr txBox="1"/>
          <p:nvPr/>
        </p:nvSpPr>
        <p:spPr>
          <a:xfrm>
            <a:off x="1681045" y="5709351"/>
            <a:ext cx="3879670" cy="307777"/>
          </a:xfrm>
          <a:prstGeom prst="rect">
            <a:avLst/>
          </a:prstGeom>
          <a:noFill/>
        </p:spPr>
        <p:txBody>
          <a:bodyPr wrap="square" rtlCol="0">
            <a:spAutoFit/>
          </a:bodyPr>
          <a:lstStyle/>
          <a:p>
            <a:pPr algn="ctr"/>
            <a:r>
              <a:rPr lang="en-US" sz="1400" dirty="0"/>
              <a:t>Dr. Reames with Rep. Bobby Rush, Dec 2022</a:t>
            </a:r>
          </a:p>
        </p:txBody>
      </p:sp>
    </p:spTree>
    <p:extLst>
      <p:ext uri="{BB962C8B-B14F-4D97-AF65-F5344CB8AC3E}">
        <p14:creationId xmlns:p14="http://schemas.microsoft.com/office/powerpoint/2010/main" val="4256976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A8907-1159-495C-BCDA-C86945C302F8}"/>
              </a:ext>
            </a:extLst>
          </p:cNvPr>
          <p:cNvSpPr>
            <a:spLocks noGrp="1"/>
          </p:cNvSpPr>
          <p:nvPr>
            <p:ph type="title"/>
          </p:nvPr>
        </p:nvSpPr>
        <p:spPr/>
        <p:txBody>
          <a:bodyPr/>
          <a:lstStyle/>
          <a:p>
            <a:r>
              <a:rPr lang="en-US" sz="3599" dirty="0"/>
              <a:t>The Justice40 Initiative</a:t>
            </a:r>
          </a:p>
        </p:txBody>
      </p:sp>
      <p:sp>
        <p:nvSpPr>
          <p:cNvPr id="14" name="Slide Number Placeholder 6">
            <a:extLst>
              <a:ext uri="{FF2B5EF4-FFF2-40B4-BE49-F238E27FC236}">
                <a16:creationId xmlns:a16="http://schemas.microsoft.com/office/drawing/2014/main" id="{5FD0FE8F-FAC4-4B9B-8F1F-012F0F9A2AB5}"/>
              </a:ext>
            </a:extLst>
          </p:cNvPr>
          <p:cNvSpPr>
            <a:spLocks noGrp="1"/>
          </p:cNvSpPr>
          <p:nvPr>
            <p:ph type="sldNum" sz="quarter" idx="12"/>
          </p:nvPr>
        </p:nvSpPr>
        <p:spPr/>
        <p:txBody>
          <a:bodyPr/>
          <a:lstStyle/>
          <a:p>
            <a:fld id="{E773C8E2-B35B-254F-A137-6F2F570DAACB}" type="slidenum">
              <a:rPr lang="en-US" smtClean="0"/>
              <a:pPr/>
              <a:t>22</a:t>
            </a:fld>
            <a:endParaRPr lang="en-US"/>
          </a:p>
        </p:txBody>
      </p:sp>
      <p:sp>
        <p:nvSpPr>
          <p:cNvPr id="21" name="TextBox 20">
            <a:extLst>
              <a:ext uri="{FF2B5EF4-FFF2-40B4-BE49-F238E27FC236}">
                <a16:creationId xmlns:a16="http://schemas.microsoft.com/office/drawing/2014/main" id="{0F035885-340A-4F07-B154-FE20027344FD}"/>
              </a:ext>
            </a:extLst>
          </p:cNvPr>
          <p:cNvSpPr txBox="1"/>
          <p:nvPr/>
        </p:nvSpPr>
        <p:spPr>
          <a:xfrm>
            <a:off x="8277934" y="2401079"/>
            <a:ext cx="2898153" cy="953859"/>
          </a:xfrm>
          <a:prstGeom prst="rect">
            <a:avLst/>
          </a:prstGeom>
          <a:solidFill>
            <a:schemeClr val="bg1">
              <a:lumMod val="85000"/>
            </a:schemeClr>
          </a:solidFill>
        </p:spPr>
        <p:txBody>
          <a:bodyPr wrap="square">
            <a:spAutoFit/>
          </a:bodyPr>
          <a:lstStyle/>
          <a:p>
            <a:pPr algn="ctr"/>
            <a:r>
              <a:rPr lang="en-US" sz="2799" b="1">
                <a:solidFill>
                  <a:srgbClr val="46568C"/>
                </a:solidFill>
              </a:rPr>
              <a:t>Disadvantaged communities</a:t>
            </a:r>
          </a:p>
        </p:txBody>
      </p:sp>
      <p:sp>
        <p:nvSpPr>
          <p:cNvPr id="22" name="TextBox 21">
            <a:extLst>
              <a:ext uri="{FF2B5EF4-FFF2-40B4-BE49-F238E27FC236}">
                <a16:creationId xmlns:a16="http://schemas.microsoft.com/office/drawing/2014/main" id="{11257B5B-55B1-4F29-A4DA-BFB95AB5E367}"/>
              </a:ext>
            </a:extLst>
          </p:cNvPr>
          <p:cNvSpPr txBox="1"/>
          <p:nvPr/>
        </p:nvSpPr>
        <p:spPr>
          <a:xfrm>
            <a:off x="4586821" y="2401078"/>
            <a:ext cx="2898153" cy="953859"/>
          </a:xfrm>
          <a:prstGeom prst="rect">
            <a:avLst/>
          </a:prstGeom>
          <a:solidFill>
            <a:schemeClr val="bg1">
              <a:lumMod val="85000"/>
            </a:schemeClr>
          </a:solidFill>
        </p:spPr>
        <p:txBody>
          <a:bodyPr wrap="square">
            <a:spAutoFit/>
          </a:bodyPr>
          <a:lstStyle/>
          <a:p>
            <a:pPr algn="ctr"/>
            <a:r>
              <a:rPr lang="en-US" sz="2799" b="1">
                <a:solidFill>
                  <a:srgbClr val="7FB575"/>
                </a:solidFill>
              </a:rPr>
              <a:t>40% of the overall benefits</a:t>
            </a:r>
            <a:r>
              <a:rPr lang="en-US" sz="2799">
                <a:solidFill>
                  <a:srgbClr val="7FB575"/>
                </a:solidFill>
              </a:rPr>
              <a:t> </a:t>
            </a:r>
          </a:p>
        </p:txBody>
      </p:sp>
      <p:sp>
        <p:nvSpPr>
          <p:cNvPr id="23" name="TextBox 22">
            <a:extLst>
              <a:ext uri="{FF2B5EF4-FFF2-40B4-BE49-F238E27FC236}">
                <a16:creationId xmlns:a16="http://schemas.microsoft.com/office/drawing/2014/main" id="{1CF353F7-B8E1-43CD-B97A-E287989F77AF}"/>
              </a:ext>
            </a:extLst>
          </p:cNvPr>
          <p:cNvSpPr txBox="1"/>
          <p:nvPr/>
        </p:nvSpPr>
        <p:spPr>
          <a:xfrm>
            <a:off x="868654" y="2420390"/>
            <a:ext cx="2898153" cy="953859"/>
          </a:xfrm>
          <a:prstGeom prst="rect">
            <a:avLst/>
          </a:prstGeom>
          <a:solidFill>
            <a:schemeClr val="bg1">
              <a:lumMod val="85000"/>
            </a:schemeClr>
          </a:solidFill>
        </p:spPr>
        <p:txBody>
          <a:bodyPr wrap="square">
            <a:spAutoFit/>
          </a:bodyPr>
          <a:lstStyle/>
          <a:p>
            <a:pPr algn="ctr"/>
            <a:r>
              <a:rPr lang="en-US" sz="2799" b="1">
                <a:solidFill>
                  <a:schemeClr val="accent3">
                    <a:lumMod val="75000"/>
                  </a:schemeClr>
                </a:solidFill>
              </a:rPr>
              <a:t>Federal investments </a:t>
            </a:r>
          </a:p>
        </p:txBody>
      </p:sp>
      <p:sp>
        <p:nvSpPr>
          <p:cNvPr id="13" name="TextBox 12">
            <a:extLst>
              <a:ext uri="{FF2B5EF4-FFF2-40B4-BE49-F238E27FC236}">
                <a16:creationId xmlns:a16="http://schemas.microsoft.com/office/drawing/2014/main" id="{5CF16A33-2A61-4D3E-947E-72C88155A68F}"/>
              </a:ext>
            </a:extLst>
          </p:cNvPr>
          <p:cNvSpPr txBox="1"/>
          <p:nvPr/>
        </p:nvSpPr>
        <p:spPr>
          <a:xfrm>
            <a:off x="770139" y="1228511"/>
            <a:ext cx="10583661" cy="953851"/>
          </a:xfrm>
          <a:prstGeom prst="rect">
            <a:avLst/>
          </a:prstGeom>
          <a:solidFill>
            <a:schemeClr val="bg1">
              <a:lumMod val="85000"/>
            </a:schemeClr>
          </a:solidFill>
        </p:spPr>
        <p:txBody>
          <a:bodyPr wrap="square">
            <a:spAutoFit/>
          </a:bodyPr>
          <a:lstStyle/>
          <a:p>
            <a:r>
              <a:rPr lang="en-US" sz="2700">
                <a:latin typeface="Calibri Light" panose="020F0302020204030204" pitchFamily="34" charset="0"/>
                <a:cs typeface="Calibri Light" panose="020F0302020204030204" pitchFamily="34" charset="0"/>
              </a:rPr>
              <a:t>EO 14008, Sec 223 – Justice40 – how </a:t>
            </a:r>
            <a:r>
              <a:rPr lang="en-US" sz="2700" b="1">
                <a:solidFill>
                  <a:schemeClr val="accent3">
                    <a:lumMod val="75000"/>
                  </a:schemeClr>
                </a:solidFill>
                <a:latin typeface="Calibri Light" panose="020F0302020204030204" pitchFamily="34" charset="0"/>
                <a:cs typeface="Calibri Light" panose="020F0302020204030204" pitchFamily="34" charset="0"/>
              </a:rPr>
              <a:t>Federal investments </a:t>
            </a:r>
            <a:r>
              <a:rPr lang="en-US" sz="2700">
                <a:latin typeface="Calibri Light" panose="020F0302020204030204" pitchFamily="34" charset="0"/>
                <a:cs typeface="Calibri Light" panose="020F0302020204030204" pitchFamily="34" charset="0"/>
              </a:rPr>
              <a:t>might be made for </a:t>
            </a:r>
            <a:r>
              <a:rPr lang="en-US" sz="2700" b="1">
                <a:solidFill>
                  <a:srgbClr val="7FB575"/>
                </a:solidFill>
                <a:latin typeface="Calibri Light" panose="020F0302020204030204" pitchFamily="34" charset="0"/>
                <a:cs typeface="Calibri Light" panose="020F0302020204030204" pitchFamily="34" charset="0"/>
              </a:rPr>
              <a:t>40% of the overall benefits</a:t>
            </a:r>
            <a:r>
              <a:rPr lang="en-US" sz="2700">
                <a:solidFill>
                  <a:srgbClr val="7FB575"/>
                </a:solidFill>
                <a:latin typeface="Calibri Light" panose="020F0302020204030204" pitchFamily="34" charset="0"/>
                <a:cs typeface="Calibri Light" panose="020F0302020204030204" pitchFamily="34" charset="0"/>
              </a:rPr>
              <a:t> </a:t>
            </a:r>
            <a:r>
              <a:rPr lang="en-US" sz="2700">
                <a:latin typeface="Calibri Light" panose="020F0302020204030204" pitchFamily="34" charset="0"/>
                <a:cs typeface="Calibri Light" panose="020F0302020204030204" pitchFamily="34" charset="0"/>
              </a:rPr>
              <a:t>to flow to </a:t>
            </a:r>
            <a:r>
              <a:rPr lang="en-US" sz="2700" b="1">
                <a:solidFill>
                  <a:srgbClr val="46568C"/>
                </a:solidFill>
                <a:latin typeface="Calibri Light" panose="020F0302020204030204" pitchFamily="34" charset="0"/>
                <a:cs typeface="Calibri Light" panose="020F0302020204030204" pitchFamily="34" charset="0"/>
              </a:rPr>
              <a:t>disadvantaged communities</a:t>
            </a:r>
          </a:p>
        </p:txBody>
      </p:sp>
      <p:sp>
        <p:nvSpPr>
          <p:cNvPr id="3" name="TextBox 2">
            <a:extLst>
              <a:ext uri="{FF2B5EF4-FFF2-40B4-BE49-F238E27FC236}">
                <a16:creationId xmlns:a16="http://schemas.microsoft.com/office/drawing/2014/main" id="{86BA6008-CFD0-0231-9488-AC4BD150CB58}"/>
              </a:ext>
            </a:extLst>
          </p:cNvPr>
          <p:cNvSpPr txBox="1"/>
          <p:nvPr/>
        </p:nvSpPr>
        <p:spPr>
          <a:xfrm>
            <a:off x="-97193" y="5769414"/>
            <a:ext cx="11450993" cy="307777"/>
          </a:xfrm>
          <a:prstGeom prst="rect">
            <a:avLst/>
          </a:prstGeom>
          <a:noFill/>
        </p:spPr>
        <p:txBody>
          <a:bodyPr wrap="square">
            <a:spAutoFit/>
          </a:bodyPr>
          <a:lstStyle/>
          <a:p>
            <a:pPr algn="ctr"/>
            <a:r>
              <a:rPr lang="en-US" sz="1400"/>
              <a:t>Interim Implementation Guidance for the Justice40 Initiative. </a:t>
            </a:r>
            <a:r>
              <a:rPr lang="en-US" sz="1400">
                <a:hlinkClick r:id="rId3"/>
              </a:rPr>
              <a:t>https://www.whitehouse.gov/wp-content/uploads/2021/07/M-21-28.pdf</a:t>
            </a:r>
            <a:r>
              <a:rPr lang="en-US" sz="1400"/>
              <a:t> </a:t>
            </a:r>
          </a:p>
        </p:txBody>
      </p:sp>
      <p:sp>
        <p:nvSpPr>
          <p:cNvPr id="4" name="TextBox 3">
            <a:extLst>
              <a:ext uri="{FF2B5EF4-FFF2-40B4-BE49-F238E27FC236}">
                <a16:creationId xmlns:a16="http://schemas.microsoft.com/office/drawing/2014/main" id="{80C1C569-84AF-75CD-6826-3B9AF8698E77}"/>
              </a:ext>
            </a:extLst>
          </p:cNvPr>
          <p:cNvSpPr txBox="1"/>
          <p:nvPr/>
        </p:nvSpPr>
        <p:spPr>
          <a:xfrm>
            <a:off x="4590980" y="3574861"/>
            <a:ext cx="2889833" cy="1938992"/>
          </a:xfrm>
          <a:prstGeom prst="rect">
            <a:avLst/>
          </a:prstGeom>
          <a:solidFill>
            <a:srgbClr val="7FB575"/>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How do we measure and track the benefits of Justice40 investments?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45DA720-D64E-E9F1-F599-2D6BA812230D}"/>
              </a:ext>
            </a:extLst>
          </p:cNvPr>
          <p:cNvSpPr txBox="1"/>
          <p:nvPr/>
        </p:nvSpPr>
        <p:spPr>
          <a:xfrm>
            <a:off x="881351" y="3504993"/>
            <a:ext cx="2898152" cy="2308324"/>
          </a:xfrm>
          <a:prstGeom prst="rect">
            <a:avLst/>
          </a:prstGeom>
          <a:solidFill>
            <a:srgbClr val="9F882D"/>
          </a:solidFill>
          <a:ln w="38100">
            <a:noFill/>
          </a:ln>
        </p:spPr>
        <p:txBody>
          <a:bodyPr wrap="square" rtlCol="0">
            <a:spAutoFit/>
          </a:bodyPr>
          <a:lstStyle>
            <a:defPPr>
              <a:defRPr lang="en-US"/>
            </a:defPPr>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How do we define Justice40 investments and identify programs?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26E2DC4-A6C7-BB66-058C-0C16D9349E07}"/>
              </a:ext>
            </a:extLst>
          </p:cNvPr>
          <p:cNvSpPr txBox="1"/>
          <p:nvPr/>
        </p:nvSpPr>
        <p:spPr>
          <a:xfrm>
            <a:off x="8286253" y="3509753"/>
            <a:ext cx="2889833" cy="1938992"/>
          </a:xfrm>
          <a:prstGeom prst="rect">
            <a:avLst/>
          </a:prstGeom>
          <a:solidFill>
            <a:schemeClr val="accent2"/>
          </a:solidFill>
          <a:ln w="381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How do we define disadvantaged communities (DACs)?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453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CF8C52-0308-0B49-BDD6-89BA5A67603B}"/>
              </a:ext>
            </a:extLst>
          </p:cNvPr>
          <p:cNvSpPr>
            <a:spLocks noGrp="1"/>
          </p:cNvSpPr>
          <p:nvPr>
            <p:ph type="title"/>
          </p:nvPr>
        </p:nvSpPr>
        <p:spPr/>
        <p:txBody>
          <a:bodyPr>
            <a:normAutofit/>
          </a:bodyPr>
          <a:lstStyle/>
          <a:p>
            <a:r>
              <a:rPr lang="en-US" sz="3600" dirty="0"/>
              <a:t>Implementing Justice40</a:t>
            </a:r>
          </a:p>
        </p:txBody>
      </p:sp>
      <p:sp>
        <p:nvSpPr>
          <p:cNvPr id="2" name="Slide Number Placeholder 1">
            <a:extLst>
              <a:ext uri="{FF2B5EF4-FFF2-40B4-BE49-F238E27FC236}">
                <a16:creationId xmlns:a16="http://schemas.microsoft.com/office/drawing/2014/main" id="{8EBB5072-2825-264D-B7CA-1B05DB653D07}"/>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73C8E2-B35B-254F-A137-6F2F570DAACB}"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62" name="Group 61">
            <a:extLst>
              <a:ext uri="{FF2B5EF4-FFF2-40B4-BE49-F238E27FC236}">
                <a16:creationId xmlns:a16="http://schemas.microsoft.com/office/drawing/2014/main" id="{15F417DF-DD87-23BF-C10D-38C6DDB2E435}"/>
              </a:ext>
            </a:extLst>
          </p:cNvPr>
          <p:cNvGrpSpPr/>
          <p:nvPr/>
        </p:nvGrpSpPr>
        <p:grpSpPr>
          <a:xfrm>
            <a:off x="1384346" y="1258539"/>
            <a:ext cx="9852805" cy="4769337"/>
            <a:chOff x="1384346" y="1258539"/>
            <a:chExt cx="9852805" cy="4769337"/>
          </a:xfrm>
        </p:grpSpPr>
        <p:cxnSp>
          <p:nvCxnSpPr>
            <p:cNvPr id="17" name="Straight Connector 16">
              <a:extLst>
                <a:ext uri="{FF2B5EF4-FFF2-40B4-BE49-F238E27FC236}">
                  <a16:creationId xmlns:a16="http://schemas.microsoft.com/office/drawing/2014/main" id="{484C9EBA-282D-4A88-8870-EEBCB5B10CE9}"/>
                </a:ext>
              </a:extLst>
            </p:cNvPr>
            <p:cNvCxnSpPr>
              <a:cxnSpLocks/>
            </p:cNvCxnSpPr>
            <p:nvPr/>
          </p:nvCxnSpPr>
          <p:spPr>
            <a:xfrm flipH="1">
              <a:off x="6031953" y="1738149"/>
              <a:ext cx="59320" cy="205386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4A74AD9-B750-4806-8A52-938BC5F0734F}"/>
                </a:ext>
              </a:extLst>
            </p:cNvPr>
            <p:cNvSpPr/>
            <p:nvPr/>
          </p:nvSpPr>
          <p:spPr>
            <a:xfrm>
              <a:off x="4922269" y="2200479"/>
              <a:ext cx="2278687" cy="5950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Secretary of Energy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panose="020B0604020202020204"/>
                </a:rPr>
                <a:t>(19 Other Federal Agencies)</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Rectangle: Rounded Corners 18">
              <a:extLst>
                <a:ext uri="{FF2B5EF4-FFF2-40B4-BE49-F238E27FC236}">
                  <a16:creationId xmlns:a16="http://schemas.microsoft.com/office/drawing/2014/main" id="{322815B3-1D07-41EE-9A99-4A5030DF873D}"/>
                </a:ext>
              </a:extLst>
            </p:cNvPr>
            <p:cNvSpPr/>
            <p:nvPr/>
          </p:nvSpPr>
          <p:spPr>
            <a:xfrm>
              <a:off x="5044348" y="3003883"/>
              <a:ext cx="2093218" cy="5950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FFFFFF"/>
                  </a:solidFill>
                  <a:latin typeface="Arial" panose="020B0604020202020204"/>
                </a:rPr>
                <a:t>Office of Economic Impact &amp; Diversity</a:t>
              </a:r>
              <a:endPar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7" name="Picture 4" descr="Department of Energy logo">
              <a:extLst>
                <a:ext uri="{FF2B5EF4-FFF2-40B4-BE49-F238E27FC236}">
                  <a16:creationId xmlns:a16="http://schemas.microsoft.com/office/drawing/2014/main" id="{B5CF5932-D52E-4CF1-A807-32ADF4A1CC0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16249" y="4798373"/>
              <a:ext cx="1125507" cy="750338"/>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CCE04FE3-0AEB-4423-BF72-39B7B19A82EC}"/>
                </a:ext>
              </a:extLst>
            </p:cNvPr>
            <p:cNvSpPr txBox="1"/>
            <p:nvPr/>
          </p:nvSpPr>
          <p:spPr>
            <a:xfrm>
              <a:off x="5850285" y="5284942"/>
              <a:ext cx="1657434" cy="7386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Justice40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Community of Practice</a:t>
              </a:r>
            </a:p>
          </p:txBody>
        </p:sp>
        <p:pic>
          <p:nvPicPr>
            <p:cNvPr id="39" name="Graphic 38" descr="Handshake with solid fill">
              <a:extLst>
                <a:ext uri="{FF2B5EF4-FFF2-40B4-BE49-F238E27FC236}">
                  <a16:creationId xmlns:a16="http://schemas.microsoft.com/office/drawing/2014/main" id="{2141881B-DC1C-41D1-AA97-0B9A1A20BFBA}"/>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60226" y="4198873"/>
              <a:ext cx="701213" cy="701213"/>
            </a:xfrm>
            <a:prstGeom prst="rect">
              <a:avLst/>
            </a:prstGeom>
          </p:spPr>
        </p:pic>
        <p:pic>
          <p:nvPicPr>
            <p:cNvPr id="36" name="Graphic 35" descr="Group brainstorm with solid fill">
              <a:extLst>
                <a:ext uri="{FF2B5EF4-FFF2-40B4-BE49-F238E27FC236}">
                  <a16:creationId xmlns:a16="http://schemas.microsoft.com/office/drawing/2014/main" id="{8ABB8FF6-B388-4775-B17A-FFD444985758}"/>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89113" y="4187578"/>
              <a:ext cx="706941" cy="706941"/>
            </a:xfrm>
            <a:prstGeom prst="rect">
              <a:avLst/>
            </a:prstGeom>
          </p:spPr>
        </p:pic>
        <p:grpSp>
          <p:nvGrpSpPr>
            <p:cNvPr id="61" name="Group 60">
              <a:extLst>
                <a:ext uri="{FF2B5EF4-FFF2-40B4-BE49-F238E27FC236}">
                  <a16:creationId xmlns:a16="http://schemas.microsoft.com/office/drawing/2014/main" id="{52F2D5F7-D152-A1FF-93C1-36112D7329A1}"/>
                </a:ext>
              </a:extLst>
            </p:cNvPr>
            <p:cNvGrpSpPr/>
            <p:nvPr/>
          </p:nvGrpSpPr>
          <p:grpSpPr>
            <a:xfrm>
              <a:off x="1589195" y="4228896"/>
              <a:ext cx="1500860" cy="1709139"/>
              <a:chOff x="92735" y="3912637"/>
              <a:chExt cx="1500860" cy="1709139"/>
            </a:xfrm>
          </p:grpSpPr>
          <p:sp>
            <p:nvSpPr>
              <p:cNvPr id="32" name="TextBox 31">
                <a:extLst>
                  <a:ext uri="{FF2B5EF4-FFF2-40B4-BE49-F238E27FC236}">
                    <a16:creationId xmlns:a16="http://schemas.microsoft.com/office/drawing/2014/main" id="{BFA44EE0-D420-4AA2-A354-EE7E75609749}"/>
                  </a:ext>
                </a:extLst>
              </p:cNvPr>
              <p:cNvSpPr txBox="1"/>
              <p:nvPr/>
            </p:nvSpPr>
            <p:spPr>
              <a:xfrm>
                <a:off x="92735" y="4667669"/>
                <a:ext cx="1500860" cy="954107"/>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External Stakeholder Engagement &amp; Input</a:t>
                </a:r>
              </a:p>
            </p:txBody>
          </p:sp>
          <p:pic>
            <p:nvPicPr>
              <p:cNvPr id="33" name="Picture 2" descr="Michigan Advisory Council on Environmental Justice (MACEJ)">
                <a:extLst>
                  <a:ext uri="{FF2B5EF4-FFF2-40B4-BE49-F238E27FC236}">
                    <a16:creationId xmlns:a16="http://schemas.microsoft.com/office/drawing/2014/main" id="{588AF941-A29E-45A3-9738-56C42E43E2B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07017" y="3912637"/>
                <a:ext cx="636842" cy="636842"/>
              </a:xfrm>
              <a:prstGeom prst="rect">
                <a:avLst/>
              </a:prstGeom>
              <a:solidFill>
                <a:schemeClr val="tx1"/>
              </a:solidFill>
            </p:spPr>
          </p:pic>
        </p:grpSp>
        <p:cxnSp>
          <p:nvCxnSpPr>
            <p:cNvPr id="24" name="Straight Connector 23">
              <a:extLst>
                <a:ext uri="{FF2B5EF4-FFF2-40B4-BE49-F238E27FC236}">
                  <a16:creationId xmlns:a16="http://schemas.microsoft.com/office/drawing/2014/main" id="{327FA31C-9B6C-49FE-B64D-744E541D9878}"/>
                </a:ext>
              </a:extLst>
            </p:cNvPr>
            <p:cNvCxnSpPr>
              <a:cxnSpLocks/>
            </p:cNvCxnSpPr>
            <p:nvPr/>
          </p:nvCxnSpPr>
          <p:spPr>
            <a:xfrm flipV="1">
              <a:off x="2314458" y="3775988"/>
              <a:ext cx="7783362" cy="1602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E902FFD-6AC2-4DE6-8DBE-AC9EA8744FA6}"/>
                </a:ext>
              </a:extLst>
            </p:cNvPr>
            <p:cNvCxnSpPr>
              <a:cxnSpLocks/>
            </p:cNvCxnSpPr>
            <p:nvPr/>
          </p:nvCxnSpPr>
          <p:spPr>
            <a:xfrm>
              <a:off x="2311669" y="3789075"/>
              <a:ext cx="2789" cy="36834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18A9940-7CA3-431D-9B42-BDE6268E7C3F}"/>
                </a:ext>
              </a:extLst>
            </p:cNvPr>
            <p:cNvCxnSpPr>
              <a:cxnSpLocks/>
            </p:cNvCxnSpPr>
            <p:nvPr/>
          </p:nvCxnSpPr>
          <p:spPr>
            <a:xfrm>
              <a:off x="3660831" y="3788397"/>
              <a:ext cx="0" cy="3683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35A6904-7AA2-406C-AE6E-EFBE4437010E}"/>
                </a:ext>
              </a:extLst>
            </p:cNvPr>
            <p:cNvCxnSpPr>
              <a:cxnSpLocks/>
            </p:cNvCxnSpPr>
            <p:nvPr/>
          </p:nvCxnSpPr>
          <p:spPr>
            <a:xfrm flipH="1">
              <a:off x="5113008" y="3788397"/>
              <a:ext cx="4273" cy="36833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1" name="Rectangle: Rounded Corners 40">
              <a:extLst>
                <a:ext uri="{FF2B5EF4-FFF2-40B4-BE49-F238E27FC236}">
                  <a16:creationId xmlns:a16="http://schemas.microsoft.com/office/drawing/2014/main" id="{7F1BA094-88B3-4F5A-9598-2109AFDB5500}"/>
                </a:ext>
              </a:extLst>
            </p:cNvPr>
            <p:cNvSpPr/>
            <p:nvPr/>
          </p:nvSpPr>
          <p:spPr>
            <a:xfrm>
              <a:off x="4360217" y="1258539"/>
              <a:ext cx="3462112" cy="7986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mn-ea"/>
                  <a:cs typeface="+mn-cs"/>
                </a:rPr>
                <a:t>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panose="020B0604020202020204"/>
                </a:rPr>
                <a:t>Council on Environmental Quality (CEQ)</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panose="020B0604020202020204"/>
                </a:rPr>
                <a:t>Office of Management and Budget (OMB)</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panose="020B0604020202020204"/>
                </a:rPr>
                <a:t>Climate Policy Office (CPO)</a:t>
              </a:r>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ctangle: Rounded Corners 4">
              <a:extLst>
                <a:ext uri="{FF2B5EF4-FFF2-40B4-BE49-F238E27FC236}">
                  <a16:creationId xmlns:a16="http://schemas.microsoft.com/office/drawing/2014/main" id="{8E4F4958-D3A9-D0D3-496F-C31F3C250F60}"/>
                </a:ext>
              </a:extLst>
            </p:cNvPr>
            <p:cNvSpPr/>
            <p:nvPr/>
          </p:nvSpPr>
          <p:spPr>
            <a:xfrm>
              <a:off x="1384346" y="1355133"/>
              <a:ext cx="2489629" cy="605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White House Environmental Justice Advisory Council </a:t>
              </a:r>
              <a:r>
                <a:rPr lang="en-US" sz="1200" b="1" dirty="0"/>
                <a:t>(WHEJAC)</a:t>
              </a:r>
            </a:p>
          </p:txBody>
        </p:sp>
        <p:sp>
          <p:nvSpPr>
            <p:cNvPr id="40" name="Rectangle: Rounded Corners 39">
              <a:extLst>
                <a:ext uri="{FF2B5EF4-FFF2-40B4-BE49-F238E27FC236}">
                  <a16:creationId xmlns:a16="http://schemas.microsoft.com/office/drawing/2014/main" id="{B5A6D655-0EC1-E041-F37C-70B1890357F6}"/>
                </a:ext>
              </a:extLst>
            </p:cNvPr>
            <p:cNvSpPr/>
            <p:nvPr/>
          </p:nvSpPr>
          <p:spPr>
            <a:xfrm>
              <a:off x="8318025" y="1355133"/>
              <a:ext cx="2489629" cy="6055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White House Environmental Justice Interagency Council </a:t>
              </a:r>
              <a:r>
                <a:rPr lang="en-US" sz="1200" b="1" dirty="0"/>
                <a:t>(WHEJIC)</a:t>
              </a:r>
            </a:p>
          </p:txBody>
        </p:sp>
        <p:cxnSp>
          <p:nvCxnSpPr>
            <p:cNvPr id="7" name="Straight Connector 6">
              <a:extLst>
                <a:ext uri="{FF2B5EF4-FFF2-40B4-BE49-F238E27FC236}">
                  <a16:creationId xmlns:a16="http://schemas.microsoft.com/office/drawing/2014/main" id="{167BC27C-492E-C634-9AB6-445159D9F626}"/>
                </a:ext>
              </a:extLst>
            </p:cNvPr>
            <p:cNvCxnSpPr>
              <a:stCxn id="5" idx="3"/>
              <a:endCxn id="41" idx="1"/>
            </p:cNvCxnSpPr>
            <p:nvPr/>
          </p:nvCxnSpPr>
          <p:spPr>
            <a:xfrm>
              <a:off x="3873975" y="1657885"/>
              <a:ext cx="4862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7D13EE6-07EF-700D-CC40-125DDA467D12}"/>
                </a:ext>
              </a:extLst>
            </p:cNvPr>
            <p:cNvCxnSpPr>
              <a:stCxn id="40" idx="1"/>
              <a:endCxn id="41" idx="3"/>
            </p:cNvCxnSpPr>
            <p:nvPr/>
          </p:nvCxnSpPr>
          <p:spPr>
            <a:xfrm flipH="1">
              <a:off x="7822329" y="1657885"/>
              <a:ext cx="495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43" name="Picture 4" descr="Department of Energy logo">
              <a:extLst>
                <a:ext uri="{FF2B5EF4-FFF2-40B4-BE49-F238E27FC236}">
                  <a16:creationId xmlns:a16="http://schemas.microsoft.com/office/drawing/2014/main" id="{3EDAFA2D-9661-ACF8-228E-5156AC7920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50255" y="4800164"/>
              <a:ext cx="1125507" cy="75033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0124B977-B3DC-9CAB-91F0-BE95BB644F39}"/>
                </a:ext>
              </a:extLst>
            </p:cNvPr>
            <p:cNvSpPr txBox="1"/>
            <p:nvPr/>
          </p:nvSpPr>
          <p:spPr>
            <a:xfrm>
              <a:off x="4284291" y="5286733"/>
              <a:ext cx="1657434" cy="7386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Justice40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Benefits Metrics Working Group</a:t>
              </a:r>
            </a:p>
          </p:txBody>
        </p:sp>
        <p:pic>
          <p:nvPicPr>
            <p:cNvPr id="46" name="Picture 4" descr="Department of Energy logo">
              <a:extLst>
                <a:ext uri="{FF2B5EF4-FFF2-40B4-BE49-F238E27FC236}">
                  <a16:creationId xmlns:a16="http://schemas.microsoft.com/office/drawing/2014/main" id="{FE6B180C-BACA-662C-68EF-CAF24D62689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79831" y="4799858"/>
              <a:ext cx="1125507" cy="750338"/>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92315F3B-EE3C-FB48-CA62-FD64F87C174E}"/>
                </a:ext>
              </a:extLst>
            </p:cNvPr>
            <p:cNvSpPr txBox="1"/>
            <p:nvPr/>
          </p:nvSpPr>
          <p:spPr>
            <a:xfrm>
              <a:off x="2813867" y="5286427"/>
              <a:ext cx="1657434" cy="7386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Office of Energy Justice Policy &amp; Analysis</a:t>
              </a:r>
            </a:p>
          </p:txBody>
        </p:sp>
        <p:pic>
          <p:nvPicPr>
            <p:cNvPr id="31" name="Graphic 30" descr="Abacus with solid fill">
              <a:extLst>
                <a:ext uri="{FF2B5EF4-FFF2-40B4-BE49-F238E27FC236}">
                  <a16:creationId xmlns:a16="http://schemas.microsoft.com/office/drawing/2014/main" id="{C2CD4758-E764-4AE3-87DC-2C890E18BA44}"/>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753251" y="4171333"/>
              <a:ext cx="719514" cy="719514"/>
            </a:xfrm>
            <a:prstGeom prst="rect">
              <a:avLst/>
            </a:prstGeom>
          </p:spPr>
        </p:pic>
        <p:cxnSp>
          <p:nvCxnSpPr>
            <p:cNvPr id="48" name="Straight Connector 47">
              <a:extLst>
                <a:ext uri="{FF2B5EF4-FFF2-40B4-BE49-F238E27FC236}">
                  <a16:creationId xmlns:a16="http://schemas.microsoft.com/office/drawing/2014/main" id="{55835498-9B37-80A9-D097-83CA7F87E1C6}"/>
                </a:ext>
              </a:extLst>
            </p:cNvPr>
            <p:cNvCxnSpPr>
              <a:cxnSpLocks/>
            </p:cNvCxnSpPr>
            <p:nvPr/>
          </p:nvCxnSpPr>
          <p:spPr>
            <a:xfrm flipH="1">
              <a:off x="6710833" y="3779933"/>
              <a:ext cx="4273" cy="368339"/>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50" name="Picture 4" descr="Department of Energy logo">
              <a:extLst>
                <a:ext uri="{FF2B5EF4-FFF2-40B4-BE49-F238E27FC236}">
                  <a16:creationId xmlns:a16="http://schemas.microsoft.com/office/drawing/2014/main" id="{C5D6BDC6-8FE6-D1D7-98A9-996B34451A8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65946" y="4802643"/>
              <a:ext cx="1125507" cy="750338"/>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6EB04822-19EE-523D-109A-AFA70AE6D48E}"/>
                </a:ext>
              </a:extLst>
            </p:cNvPr>
            <p:cNvSpPr txBox="1"/>
            <p:nvPr/>
          </p:nvSpPr>
          <p:spPr>
            <a:xfrm>
              <a:off x="7326623" y="5289212"/>
              <a:ext cx="2004151" cy="7386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Energy and Environmental Justice (EEJ) Working Group</a:t>
              </a:r>
            </a:p>
          </p:txBody>
        </p:sp>
        <p:pic>
          <p:nvPicPr>
            <p:cNvPr id="52" name="Graphic 51" descr="Handshake with solid fill">
              <a:extLst>
                <a:ext uri="{FF2B5EF4-FFF2-40B4-BE49-F238E27FC236}">
                  <a16:creationId xmlns:a16="http://schemas.microsoft.com/office/drawing/2014/main" id="{9585A15C-2AEB-6179-47A2-072C6A5F1C30}"/>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09923" y="4203143"/>
              <a:ext cx="701213" cy="701213"/>
            </a:xfrm>
            <a:prstGeom prst="rect">
              <a:avLst/>
            </a:prstGeom>
          </p:spPr>
        </p:pic>
        <p:cxnSp>
          <p:nvCxnSpPr>
            <p:cNvPr id="53" name="Straight Connector 52">
              <a:extLst>
                <a:ext uri="{FF2B5EF4-FFF2-40B4-BE49-F238E27FC236}">
                  <a16:creationId xmlns:a16="http://schemas.microsoft.com/office/drawing/2014/main" id="{C2EABCEA-F3C5-D68B-62BB-205390A5DF13}"/>
                </a:ext>
              </a:extLst>
            </p:cNvPr>
            <p:cNvCxnSpPr>
              <a:cxnSpLocks/>
            </p:cNvCxnSpPr>
            <p:nvPr/>
          </p:nvCxnSpPr>
          <p:spPr>
            <a:xfrm flipH="1">
              <a:off x="8360530" y="3784203"/>
              <a:ext cx="4273" cy="368339"/>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55" name="Picture 4" descr="Department of Energy logo">
              <a:extLst>
                <a:ext uri="{FF2B5EF4-FFF2-40B4-BE49-F238E27FC236}">
                  <a16:creationId xmlns:a16="http://schemas.microsoft.com/office/drawing/2014/main" id="{3ABE6A8E-5D46-E175-2467-FDECB319D8A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98963" y="4790714"/>
              <a:ext cx="1125507" cy="750338"/>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B087B085-B5A1-8610-9EE2-3BD9B5E8588B}"/>
                </a:ext>
              </a:extLst>
            </p:cNvPr>
            <p:cNvSpPr txBox="1"/>
            <p:nvPr/>
          </p:nvSpPr>
          <p:spPr>
            <a:xfrm>
              <a:off x="9232999" y="5277283"/>
              <a:ext cx="2004152" cy="7386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Stakeholder Engagement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Community of Practice</a:t>
              </a:r>
            </a:p>
          </p:txBody>
        </p:sp>
        <p:pic>
          <p:nvPicPr>
            <p:cNvPr id="57" name="Graphic 56" descr="Handshake with solid fill">
              <a:extLst>
                <a:ext uri="{FF2B5EF4-FFF2-40B4-BE49-F238E27FC236}">
                  <a16:creationId xmlns:a16="http://schemas.microsoft.com/office/drawing/2014/main" id="{C8764C60-3377-8592-93E4-0DD97E7C3241}"/>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42940" y="4191214"/>
              <a:ext cx="701213" cy="701213"/>
            </a:xfrm>
            <a:prstGeom prst="rect">
              <a:avLst/>
            </a:prstGeom>
          </p:spPr>
        </p:pic>
        <p:cxnSp>
          <p:nvCxnSpPr>
            <p:cNvPr id="58" name="Straight Connector 57">
              <a:extLst>
                <a:ext uri="{FF2B5EF4-FFF2-40B4-BE49-F238E27FC236}">
                  <a16:creationId xmlns:a16="http://schemas.microsoft.com/office/drawing/2014/main" id="{3A64E6A5-DB52-7340-020D-276D44896BA1}"/>
                </a:ext>
              </a:extLst>
            </p:cNvPr>
            <p:cNvCxnSpPr>
              <a:cxnSpLocks/>
            </p:cNvCxnSpPr>
            <p:nvPr/>
          </p:nvCxnSpPr>
          <p:spPr>
            <a:xfrm flipH="1">
              <a:off x="10084403" y="3772274"/>
              <a:ext cx="4273" cy="368339"/>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0570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5A2C5-94F5-92B9-1102-7F18498096E0}"/>
              </a:ext>
            </a:extLst>
          </p:cNvPr>
          <p:cNvSpPr>
            <a:spLocks noGrp="1"/>
          </p:cNvSpPr>
          <p:nvPr>
            <p:ph type="title"/>
          </p:nvPr>
        </p:nvSpPr>
        <p:spPr/>
        <p:txBody>
          <a:bodyPr/>
          <a:lstStyle/>
          <a:p>
            <a:r>
              <a:rPr lang="en-US" dirty="0"/>
              <a:t>DOE’s Justice40 Covered Programs</a:t>
            </a:r>
          </a:p>
        </p:txBody>
      </p:sp>
      <p:sp>
        <p:nvSpPr>
          <p:cNvPr id="4" name="Slide Number Placeholder 3">
            <a:extLst>
              <a:ext uri="{FF2B5EF4-FFF2-40B4-BE49-F238E27FC236}">
                <a16:creationId xmlns:a16="http://schemas.microsoft.com/office/drawing/2014/main" id="{7F1511FB-6FC5-EDD1-5B82-14D73BC3F186}"/>
              </a:ext>
            </a:extLst>
          </p:cNvPr>
          <p:cNvSpPr>
            <a:spLocks noGrp="1"/>
          </p:cNvSpPr>
          <p:nvPr>
            <p:ph type="sldNum" sz="quarter" idx="10"/>
          </p:nvPr>
        </p:nvSpPr>
        <p:spPr/>
        <p:txBody>
          <a:bodyPr/>
          <a:lstStyle/>
          <a:p>
            <a:fld id="{E773C8E2-B35B-254F-A137-6F2F570DAACB}" type="slidenum">
              <a:rPr lang="en-US" smtClean="0"/>
              <a:pPr/>
              <a:t>24</a:t>
            </a:fld>
            <a:endParaRPr lang="en-US"/>
          </a:p>
        </p:txBody>
      </p:sp>
      <p:graphicFrame>
        <p:nvGraphicFramePr>
          <p:cNvPr id="6" name="Content Placeholder 6">
            <a:extLst>
              <a:ext uri="{FF2B5EF4-FFF2-40B4-BE49-F238E27FC236}">
                <a16:creationId xmlns:a16="http://schemas.microsoft.com/office/drawing/2014/main" id="{971C0037-7D66-5120-FAC7-0F8CF3345D22}"/>
              </a:ext>
            </a:extLst>
          </p:cNvPr>
          <p:cNvGraphicFramePr>
            <a:graphicFrameLocks/>
          </p:cNvGraphicFramePr>
          <p:nvPr/>
        </p:nvGraphicFramePr>
        <p:xfrm>
          <a:off x="1250785" y="1194125"/>
          <a:ext cx="9194074" cy="972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E80C38AE-0911-F9D0-D943-483485FFACF1}"/>
              </a:ext>
            </a:extLst>
          </p:cNvPr>
          <p:cNvSpPr txBox="1"/>
          <p:nvPr/>
        </p:nvSpPr>
        <p:spPr>
          <a:xfrm>
            <a:off x="2890672" y="5776142"/>
            <a:ext cx="5712823" cy="276999"/>
          </a:xfrm>
          <a:prstGeom prst="rect">
            <a:avLst/>
          </a:prstGeom>
          <a:noFill/>
        </p:spPr>
        <p:txBody>
          <a:bodyPr wrap="square">
            <a:spAutoFit/>
          </a:bodyPr>
          <a:lstStyle/>
          <a:p>
            <a:pPr algn="ctr"/>
            <a:r>
              <a:rPr lang="en-US" sz="1200" dirty="0"/>
              <a:t>Learn more: </a:t>
            </a:r>
            <a:r>
              <a:rPr lang="en-US" sz="1200" dirty="0">
                <a:hlinkClick r:id="rId7"/>
              </a:rPr>
              <a:t>https://www.energy.gov/diversity/doe-justice40-covered-programs</a:t>
            </a:r>
            <a:r>
              <a:rPr lang="en-US" sz="1200" dirty="0"/>
              <a:t> </a:t>
            </a:r>
          </a:p>
        </p:txBody>
      </p:sp>
      <p:pic>
        <p:nvPicPr>
          <p:cNvPr id="10" name="Content Placeholder 9">
            <a:extLst>
              <a:ext uri="{FF2B5EF4-FFF2-40B4-BE49-F238E27FC236}">
                <a16:creationId xmlns:a16="http://schemas.microsoft.com/office/drawing/2014/main" id="{9033BE56-6C6E-AB06-A90A-A6AE282597CE}"/>
              </a:ext>
            </a:extLst>
          </p:cNvPr>
          <p:cNvPicPr>
            <a:picLocks noGrp="1" noChangeAspect="1"/>
          </p:cNvPicPr>
          <p:nvPr>
            <p:ph idx="1"/>
          </p:nvPr>
        </p:nvPicPr>
        <p:blipFill>
          <a:blip r:embed="rId8" cstate="email">
            <a:extLst>
              <a:ext uri="{28A0092B-C50C-407E-A947-70E740481C1C}">
                <a14:useLocalDpi xmlns:a14="http://schemas.microsoft.com/office/drawing/2010/main"/>
              </a:ext>
            </a:extLst>
          </a:blip>
          <a:stretch>
            <a:fillRect/>
          </a:stretch>
        </p:blipFill>
        <p:spPr>
          <a:xfrm>
            <a:off x="5169568" y="2261332"/>
            <a:ext cx="6532002" cy="3420422"/>
          </a:xfrm>
          <a:prstGeom prst="rect">
            <a:avLst/>
          </a:prstGeom>
        </p:spPr>
      </p:pic>
      <p:sp>
        <p:nvSpPr>
          <p:cNvPr id="3" name="TextBox 2">
            <a:extLst>
              <a:ext uri="{FF2B5EF4-FFF2-40B4-BE49-F238E27FC236}">
                <a16:creationId xmlns:a16="http://schemas.microsoft.com/office/drawing/2014/main" id="{9F8C37EB-A850-AE85-9C51-6C971303F6D4}"/>
              </a:ext>
            </a:extLst>
          </p:cNvPr>
          <p:cNvSpPr txBox="1"/>
          <p:nvPr/>
        </p:nvSpPr>
        <p:spPr>
          <a:xfrm>
            <a:off x="10890068" y="5776142"/>
            <a:ext cx="1210491" cy="246221"/>
          </a:xfrm>
          <a:prstGeom prst="rect">
            <a:avLst/>
          </a:prstGeom>
          <a:noFill/>
        </p:spPr>
        <p:txBody>
          <a:bodyPr wrap="square" rtlCol="0">
            <a:spAutoFit/>
          </a:bodyPr>
          <a:lstStyle/>
          <a:p>
            <a:pPr algn="r"/>
            <a:r>
              <a:rPr lang="en-US" sz="1000" dirty="0"/>
              <a:t>As of 7/25/22</a:t>
            </a:r>
          </a:p>
        </p:txBody>
      </p:sp>
      <p:sp>
        <p:nvSpPr>
          <p:cNvPr id="5" name="Rectangle 4">
            <a:extLst>
              <a:ext uri="{FF2B5EF4-FFF2-40B4-BE49-F238E27FC236}">
                <a16:creationId xmlns:a16="http://schemas.microsoft.com/office/drawing/2014/main" id="{90C611B3-8F2C-7E03-85AE-BD8F25490054}"/>
              </a:ext>
            </a:extLst>
          </p:cNvPr>
          <p:cNvSpPr/>
          <p:nvPr/>
        </p:nvSpPr>
        <p:spPr>
          <a:xfrm>
            <a:off x="457200" y="2261332"/>
            <a:ext cx="4507992" cy="3402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00000"/>
              </a:lnSpc>
              <a:spcBef>
                <a:spcPts val="0"/>
              </a:spcBef>
              <a:spcAft>
                <a:spcPts val="600"/>
              </a:spcAft>
              <a:buFont typeface="Arial" panose="020B0604020202020204" pitchFamily="34" charset="0"/>
              <a:buChar char="•"/>
            </a:pPr>
            <a:r>
              <a:rPr lang="en-US" sz="1800" dirty="0"/>
              <a:t>Climate change</a:t>
            </a:r>
          </a:p>
          <a:p>
            <a:pPr marL="285750" indent="-285750">
              <a:lnSpc>
                <a:spcPct val="100000"/>
              </a:lnSpc>
              <a:spcBef>
                <a:spcPts val="0"/>
              </a:spcBef>
              <a:spcAft>
                <a:spcPts val="600"/>
              </a:spcAft>
              <a:buFont typeface="Arial" panose="020B0604020202020204" pitchFamily="34" charset="0"/>
              <a:buChar char="•"/>
            </a:pPr>
            <a:r>
              <a:rPr lang="en-US" sz="1800" dirty="0"/>
              <a:t>Clean energy and energy efficiency</a:t>
            </a:r>
          </a:p>
          <a:p>
            <a:pPr marL="285750" indent="-285750">
              <a:lnSpc>
                <a:spcPct val="100000"/>
              </a:lnSpc>
              <a:spcBef>
                <a:spcPts val="0"/>
              </a:spcBef>
              <a:spcAft>
                <a:spcPts val="600"/>
              </a:spcAft>
              <a:buFont typeface="Arial" panose="020B0604020202020204" pitchFamily="34" charset="0"/>
              <a:buChar char="•"/>
            </a:pPr>
            <a:r>
              <a:rPr lang="en-US" sz="1800" dirty="0"/>
              <a:t>Clean transportation</a:t>
            </a:r>
          </a:p>
          <a:p>
            <a:pPr marL="285750" indent="-285750">
              <a:lnSpc>
                <a:spcPct val="100000"/>
              </a:lnSpc>
              <a:spcBef>
                <a:spcPts val="0"/>
              </a:spcBef>
              <a:spcAft>
                <a:spcPts val="600"/>
              </a:spcAft>
              <a:buFont typeface="Arial" panose="020B0604020202020204" pitchFamily="34" charset="0"/>
              <a:buChar char="•"/>
            </a:pPr>
            <a:r>
              <a:rPr lang="en-US" sz="1800" dirty="0"/>
              <a:t>Affordable and sustainable housing</a:t>
            </a:r>
          </a:p>
          <a:p>
            <a:pPr marL="285750" indent="-285750">
              <a:lnSpc>
                <a:spcPct val="100000"/>
              </a:lnSpc>
              <a:spcBef>
                <a:spcPts val="0"/>
              </a:spcBef>
              <a:spcAft>
                <a:spcPts val="600"/>
              </a:spcAft>
              <a:buFont typeface="Arial" panose="020B0604020202020204" pitchFamily="34" charset="0"/>
              <a:buChar char="•"/>
            </a:pPr>
            <a:r>
              <a:rPr lang="en-US" sz="1800" dirty="0"/>
              <a:t>Training and workforce development </a:t>
            </a:r>
          </a:p>
          <a:p>
            <a:pPr marL="285750" indent="-285750">
              <a:lnSpc>
                <a:spcPct val="100000"/>
              </a:lnSpc>
              <a:spcBef>
                <a:spcPts val="0"/>
              </a:spcBef>
              <a:spcAft>
                <a:spcPts val="600"/>
              </a:spcAft>
              <a:buFont typeface="Arial" panose="020B0604020202020204" pitchFamily="34" charset="0"/>
              <a:buChar char="•"/>
            </a:pPr>
            <a:r>
              <a:rPr lang="en-US" sz="1800" dirty="0"/>
              <a:t>Remediation and reduction of legacy pollution</a:t>
            </a:r>
          </a:p>
          <a:p>
            <a:pPr marL="285750" indent="-285750">
              <a:lnSpc>
                <a:spcPct val="100000"/>
              </a:lnSpc>
              <a:spcBef>
                <a:spcPts val="0"/>
              </a:spcBef>
              <a:spcAft>
                <a:spcPts val="600"/>
              </a:spcAft>
              <a:buFont typeface="Arial" panose="020B0604020202020204" pitchFamily="34" charset="0"/>
              <a:buChar char="•"/>
            </a:pPr>
            <a:r>
              <a:rPr lang="en-US" sz="1800" dirty="0"/>
              <a:t>Critical clean water and waste infrastructure</a:t>
            </a:r>
          </a:p>
        </p:txBody>
      </p:sp>
      <p:pic>
        <p:nvPicPr>
          <p:cNvPr id="8" name="Picture 7" descr="A picture containing qr code&#10;&#10;Description automatically generated">
            <a:extLst>
              <a:ext uri="{FF2B5EF4-FFF2-40B4-BE49-F238E27FC236}">
                <a16:creationId xmlns:a16="http://schemas.microsoft.com/office/drawing/2014/main" id="{64792B55-333A-2F19-5744-A039E396440C}"/>
              </a:ext>
            </a:extLst>
          </p:cNvPr>
          <p:cNvPicPr>
            <a:picLocks noChangeAspect="1"/>
          </p:cNvPicPr>
          <p:nvPr/>
        </p:nvPicPr>
        <p:blipFill rotWithShape="1">
          <a:blip r:embed="rId9">
            <a:biLevel thresh="50000"/>
          </a:blip>
          <a:srcRect l="2223" t="1315" r="59654" b="34877"/>
          <a:stretch/>
        </p:blipFill>
        <p:spPr>
          <a:xfrm>
            <a:off x="11120212" y="0"/>
            <a:ext cx="1071788" cy="1051560"/>
          </a:xfrm>
          <a:prstGeom prst="rect">
            <a:avLst/>
          </a:prstGeom>
        </p:spPr>
      </p:pic>
    </p:spTree>
    <p:extLst>
      <p:ext uri="{BB962C8B-B14F-4D97-AF65-F5344CB8AC3E}">
        <p14:creationId xmlns:p14="http://schemas.microsoft.com/office/powerpoint/2010/main" val="1818050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A0626-A2AC-6D08-86EF-7548AFB11636}"/>
              </a:ext>
            </a:extLst>
          </p:cNvPr>
          <p:cNvSpPr>
            <a:spLocks noGrp="1"/>
          </p:cNvSpPr>
          <p:nvPr>
            <p:ph type="title"/>
          </p:nvPr>
        </p:nvSpPr>
        <p:spPr/>
        <p:txBody>
          <a:bodyPr/>
          <a:lstStyle/>
          <a:p>
            <a:r>
              <a:rPr lang="en-US" dirty="0"/>
              <a:t>Identifying Disadvantaged Communities</a:t>
            </a:r>
          </a:p>
        </p:txBody>
      </p:sp>
      <p:sp>
        <p:nvSpPr>
          <p:cNvPr id="4" name="Slide Number Placeholder 3">
            <a:extLst>
              <a:ext uri="{FF2B5EF4-FFF2-40B4-BE49-F238E27FC236}">
                <a16:creationId xmlns:a16="http://schemas.microsoft.com/office/drawing/2014/main" id="{98D1B9C5-B638-532F-B5A7-A4B578FD30B8}"/>
              </a:ext>
            </a:extLst>
          </p:cNvPr>
          <p:cNvSpPr>
            <a:spLocks noGrp="1"/>
          </p:cNvSpPr>
          <p:nvPr>
            <p:ph type="sldNum" sz="quarter" idx="10"/>
          </p:nvPr>
        </p:nvSpPr>
        <p:spPr/>
        <p:txBody>
          <a:bodyPr/>
          <a:lstStyle/>
          <a:p>
            <a:fld id="{E773C8E2-B35B-254F-A137-6F2F570DAACB}" type="slidenum">
              <a:rPr lang="en-US" smtClean="0"/>
              <a:pPr/>
              <a:t>25</a:t>
            </a:fld>
            <a:endParaRPr lang="en-US" dirty="0"/>
          </a:p>
        </p:txBody>
      </p:sp>
      <p:pic>
        <p:nvPicPr>
          <p:cNvPr id="6" name="Picture 5">
            <a:extLst>
              <a:ext uri="{FF2B5EF4-FFF2-40B4-BE49-F238E27FC236}">
                <a16:creationId xmlns:a16="http://schemas.microsoft.com/office/drawing/2014/main" id="{3E75FAD9-B469-342F-431D-B972B571BD37}"/>
              </a:ext>
            </a:extLst>
          </p:cNvPr>
          <p:cNvPicPr>
            <a:picLocks noChangeAspect="1"/>
          </p:cNvPicPr>
          <p:nvPr/>
        </p:nvPicPr>
        <p:blipFill>
          <a:blip r:embed="rId2"/>
          <a:stretch>
            <a:fillRect/>
          </a:stretch>
        </p:blipFill>
        <p:spPr>
          <a:xfrm>
            <a:off x="441459" y="1545342"/>
            <a:ext cx="8940365" cy="4286257"/>
          </a:xfrm>
          <a:prstGeom prst="rect">
            <a:avLst/>
          </a:prstGeom>
        </p:spPr>
      </p:pic>
      <p:sp>
        <p:nvSpPr>
          <p:cNvPr id="8" name="TextBox 7">
            <a:extLst>
              <a:ext uri="{FF2B5EF4-FFF2-40B4-BE49-F238E27FC236}">
                <a16:creationId xmlns:a16="http://schemas.microsoft.com/office/drawing/2014/main" id="{CF8235C0-49AF-DB39-B5F6-083C0B3C41F0}"/>
              </a:ext>
            </a:extLst>
          </p:cNvPr>
          <p:cNvSpPr txBox="1"/>
          <p:nvPr/>
        </p:nvSpPr>
        <p:spPr>
          <a:xfrm>
            <a:off x="1491056" y="5786701"/>
            <a:ext cx="6096000" cy="276999"/>
          </a:xfrm>
          <a:prstGeom prst="rect">
            <a:avLst/>
          </a:prstGeom>
          <a:noFill/>
        </p:spPr>
        <p:txBody>
          <a:bodyPr wrap="square">
            <a:spAutoFit/>
          </a:bodyPr>
          <a:lstStyle/>
          <a:p>
            <a:r>
              <a:rPr lang="en-US" sz="1200" dirty="0">
                <a:hlinkClick r:id="rId3"/>
              </a:rPr>
              <a:t>Source: https://screeningtool.geoplatform.gov/en/#3/33.47/-97.5</a:t>
            </a:r>
            <a:endParaRPr lang="en-US" sz="1200" dirty="0"/>
          </a:p>
        </p:txBody>
      </p:sp>
      <p:sp>
        <p:nvSpPr>
          <p:cNvPr id="10" name="TextBox 9">
            <a:extLst>
              <a:ext uri="{FF2B5EF4-FFF2-40B4-BE49-F238E27FC236}">
                <a16:creationId xmlns:a16="http://schemas.microsoft.com/office/drawing/2014/main" id="{1E8B4D94-92C1-FD5F-069D-87232AF6E0D6}"/>
              </a:ext>
            </a:extLst>
          </p:cNvPr>
          <p:cNvSpPr txBox="1"/>
          <p:nvPr/>
        </p:nvSpPr>
        <p:spPr>
          <a:xfrm>
            <a:off x="838200" y="1149662"/>
            <a:ext cx="7401712" cy="369332"/>
          </a:xfrm>
          <a:prstGeom prst="rect">
            <a:avLst/>
          </a:prstGeom>
          <a:noFill/>
        </p:spPr>
        <p:txBody>
          <a:bodyPr wrap="square">
            <a:spAutoFit/>
          </a:bodyPr>
          <a:lstStyle/>
          <a:p>
            <a:r>
              <a:rPr lang="en-US" sz="1800" dirty="0"/>
              <a:t>CEQ’s Climate &amp; Economic Justice Screening Tool (CEJST)</a:t>
            </a:r>
          </a:p>
        </p:txBody>
      </p:sp>
      <p:sp>
        <p:nvSpPr>
          <p:cNvPr id="12" name="TextBox 11">
            <a:extLst>
              <a:ext uri="{FF2B5EF4-FFF2-40B4-BE49-F238E27FC236}">
                <a16:creationId xmlns:a16="http://schemas.microsoft.com/office/drawing/2014/main" id="{0695BEF5-59CB-F2AE-DF8B-237AEE7B7E55}"/>
              </a:ext>
            </a:extLst>
          </p:cNvPr>
          <p:cNvSpPr txBox="1"/>
          <p:nvPr/>
        </p:nvSpPr>
        <p:spPr>
          <a:xfrm>
            <a:off x="9437562" y="1328774"/>
            <a:ext cx="2299063" cy="4478149"/>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1500" b="1" dirty="0"/>
              <a:t>November 2022, </a:t>
            </a:r>
            <a:r>
              <a:rPr lang="en-US" sz="1500" i="0" u="none" strike="noStrike" baseline="0" dirty="0"/>
              <a:t>CEQ CJEST v1.0 Released</a:t>
            </a:r>
          </a:p>
          <a:p>
            <a:pPr marL="285750" indent="-285750">
              <a:spcAft>
                <a:spcPts val="600"/>
              </a:spcAft>
              <a:buFont typeface="Arial" panose="020B0604020202020204" pitchFamily="34" charset="0"/>
              <a:buChar char="•"/>
            </a:pPr>
            <a:r>
              <a:rPr lang="en-US" sz="1500" b="1" i="0" u="none" strike="noStrike" baseline="0" dirty="0"/>
              <a:t>27,248 census tracts </a:t>
            </a:r>
            <a:r>
              <a:rPr lang="en-US" sz="1500" b="0" i="0" u="none" strike="noStrike" baseline="0" dirty="0"/>
              <a:t>as disadvantaged (36.8% total U.S. census tracts)</a:t>
            </a:r>
          </a:p>
          <a:p>
            <a:pPr marL="285750" indent="-285750">
              <a:spcAft>
                <a:spcPts val="600"/>
              </a:spcAft>
              <a:buFont typeface="Arial" panose="020B0604020202020204" pitchFamily="34" charset="0"/>
              <a:buChar char="•"/>
            </a:pPr>
            <a:r>
              <a:rPr lang="en-US" sz="1500" b="1" dirty="0"/>
              <a:t>~28% </a:t>
            </a:r>
            <a:r>
              <a:rPr lang="en-US" sz="1500" b="1" i="0" u="none" strike="noStrike" baseline="0" dirty="0"/>
              <a:t>of the total U.S. population </a:t>
            </a:r>
            <a:r>
              <a:rPr lang="en-US" sz="1500" b="0" i="0" u="none" strike="noStrike" baseline="0" dirty="0"/>
              <a:t>lives in </a:t>
            </a:r>
            <a:r>
              <a:rPr lang="en-US" sz="1500" dirty="0"/>
              <a:t>a</a:t>
            </a:r>
            <a:r>
              <a:rPr lang="en-US" sz="1500" b="0" i="0" u="none" strike="noStrike" baseline="0" dirty="0"/>
              <a:t> CEJST </a:t>
            </a:r>
            <a:r>
              <a:rPr lang="en-US" sz="1500" dirty="0"/>
              <a:t>disadvantaged community</a:t>
            </a:r>
          </a:p>
          <a:p>
            <a:pPr marL="285750" indent="-285750">
              <a:spcAft>
                <a:spcPts val="600"/>
              </a:spcAft>
              <a:buFont typeface="Arial" panose="020B0604020202020204" pitchFamily="34" charset="0"/>
              <a:buChar char="•"/>
            </a:pPr>
            <a:r>
              <a:rPr lang="en-US" sz="1500" b="1" i="0" u="none" strike="noStrike" baseline="0" dirty="0"/>
              <a:t>October 2023, </a:t>
            </a:r>
            <a:r>
              <a:rPr lang="en-US" sz="1500" b="1" i="0" u="sng" strike="noStrike" baseline="0" dirty="0"/>
              <a:t>All Agencies</a:t>
            </a:r>
            <a:r>
              <a:rPr lang="en-US" sz="1500" b="1" i="0" u="none" strike="noStrike" baseline="0" dirty="0"/>
              <a:t> </a:t>
            </a:r>
            <a:r>
              <a:rPr lang="en-US" sz="1500" b="0" i="0" u="none" strike="noStrike" baseline="0" dirty="0"/>
              <a:t>expected to use the CEJST for any new announcements</a:t>
            </a:r>
          </a:p>
        </p:txBody>
      </p:sp>
      <p:pic>
        <p:nvPicPr>
          <p:cNvPr id="5" name="Picture 4" descr="A picture containing text, receipt, screenshot&#10;&#10;Description automatically generated">
            <a:extLst>
              <a:ext uri="{FF2B5EF4-FFF2-40B4-BE49-F238E27FC236}">
                <a16:creationId xmlns:a16="http://schemas.microsoft.com/office/drawing/2014/main" id="{5A748817-A78B-1481-820E-BA73EFECD4F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37917" t="19376" r="37852" b="61797"/>
          <a:stretch/>
        </p:blipFill>
        <p:spPr>
          <a:xfrm>
            <a:off x="11148054" y="3863"/>
            <a:ext cx="1041645" cy="1047213"/>
          </a:xfrm>
          <a:prstGeom prst="rect">
            <a:avLst/>
          </a:prstGeom>
        </p:spPr>
      </p:pic>
    </p:spTree>
    <p:extLst>
      <p:ext uri="{BB962C8B-B14F-4D97-AF65-F5344CB8AC3E}">
        <p14:creationId xmlns:p14="http://schemas.microsoft.com/office/powerpoint/2010/main" val="1005024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5" name="Rectangle 10">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12">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5CF8C52-0308-0B49-BDD6-89BA5A67603B}"/>
              </a:ext>
            </a:extLst>
          </p:cNvPr>
          <p:cNvSpPr>
            <a:spLocks noGrp="1"/>
          </p:cNvSpPr>
          <p:nvPr>
            <p:ph type="title"/>
          </p:nvPr>
        </p:nvSpPr>
        <p:spPr>
          <a:xfrm>
            <a:off x="838199" y="1195697"/>
            <a:ext cx="3533233" cy="4238118"/>
          </a:xfrm>
        </p:spPr>
        <p:txBody>
          <a:bodyPr>
            <a:normAutofit/>
          </a:bodyPr>
          <a:lstStyle/>
          <a:p>
            <a:r>
              <a:rPr lang="en-US" sz="3200" dirty="0">
                <a:solidFill>
                  <a:schemeClr val="bg1"/>
                </a:solidFill>
              </a:rPr>
              <a:t>Guiding Policy Priorities for Justice40 Benefits</a:t>
            </a:r>
            <a:br>
              <a:rPr lang="en-US" sz="3200" dirty="0">
                <a:solidFill>
                  <a:schemeClr val="bg1"/>
                </a:solidFill>
              </a:rPr>
            </a:br>
            <a:r>
              <a:rPr lang="en-US" sz="3200" i="1" dirty="0">
                <a:solidFill>
                  <a:schemeClr val="bg1"/>
                </a:solidFill>
              </a:rPr>
              <a:t>for disadvantaged communities</a:t>
            </a:r>
          </a:p>
        </p:txBody>
      </p:sp>
      <p:grpSp>
        <p:nvGrpSpPr>
          <p:cNvPr id="57"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6" name="Freeform: Shape 15">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58" name="Freeform: Shape 16">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59" name="Oval 18">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20">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6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4" name="Freeform: Shape 23">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sp>
        <p:nvSpPr>
          <p:cNvPr id="2" name="Slide Number Placeholder 1">
            <a:extLst>
              <a:ext uri="{FF2B5EF4-FFF2-40B4-BE49-F238E27FC236}">
                <a16:creationId xmlns:a16="http://schemas.microsoft.com/office/drawing/2014/main" id="{8EBB5072-2825-264D-B7CA-1B05DB653D07}"/>
              </a:ext>
            </a:extLst>
          </p:cNvPr>
          <p:cNvSpPr>
            <a:spLocks noGrp="1"/>
          </p:cNvSpPr>
          <p:nvPr>
            <p:ph type="sldNum" sz="quarter" idx="10"/>
          </p:nvPr>
        </p:nvSpPr>
        <p:spPr>
          <a:xfrm>
            <a:off x="8610600" y="6356350"/>
            <a:ext cx="2743200" cy="365125"/>
          </a:xfrm>
        </p:spPr>
        <p:txBody>
          <a:bodyPr>
            <a:normAutofit/>
          </a:bodyPr>
          <a:lstStyle/>
          <a:p>
            <a:pPr marL="0" marR="0" lvl="0" indent="0" defTabSz="914400" rtl="0" eaLnBrk="1" fontAlgn="auto" latinLnBrk="0" hangingPunct="1">
              <a:lnSpc>
                <a:spcPct val="90000"/>
              </a:lnSpc>
              <a:spcBef>
                <a:spcPts val="0"/>
              </a:spcBef>
              <a:spcAft>
                <a:spcPts val="600"/>
              </a:spcAft>
              <a:buClrTx/>
              <a:buSzTx/>
              <a:buFontTx/>
              <a:buNone/>
              <a:tabLst/>
              <a:defRPr/>
            </a:pPr>
            <a:fld id="{E773C8E2-B35B-254F-A137-6F2F570DAACB}" type="slidenum">
              <a:rPr kumimoji="0" lang="en-US" b="0" i="0" u="none" strike="noStrike" kern="1200" cap="none" spc="0" normalizeH="0" baseline="0" noProof="0">
                <a:ln>
                  <a:noFill/>
                </a:ln>
                <a:solidFill>
                  <a:schemeClr val="tx1"/>
                </a:solidFill>
                <a:effectLst/>
                <a:uLnTx/>
                <a:uFillTx/>
                <a:latin typeface="Arial" panose="020B0604020202020204"/>
                <a:ea typeface="+mn-ea"/>
                <a:cs typeface="+mn-cs"/>
              </a:rPr>
              <a:pPr marL="0" marR="0" lvl="0" indent="0" defTabSz="914400" rtl="0" eaLnBrk="1" fontAlgn="auto" latinLnBrk="0" hangingPunct="1">
                <a:lnSpc>
                  <a:spcPct val="90000"/>
                </a:lnSpc>
                <a:spcBef>
                  <a:spcPts val="0"/>
                </a:spcBef>
                <a:spcAft>
                  <a:spcPts val="600"/>
                </a:spcAft>
                <a:buClrTx/>
                <a:buSzTx/>
                <a:buFontTx/>
                <a:buNone/>
                <a:tabLst/>
                <a:defRPr/>
              </a:pPr>
              <a:t>26</a:t>
            </a:fld>
            <a:endParaRPr kumimoji="0" lang="en-US" b="0" i="0" u="none" strike="noStrike" kern="1200" cap="none" spc="0" normalizeH="0" baseline="0" noProof="0">
              <a:ln>
                <a:noFill/>
              </a:ln>
              <a:solidFill>
                <a:schemeClr val="tx1"/>
              </a:solidFill>
              <a:effectLst/>
              <a:uLnTx/>
              <a:uFillTx/>
              <a:latin typeface="Arial" panose="020B0604020202020204"/>
              <a:ea typeface="+mn-ea"/>
              <a:cs typeface="+mn-cs"/>
            </a:endParaRPr>
          </a:p>
        </p:txBody>
      </p:sp>
      <p:graphicFrame>
        <p:nvGraphicFramePr>
          <p:cNvPr id="62" name="Content Placeholder 4">
            <a:extLst>
              <a:ext uri="{FF2B5EF4-FFF2-40B4-BE49-F238E27FC236}">
                <a16:creationId xmlns:a16="http://schemas.microsoft.com/office/drawing/2014/main" id="{6FC038F4-016C-DF31-877C-8B2496C6C9B8}"/>
              </a:ext>
            </a:extLst>
          </p:cNvPr>
          <p:cNvGraphicFramePr>
            <a:graphicFrameLocks noGrp="1"/>
          </p:cNvGraphicFramePr>
          <p:nvPr>
            <p:ph idx="1"/>
            <p:extLst>
              <p:ext uri="{D42A27DB-BD31-4B8C-83A1-F6EECF244321}">
                <p14:modId xmlns:p14="http://schemas.microsoft.com/office/powerpoint/2010/main" val="723937767"/>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9109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38750D3-1427-DA00-CBD5-29ECB172F0EA}"/>
              </a:ext>
            </a:extLst>
          </p:cNvPr>
          <p:cNvSpPr>
            <a:spLocks noGrp="1"/>
          </p:cNvSpPr>
          <p:nvPr>
            <p:ph type="title"/>
          </p:nvPr>
        </p:nvSpPr>
        <p:spPr>
          <a:xfrm>
            <a:off x="411480" y="987552"/>
            <a:ext cx="4485861" cy="1088136"/>
          </a:xfrm>
        </p:spPr>
        <p:txBody>
          <a:bodyPr vert="horz" lIns="91440" tIns="45720" rIns="91440" bIns="45720" rtlCol="0" anchor="b">
            <a:normAutofit fontScale="90000"/>
          </a:bodyPr>
          <a:lstStyle/>
          <a:p>
            <a:r>
              <a:rPr lang="en-US" sz="2400" b="1" dirty="0">
                <a:solidFill>
                  <a:schemeClr val="tx1"/>
                </a:solidFill>
              </a:rPr>
              <a:t>We have a </a:t>
            </a:r>
            <a:r>
              <a:rPr lang="en-US" sz="2400" b="1" dirty="0">
                <a:solidFill>
                  <a:schemeClr val="accent5"/>
                </a:solidFill>
              </a:rPr>
              <a:t>ONCE IN A GENERATION OPPORTUNITY </a:t>
            </a:r>
            <a:r>
              <a:rPr lang="en-US" sz="2400" b="1" dirty="0">
                <a:solidFill>
                  <a:schemeClr val="tx1"/>
                </a:solidFill>
              </a:rPr>
              <a:t>to transform Our energy system</a:t>
            </a:r>
          </a:p>
        </p:txBody>
      </p:sp>
      <p:sp>
        <p:nvSpPr>
          <p:cNvPr id="14" name="Rectangle 13">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155E7DD-B330-649A-6C1A-1A9574EE8CBD}"/>
              </a:ext>
            </a:extLst>
          </p:cNvPr>
          <p:cNvSpPr>
            <a:spLocks noGrp="1"/>
          </p:cNvSpPr>
          <p:nvPr>
            <p:ph sz="half" idx="1"/>
          </p:nvPr>
        </p:nvSpPr>
        <p:spPr>
          <a:xfrm>
            <a:off x="411479" y="2364405"/>
            <a:ext cx="4498848" cy="3908379"/>
          </a:xfrm>
        </p:spPr>
        <p:txBody>
          <a:bodyPr vert="horz" lIns="91440" tIns="45720" rIns="91440" bIns="45720" rtlCol="0" anchor="t">
            <a:normAutofit fontScale="77500" lnSpcReduction="20000"/>
          </a:bodyPr>
          <a:lstStyle/>
          <a:p>
            <a:pPr>
              <a:lnSpc>
                <a:spcPct val="110000"/>
              </a:lnSpc>
            </a:pPr>
            <a:r>
              <a:rPr lang="en-US" sz="2700" dirty="0"/>
              <a:t>Growing dependence on energy</a:t>
            </a:r>
          </a:p>
          <a:p>
            <a:pPr>
              <a:lnSpc>
                <a:spcPct val="110000"/>
              </a:lnSpc>
            </a:pPr>
            <a:r>
              <a:rPr lang="en-US" sz="2700" dirty="0"/>
              <a:t>Increased disruptions from climate change extremes</a:t>
            </a:r>
          </a:p>
          <a:p>
            <a:pPr>
              <a:lnSpc>
                <a:spcPct val="110000"/>
              </a:lnSpc>
            </a:pPr>
            <a:r>
              <a:rPr lang="en-US" sz="2700" dirty="0"/>
              <a:t>Increased risks of attacks on critical infrastructure</a:t>
            </a:r>
          </a:p>
          <a:p>
            <a:pPr>
              <a:lnSpc>
                <a:spcPct val="110000"/>
              </a:lnSpc>
            </a:pPr>
            <a:r>
              <a:rPr lang="en-US" sz="2700" dirty="0"/>
              <a:t>Exacerbation of historic and persistent harms</a:t>
            </a:r>
          </a:p>
          <a:p>
            <a:pPr>
              <a:lnSpc>
                <a:spcPct val="110000"/>
              </a:lnSpc>
            </a:pPr>
            <a:r>
              <a:rPr lang="en-US" sz="2700" dirty="0"/>
              <a:t>A vocal, eager &amp; engaged public</a:t>
            </a:r>
          </a:p>
          <a:p>
            <a:pPr>
              <a:lnSpc>
                <a:spcPct val="110000"/>
              </a:lnSpc>
            </a:pPr>
            <a:r>
              <a:rPr lang="en-US" sz="2700" dirty="0"/>
              <a:t>Major investments devoted to the clean energy transition</a:t>
            </a:r>
          </a:p>
          <a:p>
            <a:pPr>
              <a:lnSpc>
                <a:spcPct val="110000"/>
              </a:lnSpc>
            </a:pPr>
            <a:endParaRPr lang="en-US" sz="2700" dirty="0"/>
          </a:p>
        </p:txBody>
      </p:sp>
      <p:pic>
        <p:nvPicPr>
          <p:cNvPr id="7" name="Content Placeholder 6" descr="Alarm clock sleeping in bed">
            <a:extLst>
              <a:ext uri="{FF2B5EF4-FFF2-40B4-BE49-F238E27FC236}">
                <a16:creationId xmlns:a16="http://schemas.microsoft.com/office/drawing/2014/main" id="{8FED8728-0271-CFC2-49DD-8ED8B48B65F1}"/>
              </a:ext>
            </a:extLst>
          </p:cNvPr>
          <p:cNvPicPr>
            <a:picLocks noGrp="1" noChangeAspect="1"/>
          </p:cNvPicPr>
          <p:nvPr>
            <p:ph sz="half" idx="2"/>
          </p:nvPr>
        </p:nvPicPr>
        <p:blipFill rotWithShape="1">
          <a:blip r:embed="rId2" cstate="email">
            <a:extLst>
              <a:ext uri="{28A0092B-C50C-407E-A947-70E740481C1C}">
                <a14:useLocalDpi xmlns:a14="http://schemas.microsoft.com/office/drawing/2010/main" val="0"/>
              </a:ext>
            </a:extLst>
          </a:blip>
          <a:srcRect l="11719" r="21277"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
        <p:nvSpPr>
          <p:cNvPr id="4" name="Slide Number Placeholder 3">
            <a:extLst>
              <a:ext uri="{FF2B5EF4-FFF2-40B4-BE49-F238E27FC236}">
                <a16:creationId xmlns:a16="http://schemas.microsoft.com/office/drawing/2014/main" id="{B56B01E5-C5ED-0A8A-EAE3-F6722D9DA562}"/>
              </a:ext>
            </a:extLst>
          </p:cNvPr>
          <p:cNvSpPr>
            <a:spLocks noGrp="1"/>
          </p:cNvSpPr>
          <p:nvPr>
            <p:ph type="sldNum" sz="quarter" idx="12"/>
          </p:nvPr>
        </p:nvSpPr>
        <p:spPr>
          <a:xfrm>
            <a:off x="9037321"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773C8E2-B35B-254F-A137-6F2F570DAACB}"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91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CF8C52-0308-0B49-BDD6-89BA5A67603B}"/>
              </a:ext>
            </a:extLst>
          </p:cNvPr>
          <p:cNvSpPr>
            <a:spLocks noGrp="1"/>
          </p:cNvSpPr>
          <p:nvPr>
            <p:ph type="title"/>
          </p:nvPr>
        </p:nvSpPr>
        <p:spPr/>
        <p:txBody>
          <a:bodyPr/>
          <a:lstStyle/>
          <a:p>
            <a:r>
              <a:rPr lang="en-US"/>
              <a:t>New Laws Will Revolutionize U.S. Energy Sector</a:t>
            </a:r>
          </a:p>
        </p:txBody>
      </p:sp>
      <p:sp>
        <p:nvSpPr>
          <p:cNvPr id="2" name="Slide Number Placeholder 1">
            <a:extLst>
              <a:ext uri="{FF2B5EF4-FFF2-40B4-BE49-F238E27FC236}">
                <a16:creationId xmlns:a16="http://schemas.microsoft.com/office/drawing/2014/main" id="{3781EB08-6FB0-094B-BF17-2CAC09810FE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73C8E2-B35B-254F-A137-6F2F570DAACB}"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Content Placeholder 4">
            <a:extLst>
              <a:ext uri="{FF2B5EF4-FFF2-40B4-BE49-F238E27FC236}">
                <a16:creationId xmlns:a16="http://schemas.microsoft.com/office/drawing/2014/main" id="{70767D7B-CA69-2D47-B161-81D8E990EC27}"/>
              </a:ext>
            </a:extLst>
          </p:cNvPr>
          <p:cNvSpPr>
            <a:spLocks noGrp="1"/>
          </p:cNvSpPr>
          <p:nvPr>
            <p:ph sz="half" idx="4294967295"/>
          </p:nvPr>
        </p:nvSpPr>
        <p:spPr>
          <a:xfrm>
            <a:off x="704335" y="1552886"/>
            <a:ext cx="8915400" cy="4351338"/>
          </a:xfrm>
        </p:spPr>
        <p:txBody>
          <a:bodyPr vert="horz" lIns="91440" tIns="45720" rIns="91440" bIns="45720" rtlCol="0" anchor="t">
            <a:normAutofit lnSpcReduction="10000"/>
          </a:bodyPr>
          <a:lstStyle/>
          <a:p>
            <a:pPr marL="342900" indent="-342900">
              <a:lnSpc>
                <a:spcPct val="107000"/>
              </a:lnSpc>
              <a:spcBef>
                <a:spcPts val="0"/>
              </a:spcBef>
              <a:buAutoNum type="arabicPeriod"/>
            </a:pPr>
            <a:r>
              <a:rPr lang="en-US" sz="2000" b="1">
                <a:effectLst/>
                <a:ea typeface="Calibri" panose="020F0502020204030204" pitchFamily="34" charset="0"/>
                <a:cs typeface="Arial"/>
              </a:rPr>
              <a:t>The Backbone</a:t>
            </a:r>
            <a:r>
              <a:rPr lang="en-US" sz="2000" b="1">
                <a:ea typeface="Calibri" panose="020F0502020204030204" pitchFamily="34" charset="0"/>
                <a:cs typeface="Arial"/>
              </a:rPr>
              <a:t>:</a:t>
            </a:r>
            <a:r>
              <a:rPr lang="en-US" sz="2000" b="1">
                <a:effectLst/>
                <a:ea typeface="Calibri" panose="020F0502020204030204" pitchFamily="34" charset="0"/>
                <a:cs typeface="Arial"/>
              </a:rPr>
              <a:t> </a:t>
            </a:r>
            <a:r>
              <a:rPr lang="en-US" sz="2800" b="1" u="sng">
                <a:effectLst/>
                <a:ea typeface="Calibri" panose="020F0502020204030204" pitchFamily="34" charset="0"/>
                <a:cs typeface="Arial"/>
              </a:rPr>
              <a:t>Bipartisan Infrastructure Law or BIL </a:t>
            </a:r>
            <a:r>
              <a:rPr lang="en-US" sz="2000">
                <a:effectLst/>
                <a:ea typeface="+mn-lt"/>
                <a:cs typeface="+mn-lt"/>
              </a:rPr>
              <a:t>(</a:t>
            </a:r>
            <a:r>
              <a:rPr lang="en-US" sz="2000">
                <a:ea typeface="+mn-lt"/>
                <a:cs typeface="+mn-lt"/>
              </a:rPr>
              <a:t>November 2021</a:t>
            </a:r>
            <a:r>
              <a:rPr lang="en-US" sz="2000">
                <a:effectLst/>
                <a:ea typeface="+mn-lt"/>
                <a:cs typeface="+mn-lt"/>
              </a:rPr>
              <a:t>)</a:t>
            </a:r>
            <a:r>
              <a:rPr lang="en-US" sz="2000" b="1">
                <a:ea typeface="+mn-lt"/>
                <a:cs typeface="+mn-lt"/>
              </a:rPr>
              <a:t> </a:t>
            </a:r>
            <a:r>
              <a:rPr lang="en-US" sz="2000">
                <a:effectLst/>
                <a:ea typeface="Calibri" panose="020F0502020204030204" pitchFamily="34" charset="0"/>
                <a:cs typeface="Arial"/>
              </a:rPr>
              <a:t>makes the largest long-term investment in our nation’s infrastructure in nearly a century.</a:t>
            </a:r>
            <a:endParaRPr lang="en-US"/>
          </a:p>
          <a:p>
            <a:pPr marL="342900" marR="0" lvl="0" indent="-342900">
              <a:lnSpc>
                <a:spcPct val="107000"/>
              </a:lnSpc>
              <a:spcBef>
                <a:spcPts val="0"/>
              </a:spcBef>
              <a:spcAft>
                <a:spcPts val="0"/>
              </a:spcAft>
              <a:buFont typeface="Times New Roman" panose="02020603050405020304" pitchFamily="18" charset="0"/>
              <a:buAutoNum type="arabicPeriod"/>
            </a:pPr>
            <a:endParaRPr lang="en-US" sz="2000">
              <a:effectLst/>
              <a:ea typeface="Calibri" panose="020F0502020204030204" pitchFamily="34" charset="0"/>
              <a:cs typeface="Arial" panose="020B0604020202020204" pitchFamily="34" charset="0"/>
            </a:endParaRPr>
          </a:p>
          <a:p>
            <a:pPr marL="342900" indent="-342900">
              <a:lnSpc>
                <a:spcPct val="107000"/>
              </a:lnSpc>
              <a:spcBef>
                <a:spcPts val="0"/>
              </a:spcBef>
              <a:buFont typeface="Times New Roman" panose="02020603050405020304" pitchFamily="18" charset="0"/>
              <a:buAutoNum type="arabicPeriod"/>
            </a:pPr>
            <a:r>
              <a:rPr lang="en-US" sz="2000" b="1">
                <a:effectLst/>
                <a:ea typeface="Calibri" panose="020F0502020204030204" pitchFamily="34" charset="0"/>
                <a:cs typeface="Arial"/>
              </a:rPr>
              <a:t>The Brain</a:t>
            </a:r>
            <a:r>
              <a:rPr lang="en-US" sz="2000" b="1">
                <a:ea typeface="Calibri" panose="020F0502020204030204" pitchFamily="34" charset="0"/>
                <a:cs typeface="Arial"/>
              </a:rPr>
              <a:t>:</a:t>
            </a:r>
            <a:r>
              <a:rPr lang="en-US" sz="2000" b="1">
                <a:effectLst/>
                <a:ea typeface="Calibri" panose="020F0502020204030204" pitchFamily="34" charset="0"/>
                <a:cs typeface="Arial"/>
              </a:rPr>
              <a:t> </a:t>
            </a:r>
            <a:r>
              <a:rPr lang="en-US" sz="2800" b="1" u="sng">
                <a:effectLst/>
                <a:ea typeface="Calibri" panose="020F0502020204030204" pitchFamily="34" charset="0"/>
                <a:cs typeface="Arial"/>
              </a:rPr>
              <a:t>CHIPS and Science Act</a:t>
            </a:r>
            <a:r>
              <a:rPr lang="en-US" sz="2800" b="1">
                <a:ea typeface="Calibri" panose="020F0502020204030204" pitchFamily="34" charset="0"/>
                <a:cs typeface="Arial"/>
              </a:rPr>
              <a:t> </a:t>
            </a:r>
            <a:r>
              <a:rPr lang="en-US" sz="2000">
                <a:ea typeface="Calibri" panose="020F0502020204030204" pitchFamily="34" charset="0"/>
                <a:cs typeface="Arial"/>
              </a:rPr>
              <a:t>(July 2022)</a:t>
            </a:r>
            <a:r>
              <a:rPr lang="en-US" sz="2000" b="1">
                <a:ea typeface="Calibri" panose="020F0502020204030204" pitchFamily="34" charset="0"/>
                <a:cs typeface="Arial"/>
              </a:rPr>
              <a:t> </a:t>
            </a:r>
            <a:r>
              <a:rPr lang="en-US" sz="2000">
                <a:effectLst/>
                <a:ea typeface="Calibri" panose="020F0502020204030204" pitchFamily="34" charset="0"/>
                <a:cs typeface="Arial"/>
              </a:rPr>
              <a:t>invests in cutting-edge science and innovation to boost American competitiveness, including for semiconductors, and </a:t>
            </a:r>
            <a:r>
              <a:rPr lang="en-US" sz="2000">
                <a:ea typeface="Calibri" panose="020F0502020204030204" pitchFamily="34" charset="0"/>
                <a:cs typeface="Arial"/>
              </a:rPr>
              <a:t>to bring</a:t>
            </a:r>
            <a:r>
              <a:rPr lang="en-US" sz="2000">
                <a:effectLst/>
                <a:ea typeface="Calibri" panose="020F0502020204030204" pitchFamily="34" charset="0"/>
                <a:cs typeface="Arial"/>
              </a:rPr>
              <a:t> jobs and supply chains home.</a:t>
            </a:r>
          </a:p>
          <a:p>
            <a:pPr marL="342900" marR="0" lvl="0" indent="-342900">
              <a:lnSpc>
                <a:spcPct val="107000"/>
              </a:lnSpc>
              <a:spcBef>
                <a:spcPts val="0"/>
              </a:spcBef>
              <a:spcAft>
                <a:spcPts val="0"/>
              </a:spcAft>
              <a:buFont typeface="Times New Roman" panose="02020603050405020304" pitchFamily="18" charset="0"/>
              <a:buAutoNum type="arabicPeriod"/>
            </a:pPr>
            <a:endParaRPr lang="en-US" sz="2000">
              <a:effectLst/>
              <a:ea typeface="Calibri" panose="020F0502020204030204" pitchFamily="34" charset="0"/>
              <a:cs typeface="Arial" panose="020B0604020202020204" pitchFamily="34" charset="0"/>
            </a:endParaRPr>
          </a:p>
          <a:p>
            <a:pPr marL="342900" indent="-342900">
              <a:lnSpc>
                <a:spcPct val="107000"/>
              </a:lnSpc>
              <a:spcBef>
                <a:spcPts val="0"/>
              </a:spcBef>
              <a:buFont typeface="Times New Roman" panose="02020603050405020304" pitchFamily="18" charset="0"/>
              <a:buAutoNum type="arabicPeriod"/>
            </a:pPr>
            <a:r>
              <a:rPr lang="en-US" sz="2000" b="1">
                <a:effectLst/>
                <a:ea typeface="Calibri" panose="020F0502020204030204" pitchFamily="34" charset="0"/>
                <a:cs typeface="Arial"/>
              </a:rPr>
              <a:t>The Lungs</a:t>
            </a:r>
            <a:r>
              <a:rPr lang="en-US" sz="2000" b="1">
                <a:ea typeface="Calibri" panose="020F0502020204030204" pitchFamily="34" charset="0"/>
                <a:cs typeface="Arial"/>
              </a:rPr>
              <a:t>:</a:t>
            </a:r>
            <a:r>
              <a:rPr lang="en-US" sz="2000" b="1">
                <a:effectLst/>
                <a:ea typeface="Calibri" panose="020F0502020204030204" pitchFamily="34" charset="0"/>
                <a:cs typeface="Arial"/>
              </a:rPr>
              <a:t> </a:t>
            </a:r>
            <a:r>
              <a:rPr lang="en-US" sz="2800" b="1" u="sng">
                <a:effectLst/>
                <a:ea typeface="Calibri" panose="020F0502020204030204" pitchFamily="34" charset="0"/>
                <a:cs typeface="Arial"/>
              </a:rPr>
              <a:t>Inflation Reduction Act </a:t>
            </a:r>
            <a:r>
              <a:rPr lang="en-US" sz="2800" b="1" u="sng">
                <a:ea typeface="Calibri" panose="020F0502020204030204" pitchFamily="34" charset="0"/>
                <a:cs typeface="Arial"/>
              </a:rPr>
              <a:t>or IRA</a:t>
            </a:r>
            <a:r>
              <a:rPr lang="en-US" sz="2800" b="1">
                <a:ea typeface="Calibri" panose="020F0502020204030204" pitchFamily="34" charset="0"/>
                <a:cs typeface="Arial"/>
              </a:rPr>
              <a:t> </a:t>
            </a:r>
            <a:r>
              <a:rPr lang="en-US" sz="2000">
                <a:ea typeface="Calibri" panose="020F0502020204030204" pitchFamily="34" charset="0"/>
                <a:cs typeface="Arial"/>
              </a:rPr>
              <a:t>(August 2022)</a:t>
            </a:r>
            <a:r>
              <a:rPr lang="en-US" sz="2000" b="1">
                <a:ea typeface="Calibri" panose="020F0502020204030204" pitchFamily="34" charset="0"/>
                <a:cs typeface="Arial"/>
              </a:rPr>
              <a:t> </a:t>
            </a:r>
            <a:r>
              <a:rPr lang="en-US" sz="2000">
                <a:ea typeface="Calibri" panose="020F0502020204030204" pitchFamily="34" charset="0"/>
                <a:cs typeface="Arial"/>
              </a:rPr>
              <a:t>breathes</a:t>
            </a:r>
            <a:r>
              <a:rPr lang="en-US" sz="2000">
                <a:effectLst/>
                <a:ea typeface="Calibri" panose="020F0502020204030204" pitchFamily="34" charset="0"/>
                <a:cs typeface="Arial"/>
              </a:rPr>
              <a:t> life into our clean energy economy by incentivizing deployment of clean technologies and lowering energy costs for American families.</a:t>
            </a:r>
          </a:p>
          <a:p>
            <a:pPr marL="0" indent="0">
              <a:buNone/>
            </a:pPr>
            <a:endParaRPr lang="en-US" sz="2000"/>
          </a:p>
        </p:txBody>
      </p:sp>
      <p:pic>
        <p:nvPicPr>
          <p:cNvPr id="6" name="Graphic 5" descr="Electric Tower with solid fill">
            <a:extLst>
              <a:ext uri="{FF2B5EF4-FFF2-40B4-BE49-F238E27FC236}">
                <a16:creationId xmlns:a16="http://schemas.microsoft.com/office/drawing/2014/main" id="{70C1EC6C-59D9-B36D-3888-594408DA5B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77237" y="1461499"/>
            <a:ext cx="914400" cy="914400"/>
          </a:xfrm>
          <a:prstGeom prst="rect">
            <a:avLst/>
          </a:prstGeom>
        </p:spPr>
      </p:pic>
      <p:pic>
        <p:nvPicPr>
          <p:cNvPr id="10" name="Graphic 9" descr="Processor with solid fill">
            <a:extLst>
              <a:ext uri="{FF2B5EF4-FFF2-40B4-BE49-F238E27FC236}">
                <a16:creationId xmlns:a16="http://schemas.microsoft.com/office/drawing/2014/main" id="{17D5AC15-833D-0245-7443-5F428D417B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77237" y="3002622"/>
            <a:ext cx="914400" cy="914400"/>
          </a:xfrm>
          <a:prstGeom prst="rect">
            <a:avLst/>
          </a:prstGeom>
        </p:spPr>
      </p:pic>
      <p:pic>
        <p:nvPicPr>
          <p:cNvPr id="12" name="Graphic 11" descr="House with solid fill">
            <a:extLst>
              <a:ext uri="{FF2B5EF4-FFF2-40B4-BE49-F238E27FC236}">
                <a16:creationId xmlns:a16="http://schemas.microsoft.com/office/drawing/2014/main" id="{3CAAAFC4-0296-F494-21D5-912F899697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77237" y="4348537"/>
            <a:ext cx="914400" cy="914400"/>
          </a:xfrm>
          <a:prstGeom prst="rect">
            <a:avLst/>
          </a:prstGeom>
        </p:spPr>
      </p:pic>
    </p:spTree>
    <p:extLst>
      <p:ext uri="{BB962C8B-B14F-4D97-AF65-F5344CB8AC3E}">
        <p14:creationId xmlns:p14="http://schemas.microsoft.com/office/powerpoint/2010/main" val="1754386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56E9283-EFE6-BB88-108C-E7AC1D5A2789}"/>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73C8E2-B35B-254F-A137-6F2F570DAACB}" type="slidenum">
              <a:rPr kumimoji="0" lang="en-US" sz="1200" b="0" i="0" u="none" strike="noStrike" kern="1200" cap="none" spc="0" normalizeH="0" baseline="0" noProof="0" smtClean="0">
                <a:ln>
                  <a:noFill/>
                </a:ln>
                <a:solidFill>
                  <a:srgbClr val="FFFFFF"/>
                </a:solidFill>
                <a:effectLst/>
                <a:uLnTx/>
                <a:uFillTx/>
                <a:latin typeface="Calibri" panose="020F0502020204030204" pitchFamily="34" charset="0"/>
                <a:ea typeface="+mn-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026" name="Picture 2" descr="Transmission Tower Icon 1523023">
            <a:extLst>
              <a:ext uri="{FF2B5EF4-FFF2-40B4-BE49-F238E27FC236}">
                <a16:creationId xmlns:a16="http://schemas.microsoft.com/office/drawing/2014/main" id="{F27E8838-817C-7798-54BD-08C88888BB1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00323" y="1217982"/>
            <a:ext cx="24638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lectric power Icon 4213737">
            <a:extLst>
              <a:ext uri="{FF2B5EF4-FFF2-40B4-BE49-F238E27FC236}">
                <a16:creationId xmlns:a16="http://schemas.microsoft.com/office/drawing/2014/main" id="{7B16BCA0-6C16-C158-51C3-D564A57AFCD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355744" y="1558694"/>
            <a:ext cx="2463800" cy="2463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F60AAA9-7A12-178F-05B6-638B4BD5A506}"/>
              </a:ext>
            </a:extLst>
          </p:cNvPr>
          <p:cNvSpPr txBox="1"/>
          <p:nvPr/>
        </p:nvSpPr>
        <p:spPr>
          <a:xfrm>
            <a:off x="4690199" y="1157512"/>
            <a:ext cx="30353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Grid Hardening ~ 5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Grid Reliability and Resilience ~ 6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Transmission ~ 50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Smart Grid ~ 3 B</a:t>
            </a:r>
          </a:p>
        </p:txBody>
      </p:sp>
      <p:pic>
        <p:nvPicPr>
          <p:cNvPr id="1030" name="Picture 6" descr="Cybersecurity Icon 4156691">
            <a:extLst>
              <a:ext uri="{FF2B5EF4-FFF2-40B4-BE49-F238E27FC236}">
                <a16:creationId xmlns:a16="http://schemas.microsoft.com/office/drawing/2014/main" id="{5B765FB3-FBCA-EF61-2DC2-2346D7F11BF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802209" y="4058787"/>
            <a:ext cx="2935734" cy="293573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3B1D76A-D927-8A59-4C7A-68410DA099BA}"/>
              </a:ext>
            </a:extLst>
          </p:cNvPr>
          <p:cNvSpPr txBox="1"/>
          <p:nvPr/>
        </p:nvSpPr>
        <p:spPr>
          <a:xfrm>
            <a:off x="4613360" y="5397345"/>
            <a:ext cx="28194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Cybersecurity ~ 250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Cyberresilience ~ 350 M</a:t>
            </a:r>
          </a:p>
        </p:txBody>
      </p:sp>
      <p:pic>
        <p:nvPicPr>
          <p:cNvPr id="1032" name="Picture 8" descr="Battery Icon 5423707">
            <a:extLst>
              <a:ext uri="{FF2B5EF4-FFF2-40B4-BE49-F238E27FC236}">
                <a16:creationId xmlns:a16="http://schemas.microsoft.com/office/drawing/2014/main" id="{AB659CBD-7A83-8DB1-6DE9-F693A6B66CFE}"/>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503184" y="3427868"/>
            <a:ext cx="1813729" cy="18137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lectric vehicle Icon 2981808">
            <a:extLst>
              <a:ext uri="{FF2B5EF4-FFF2-40B4-BE49-F238E27FC236}">
                <a16:creationId xmlns:a16="http://schemas.microsoft.com/office/drawing/2014/main" id="{51F3B42A-2C48-FEF8-861F-7E8B1C66BCF1}"/>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767325" y="4142229"/>
            <a:ext cx="1595199" cy="15951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F723756-EDE6-1CE9-2543-2A5ACB662392}"/>
              </a:ext>
            </a:extLst>
          </p:cNvPr>
          <p:cNvSpPr txBox="1"/>
          <p:nvPr/>
        </p:nvSpPr>
        <p:spPr>
          <a:xfrm>
            <a:off x="6669243" y="4352931"/>
            <a:ext cx="303530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EV Battery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2nd life ~ 200 M </a:t>
            </a:r>
          </a:p>
        </p:txBody>
      </p:sp>
      <p:sp>
        <p:nvSpPr>
          <p:cNvPr id="14" name="TextBox 13">
            <a:extLst>
              <a:ext uri="{FF2B5EF4-FFF2-40B4-BE49-F238E27FC236}">
                <a16:creationId xmlns:a16="http://schemas.microsoft.com/office/drawing/2014/main" id="{59340EE9-D51C-0544-D823-A45C59BD7CFC}"/>
              </a:ext>
            </a:extLst>
          </p:cNvPr>
          <p:cNvSpPr txBox="1"/>
          <p:nvPr/>
        </p:nvSpPr>
        <p:spPr>
          <a:xfrm>
            <a:off x="6020809" y="3486456"/>
            <a:ext cx="181372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Battery ~ 6 B </a:t>
            </a:r>
          </a:p>
        </p:txBody>
      </p:sp>
      <p:pic>
        <p:nvPicPr>
          <p:cNvPr id="1036" name="Picture 12" descr="hydroelectric Icon 4398484">
            <a:extLst>
              <a:ext uri="{FF2B5EF4-FFF2-40B4-BE49-F238E27FC236}">
                <a16:creationId xmlns:a16="http://schemas.microsoft.com/office/drawing/2014/main" id="{4128FCDF-69C6-509B-4F70-524D58F9E443}"/>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9423400" y="-740937"/>
            <a:ext cx="3456941" cy="345694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269125E-0399-C854-8971-CC06B83F72EC}"/>
              </a:ext>
            </a:extLst>
          </p:cNvPr>
          <p:cNvSpPr txBox="1"/>
          <p:nvPr/>
        </p:nvSpPr>
        <p:spPr>
          <a:xfrm>
            <a:off x="7722237" y="78670"/>
            <a:ext cx="303530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Hydroelectric Production ~ 125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Hydroelectric Efficiency ~ 75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rPr>
              <a:t>Hydroelectric Incentives ~ 554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Hydro power R&amp;D ~ 146 M </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038" name="Picture 14" descr="solar and wind Icon 4532062">
            <a:extLst>
              <a:ext uri="{FF2B5EF4-FFF2-40B4-BE49-F238E27FC236}">
                <a16:creationId xmlns:a16="http://schemas.microsoft.com/office/drawing/2014/main" id="{F2654411-9829-2865-00A0-23FBB2A2F693}"/>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076454" y="512785"/>
            <a:ext cx="2463800" cy="24638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6BE94617-49E7-687F-D30E-60462E64B3E0}"/>
              </a:ext>
            </a:extLst>
          </p:cNvPr>
          <p:cNvSpPr txBox="1"/>
          <p:nvPr/>
        </p:nvSpPr>
        <p:spPr>
          <a:xfrm>
            <a:off x="9704843" y="1803128"/>
            <a:ext cx="2709497"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Pumped Storage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Wind &amp; Solar Integration ~ 10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Solar and Wind ~ 264 M </a:t>
            </a:r>
          </a:p>
        </p:txBody>
      </p:sp>
      <p:pic>
        <p:nvPicPr>
          <p:cNvPr id="1040" name="Picture 16" descr="Nuclear Icon 3364368">
            <a:extLst>
              <a:ext uri="{FF2B5EF4-FFF2-40B4-BE49-F238E27FC236}">
                <a16:creationId xmlns:a16="http://schemas.microsoft.com/office/drawing/2014/main" id="{493A3BB6-2AC6-AB7F-BFA5-361579D2C5B0}"/>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355783" y="-377516"/>
            <a:ext cx="2319311" cy="231931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4FBBEC1-8FC4-DAEF-F765-B7ABB4FCA945}"/>
              </a:ext>
            </a:extLst>
          </p:cNvPr>
          <p:cNvSpPr txBox="1"/>
          <p:nvPr/>
        </p:nvSpPr>
        <p:spPr>
          <a:xfrm>
            <a:off x="1434463" y="388151"/>
            <a:ext cx="268139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Nuclear Credit ~ 6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Adv. Reactor Demo ~ 2.5 B  </a:t>
            </a:r>
          </a:p>
        </p:txBody>
      </p:sp>
      <p:sp>
        <p:nvSpPr>
          <p:cNvPr id="24" name="TextBox 23">
            <a:extLst>
              <a:ext uri="{FF2B5EF4-FFF2-40B4-BE49-F238E27FC236}">
                <a16:creationId xmlns:a16="http://schemas.microsoft.com/office/drawing/2014/main" id="{367BF3BA-96EF-1497-7219-10CDDF969C0F}"/>
              </a:ext>
            </a:extLst>
          </p:cNvPr>
          <p:cNvSpPr txBox="1"/>
          <p:nvPr/>
        </p:nvSpPr>
        <p:spPr>
          <a:xfrm>
            <a:off x="6686641" y="3772885"/>
            <a:ext cx="252947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Energy Storage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Demo ~ 505 M </a:t>
            </a:r>
          </a:p>
        </p:txBody>
      </p:sp>
      <p:pic>
        <p:nvPicPr>
          <p:cNvPr id="1042" name="Picture 18" descr="oil well Icon 2444981">
            <a:extLst>
              <a:ext uri="{FF2B5EF4-FFF2-40B4-BE49-F238E27FC236}">
                <a16:creationId xmlns:a16="http://schemas.microsoft.com/office/drawing/2014/main" id="{0175BA6A-743D-1D6E-31BC-8C0AAEAF2F32}"/>
              </a:ext>
            </a:extLst>
          </p:cNvPr>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618369" y="735750"/>
            <a:ext cx="1756974" cy="175697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CCBB11A-6DDA-7434-AFEA-A6DC02BEE6E3}"/>
              </a:ext>
            </a:extLst>
          </p:cNvPr>
          <p:cNvSpPr txBox="1"/>
          <p:nvPr/>
        </p:nvSpPr>
        <p:spPr>
          <a:xfrm>
            <a:off x="1945971" y="1085339"/>
            <a:ext cx="2463800"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Plug Orphan wells ~ 30 M </a:t>
            </a:r>
          </a:p>
        </p:txBody>
      </p:sp>
      <p:pic>
        <p:nvPicPr>
          <p:cNvPr id="1044" name="Picture 20" descr="college Icon 1536012">
            <a:extLst>
              <a:ext uri="{FF2B5EF4-FFF2-40B4-BE49-F238E27FC236}">
                <a16:creationId xmlns:a16="http://schemas.microsoft.com/office/drawing/2014/main" id="{CB511F71-EE62-6E79-41D7-4FFA3E1DB91B}"/>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8022215" y="3543497"/>
            <a:ext cx="1453166" cy="145316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buildings Icon 1096990">
            <a:extLst>
              <a:ext uri="{FF2B5EF4-FFF2-40B4-BE49-F238E27FC236}">
                <a16:creationId xmlns:a16="http://schemas.microsoft.com/office/drawing/2014/main" id="{52F88CD3-5818-E27A-B49A-AFB789A8A7CF}"/>
              </a:ext>
            </a:extLst>
          </p:cNvPr>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8778675" y="3214179"/>
            <a:ext cx="1936041" cy="193604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701287D-A1B6-A522-171E-6327DEDBEF0E}"/>
              </a:ext>
            </a:extLst>
          </p:cNvPr>
          <p:cNvSpPr txBox="1"/>
          <p:nvPr/>
        </p:nvSpPr>
        <p:spPr>
          <a:xfrm>
            <a:off x="7845044" y="3089047"/>
            <a:ext cx="2285363"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highlight>
                  <a:srgbClr val="FFFF00"/>
                </a:highlight>
                <a:uLnTx/>
                <a:uFillTx/>
                <a:latin typeface="Calibri" panose="020F0502020204030204" pitchFamily="34" charset="0"/>
                <a:ea typeface="+mn-ea"/>
                <a:cs typeface="Calibri" panose="020F0502020204030204" pitchFamily="34" charset="0"/>
              </a:rPr>
              <a:t>Public schools EE ~ 500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Federal Facilities ~ 250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Building Codes ~ 225 M </a:t>
            </a:r>
          </a:p>
        </p:txBody>
      </p:sp>
      <p:pic>
        <p:nvPicPr>
          <p:cNvPr id="1048" name="Picture 24" descr="houses Icon 1049530">
            <a:extLst>
              <a:ext uri="{FF2B5EF4-FFF2-40B4-BE49-F238E27FC236}">
                <a16:creationId xmlns:a16="http://schemas.microsoft.com/office/drawing/2014/main" id="{D2BC0E1B-A7BD-2EA6-A98E-96AD82C65677}"/>
              </a:ext>
            </a:extLst>
          </p:cNvPr>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9808926" y="3144648"/>
            <a:ext cx="2463800" cy="2463800"/>
          </a:xfrm>
          <a:prstGeom prst="rect">
            <a:avLst/>
          </a:prstGeom>
          <a:noFill/>
          <a:extLst>
            <a:ext uri="{909E8E84-426E-40DD-AFC4-6F175D3DCCD1}">
              <a14:hiddenFill xmlns:a14="http://schemas.microsoft.com/office/drawing/2010/main">
                <a:solidFill>
                  <a:srgbClr val="FFFFFF"/>
                </a:solidFill>
              </a14:hiddenFill>
            </a:ext>
          </a:extLst>
        </p:spPr>
      </p:pic>
      <p:sp>
        <p:nvSpPr>
          <p:cNvPr id="1024" name="TextBox 1023">
            <a:extLst>
              <a:ext uri="{FF2B5EF4-FFF2-40B4-BE49-F238E27FC236}">
                <a16:creationId xmlns:a16="http://schemas.microsoft.com/office/drawing/2014/main" id="{1B1AA8B9-CA64-2D1E-99FF-22AA66C772AE}"/>
              </a:ext>
            </a:extLst>
          </p:cNvPr>
          <p:cNvSpPr txBox="1"/>
          <p:nvPr/>
        </p:nvSpPr>
        <p:spPr>
          <a:xfrm>
            <a:off x="10212964" y="3223243"/>
            <a:ext cx="2341648"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Weatherization ~ 3.5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Energy Efficiency ~ 250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F0"/>
                </a:solidFill>
                <a:effectLst/>
                <a:highlight>
                  <a:srgbClr val="FFFF00"/>
                </a:highlight>
                <a:uLnTx/>
                <a:uFillTx/>
                <a:latin typeface="Calibri" panose="020F0502020204030204" pitchFamily="34" charset="0"/>
                <a:ea typeface="+mn-ea"/>
                <a:cs typeface="Calibri" panose="020F0502020204030204" pitchFamily="34" charset="0"/>
              </a:rPr>
              <a:t>EE Block Grants~ 550 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050" name="Picture 26" descr="Mining Icon 2509216">
            <a:extLst>
              <a:ext uri="{FF2B5EF4-FFF2-40B4-BE49-F238E27FC236}">
                <a16:creationId xmlns:a16="http://schemas.microsoft.com/office/drawing/2014/main" id="{6E660778-2B4F-3807-0E78-0897049F093C}"/>
              </a:ext>
            </a:extLst>
          </p:cNvPr>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2102439" y="4042386"/>
            <a:ext cx="2139882" cy="2453504"/>
          </a:xfrm>
          <a:prstGeom prst="rect">
            <a:avLst/>
          </a:prstGeom>
          <a:noFill/>
          <a:extLst>
            <a:ext uri="{909E8E84-426E-40DD-AFC4-6F175D3DCCD1}">
              <a14:hiddenFill xmlns:a14="http://schemas.microsoft.com/office/drawing/2010/main">
                <a:solidFill>
                  <a:srgbClr val="FFFFFF"/>
                </a:solidFill>
              </a14:hiddenFill>
            </a:ext>
          </a:extLst>
        </p:spPr>
      </p:pic>
      <p:sp>
        <p:nvSpPr>
          <p:cNvPr id="1027" name="TextBox 1026">
            <a:extLst>
              <a:ext uri="{FF2B5EF4-FFF2-40B4-BE49-F238E27FC236}">
                <a16:creationId xmlns:a16="http://schemas.microsoft.com/office/drawing/2014/main" id="{66C3BA83-1690-CC37-060E-CB1161FCE0F5}"/>
              </a:ext>
            </a:extLst>
          </p:cNvPr>
          <p:cNvSpPr txBox="1"/>
          <p:nvPr/>
        </p:nvSpPr>
        <p:spPr>
          <a:xfrm>
            <a:off x="3287088" y="4052249"/>
            <a:ext cx="3273876"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Mineral Mining ~ 100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Rare Earth Security ~ 802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Mineral Research ~ 167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Rare Earth Elements ~ 140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Clean energy demos on mine land ~ 500 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052" name="Picture 28" descr="manufacturing Icon 2896146">
            <a:extLst>
              <a:ext uri="{FF2B5EF4-FFF2-40B4-BE49-F238E27FC236}">
                <a16:creationId xmlns:a16="http://schemas.microsoft.com/office/drawing/2014/main" id="{BCD23D49-0935-2405-B5E6-CDB8D206E775}"/>
              </a:ext>
            </a:extLst>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flipH="1">
            <a:off x="1311023" y="3604206"/>
            <a:ext cx="1615839" cy="1615839"/>
          </a:xfrm>
          <a:prstGeom prst="rect">
            <a:avLst/>
          </a:prstGeom>
          <a:noFill/>
          <a:extLst>
            <a:ext uri="{909E8E84-426E-40DD-AFC4-6F175D3DCCD1}">
              <a14:hiddenFill xmlns:a14="http://schemas.microsoft.com/office/drawing/2010/main">
                <a:solidFill>
                  <a:srgbClr val="FFFFFF"/>
                </a:solidFill>
              </a14:hiddenFill>
            </a:ext>
          </a:extLst>
        </p:spPr>
      </p:pic>
      <p:sp>
        <p:nvSpPr>
          <p:cNvPr id="1031" name="TextBox 1030">
            <a:extLst>
              <a:ext uri="{FF2B5EF4-FFF2-40B4-BE49-F238E27FC236}">
                <a16:creationId xmlns:a16="http://schemas.microsoft.com/office/drawing/2014/main" id="{AA830A76-EA97-8420-FA00-AB64397F53AA}"/>
              </a:ext>
            </a:extLst>
          </p:cNvPr>
          <p:cNvSpPr txBox="1"/>
          <p:nvPr/>
        </p:nvSpPr>
        <p:spPr>
          <a:xfrm>
            <a:off x="9418868" y="4682280"/>
            <a:ext cx="1400231" cy="3091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Rebates ~ 20 M</a:t>
            </a:r>
          </a:p>
        </p:txBody>
      </p:sp>
      <p:sp>
        <p:nvSpPr>
          <p:cNvPr id="1037" name="TextBox 1036">
            <a:extLst>
              <a:ext uri="{FF2B5EF4-FFF2-40B4-BE49-F238E27FC236}">
                <a16:creationId xmlns:a16="http://schemas.microsoft.com/office/drawing/2014/main" id="{CE0E0878-03E7-035D-730E-9FACE78A6864}"/>
              </a:ext>
            </a:extLst>
          </p:cNvPr>
          <p:cNvSpPr txBox="1"/>
          <p:nvPr/>
        </p:nvSpPr>
        <p:spPr>
          <a:xfrm>
            <a:off x="5269" y="4438141"/>
            <a:ext cx="3092912"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State </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mfcg</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50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EE Materials ~ 50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Adv. Energy </a:t>
            </a:r>
            <a:r>
              <a:rPr kumimoji="0" lang="en-US" sz="1400" b="0" i="0" u="none" strike="noStrike" kern="1200" cap="none" spc="0" normalizeH="0" baseline="0" noProof="0" dirty="0" err="1">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Mfcg</a:t>
            </a: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 ~ 750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Industrial Research ~ 550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State Energy Programs ~ 500 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Industrial Emissions Demo ~ 500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Energy Efficiency ~ 250 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054" name="Picture 30" descr="construction workers Icon 2751744">
            <a:extLst>
              <a:ext uri="{FF2B5EF4-FFF2-40B4-BE49-F238E27FC236}">
                <a16:creationId xmlns:a16="http://schemas.microsoft.com/office/drawing/2014/main" id="{0EBB7040-606C-7A94-E43C-AABA7914C867}"/>
              </a:ext>
            </a:extLst>
          </p:cNvPr>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9926792" y="4055110"/>
            <a:ext cx="2581877" cy="2581877"/>
          </a:xfrm>
          <a:prstGeom prst="rect">
            <a:avLst/>
          </a:prstGeom>
          <a:noFill/>
          <a:extLst>
            <a:ext uri="{909E8E84-426E-40DD-AFC4-6F175D3DCCD1}">
              <a14:hiddenFill xmlns:a14="http://schemas.microsoft.com/office/drawing/2010/main">
                <a:solidFill>
                  <a:srgbClr val="FFFFFF"/>
                </a:solidFill>
              </a14:hiddenFill>
            </a:ext>
          </a:extLst>
        </p:spPr>
      </p:pic>
      <p:sp>
        <p:nvSpPr>
          <p:cNvPr id="1043" name="TextBox 1042">
            <a:extLst>
              <a:ext uri="{FF2B5EF4-FFF2-40B4-BE49-F238E27FC236}">
                <a16:creationId xmlns:a16="http://schemas.microsoft.com/office/drawing/2014/main" id="{ABA9B027-B5BC-2E29-DADF-F580FB752D68}"/>
              </a:ext>
            </a:extLst>
          </p:cNvPr>
          <p:cNvSpPr txBox="1"/>
          <p:nvPr/>
        </p:nvSpPr>
        <p:spPr>
          <a:xfrm>
            <a:off x="8505762" y="5295073"/>
            <a:ext cx="2402747"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Energy auditors ~ 40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Training Centers ~ 10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mn-ea"/>
                <a:cs typeface="Calibri" panose="020F0502020204030204" pitchFamily="34" charset="0"/>
              </a:rPr>
              <a:t>Skills Training ~ 10 M</a:t>
            </a:r>
          </a:p>
        </p:txBody>
      </p:sp>
      <p:pic>
        <p:nvPicPr>
          <p:cNvPr id="1058" name="Picture 34" descr="Gas Tank Icon 4295282">
            <a:extLst>
              <a:ext uri="{FF2B5EF4-FFF2-40B4-BE49-F238E27FC236}">
                <a16:creationId xmlns:a16="http://schemas.microsoft.com/office/drawing/2014/main" id="{A4A54D8A-CD40-26B5-F524-6B271306E99A}"/>
              </a:ext>
            </a:extLst>
          </p:cNvPr>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6965950" y="1556426"/>
            <a:ext cx="1873141" cy="1873141"/>
          </a:xfrm>
          <a:prstGeom prst="rect">
            <a:avLst/>
          </a:prstGeom>
          <a:noFill/>
          <a:extLst>
            <a:ext uri="{909E8E84-426E-40DD-AFC4-6F175D3DCCD1}">
              <a14:hiddenFill xmlns:a14="http://schemas.microsoft.com/office/drawing/2010/main">
                <a:solidFill>
                  <a:srgbClr val="FFFFFF"/>
                </a:solidFill>
              </a14:hiddenFill>
            </a:ext>
          </a:extLst>
        </p:spPr>
      </p:pic>
      <p:sp>
        <p:nvSpPr>
          <p:cNvPr id="1055" name="TextBox 1054">
            <a:extLst>
              <a:ext uri="{FF2B5EF4-FFF2-40B4-BE49-F238E27FC236}">
                <a16:creationId xmlns:a16="http://schemas.microsoft.com/office/drawing/2014/main" id="{3BB10141-ED5D-09EC-F903-EA095838D998}"/>
              </a:ext>
            </a:extLst>
          </p:cNvPr>
          <p:cNvSpPr txBox="1"/>
          <p:nvPr/>
        </p:nvSpPr>
        <p:spPr>
          <a:xfrm>
            <a:off x="8458686" y="2666698"/>
            <a:ext cx="249872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Hydrogen Hubs ~ 9.5 B</a:t>
            </a: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pic>
        <p:nvPicPr>
          <p:cNvPr id="1060" name="Picture 36" descr="manufacturing Icon 3502659">
            <a:extLst>
              <a:ext uri="{FF2B5EF4-FFF2-40B4-BE49-F238E27FC236}">
                <a16:creationId xmlns:a16="http://schemas.microsoft.com/office/drawing/2014/main" id="{D2F48C78-D027-44E6-9CD6-116099F135A2}"/>
              </a:ext>
            </a:extLst>
          </p:cNvPr>
          <p:cNvPicPr>
            <a:picLocks noChangeAspect="1" noChangeArrowheads="1"/>
          </p:cNvPicPr>
          <p:nvPr/>
        </p:nvPicPr>
        <p:blipFill>
          <a:blip r:embed="rId19" cstate="email">
            <a:extLst>
              <a:ext uri="{28A0092B-C50C-407E-A947-70E740481C1C}">
                <a14:useLocalDpi xmlns:a14="http://schemas.microsoft.com/office/drawing/2010/main" val="0"/>
              </a:ext>
            </a:extLst>
          </a:blip>
          <a:srcRect/>
          <a:stretch>
            <a:fillRect/>
          </a:stretch>
        </p:blipFill>
        <p:spPr bwMode="auto">
          <a:xfrm flipH="1">
            <a:off x="-370006" y="2708159"/>
            <a:ext cx="2226826" cy="2226826"/>
          </a:xfrm>
          <a:prstGeom prst="rect">
            <a:avLst/>
          </a:prstGeom>
          <a:noFill/>
          <a:extLst>
            <a:ext uri="{909E8E84-426E-40DD-AFC4-6F175D3DCCD1}">
              <a14:hiddenFill xmlns:a14="http://schemas.microsoft.com/office/drawing/2010/main">
                <a:solidFill>
                  <a:srgbClr val="FFFFFF"/>
                </a:solidFill>
              </a14:hiddenFill>
            </a:ext>
          </a:extLst>
        </p:spPr>
      </p:pic>
      <p:sp>
        <p:nvSpPr>
          <p:cNvPr id="1057" name="Title 1">
            <a:extLst>
              <a:ext uri="{FF2B5EF4-FFF2-40B4-BE49-F238E27FC236}">
                <a16:creationId xmlns:a16="http://schemas.microsoft.com/office/drawing/2014/main" id="{B78E49CE-B423-25C9-1092-074FF01B4553}"/>
              </a:ext>
            </a:extLst>
          </p:cNvPr>
          <p:cNvSpPr>
            <a:spLocks noGrp="1"/>
          </p:cNvSpPr>
          <p:nvPr>
            <p:ph type="title"/>
          </p:nvPr>
        </p:nvSpPr>
        <p:spPr>
          <a:xfrm>
            <a:off x="3336168" y="171705"/>
            <a:ext cx="4386069" cy="884555"/>
          </a:xfrm>
        </p:spPr>
        <p:txBody>
          <a:bodyPr>
            <a:normAutofit fontScale="90000"/>
          </a:bodyPr>
          <a:lstStyle/>
          <a:p>
            <a:pPr algn="ctr"/>
            <a:r>
              <a:rPr lang="en-US" dirty="0"/>
              <a:t>DOE BIL` at a Glance</a:t>
            </a:r>
            <a:br>
              <a:rPr lang="en-US" dirty="0"/>
            </a:br>
            <a:r>
              <a:rPr lang="en-US" dirty="0"/>
              <a:t>~$ 62 B</a:t>
            </a:r>
          </a:p>
        </p:txBody>
      </p:sp>
      <p:sp>
        <p:nvSpPr>
          <p:cNvPr id="1064" name="TextBox 1063">
            <a:extLst>
              <a:ext uri="{FF2B5EF4-FFF2-40B4-BE49-F238E27FC236}">
                <a16:creationId xmlns:a16="http://schemas.microsoft.com/office/drawing/2014/main" id="{C45035ED-5CB4-5D41-6D80-911FF169308F}"/>
              </a:ext>
            </a:extLst>
          </p:cNvPr>
          <p:cNvSpPr txBox="1"/>
          <p:nvPr/>
        </p:nvSpPr>
        <p:spPr>
          <a:xfrm>
            <a:off x="2592361" y="2181106"/>
            <a:ext cx="2748762" cy="181588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Direct Air Capture ~ 3.5 B</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Carbon Utilization ~ 310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Carbon Capture ~ 100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CO2 Transport ~ 2.1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Storage ~ 2.5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Geological Permitting ~ 50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Carbon Capture Demo ~ 3.5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Direct Air Capture Prizes ~ 115 M</a:t>
            </a:r>
          </a:p>
        </p:txBody>
      </p:sp>
      <p:pic>
        <p:nvPicPr>
          <p:cNvPr id="1065" name="Picture 38" descr="geology Icon 5223197">
            <a:extLst>
              <a:ext uri="{FF2B5EF4-FFF2-40B4-BE49-F238E27FC236}">
                <a16:creationId xmlns:a16="http://schemas.microsoft.com/office/drawing/2014/main" id="{31FB9983-2450-8555-FDB4-7B3F9909C60C}"/>
              </a:ext>
            </a:extLst>
          </p:cNvPr>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36898" y="2235975"/>
            <a:ext cx="2806428" cy="1308984"/>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0" descr="blower Icon 2058008">
            <a:extLst>
              <a:ext uri="{FF2B5EF4-FFF2-40B4-BE49-F238E27FC236}">
                <a16:creationId xmlns:a16="http://schemas.microsoft.com/office/drawing/2014/main" id="{127434FB-73B7-2B5F-89EB-D3FB7AD49094}"/>
              </a:ext>
            </a:extLst>
          </p:cNvPr>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2815128" y="1111275"/>
            <a:ext cx="1347713" cy="1347713"/>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40" descr="blower Icon 2058008">
            <a:extLst>
              <a:ext uri="{FF2B5EF4-FFF2-40B4-BE49-F238E27FC236}">
                <a16:creationId xmlns:a16="http://schemas.microsoft.com/office/drawing/2014/main" id="{81233EC6-C883-EF4F-FFF4-8C76D218A1C8}"/>
              </a:ext>
            </a:extLst>
          </p:cNvPr>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2079256" y="1117473"/>
            <a:ext cx="1347713" cy="1347713"/>
          </a:xfrm>
          <a:prstGeom prst="rect">
            <a:avLst/>
          </a:prstGeom>
          <a:noFill/>
          <a:extLst>
            <a:ext uri="{909E8E84-426E-40DD-AFC4-6F175D3DCCD1}">
              <a14:hiddenFill xmlns:a14="http://schemas.microsoft.com/office/drawing/2010/main">
                <a:solidFill>
                  <a:srgbClr val="FFFFFF"/>
                </a:solidFill>
              </a14:hiddenFill>
            </a:ext>
          </a:extLst>
        </p:spPr>
      </p:pic>
      <p:pic>
        <p:nvPicPr>
          <p:cNvPr id="1069" name="Picture 44" descr="pipe Icon 2001901">
            <a:extLst>
              <a:ext uri="{FF2B5EF4-FFF2-40B4-BE49-F238E27FC236}">
                <a16:creationId xmlns:a16="http://schemas.microsoft.com/office/drawing/2014/main" id="{6C16607B-062D-F09B-6367-0B9009298B85}"/>
              </a:ext>
            </a:extLst>
          </p:cNvPr>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2006781" y="2020139"/>
            <a:ext cx="647800" cy="6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5745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343123"/>
            <a:ext cx="10515600" cy="675826"/>
          </a:xfrm>
          <a:prstGeom prst="rect">
            <a:avLst/>
          </a:prstGeom>
        </p:spPr>
        <p:txBody>
          <a:bodyPr vert="horz" wrap="square" lIns="0" tIns="13970" rIns="0" bIns="0" rtlCol="0">
            <a:spAutoFit/>
          </a:bodyPr>
          <a:lstStyle/>
          <a:p>
            <a:pPr marL="12700">
              <a:lnSpc>
                <a:spcPct val="100000"/>
              </a:lnSpc>
              <a:spcBef>
                <a:spcPts val="110"/>
              </a:spcBef>
            </a:pPr>
            <a:r>
              <a:rPr sz="4300" dirty="0"/>
              <a:t>Lee</a:t>
            </a:r>
            <a:r>
              <a:rPr sz="4300" spc="30" dirty="0"/>
              <a:t> </a:t>
            </a:r>
            <a:r>
              <a:rPr sz="4300" dirty="0"/>
              <a:t>County,</a:t>
            </a:r>
            <a:r>
              <a:rPr sz="4300" spc="30" dirty="0"/>
              <a:t> </a:t>
            </a:r>
            <a:r>
              <a:rPr sz="4300" spc="-25" dirty="0"/>
              <a:t>S</a:t>
            </a:r>
            <a:r>
              <a:rPr lang="en-US" sz="4300" spc="-25" dirty="0"/>
              <a:t>outh Carolina</a:t>
            </a:r>
            <a:endParaRPr sz="4300" dirty="0"/>
          </a:p>
        </p:txBody>
      </p:sp>
      <p:grpSp>
        <p:nvGrpSpPr>
          <p:cNvPr id="3" name="object 3"/>
          <p:cNvGrpSpPr/>
          <p:nvPr/>
        </p:nvGrpSpPr>
        <p:grpSpPr>
          <a:xfrm>
            <a:off x="0" y="1171441"/>
            <a:ext cx="12188952" cy="4831906"/>
            <a:chOff x="0" y="1831022"/>
            <a:chExt cx="12192000" cy="5027295"/>
          </a:xfrm>
        </p:grpSpPr>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0" y="1831022"/>
              <a:ext cx="12192000" cy="5026977"/>
            </a:xfrm>
            <a:prstGeom prst="rect">
              <a:avLst/>
            </a:prstGeom>
          </p:spPr>
        </p:pic>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6132576" y="5556504"/>
              <a:ext cx="6056376" cy="1106424"/>
            </a:xfrm>
            <a:prstGeom prst="rect">
              <a:avLst/>
            </a:prstGeom>
          </p:spPr>
        </p:pic>
        <p:pic>
          <p:nvPicPr>
            <p:cNvPr id="6" name="object 6"/>
            <p:cNvPicPr/>
            <p:nvPr/>
          </p:nvPicPr>
          <p:blipFill>
            <a:blip r:embed="rId4" cstate="email">
              <a:extLst>
                <a:ext uri="{28A0092B-C50C-407E-A947-70E740481C1C}">
                  <a14:useLocalDpi xmlns:a14="http://schemas.microsoft.com/office/drawing/2010/main"/>
                </a:ext>
              </a:extLst>
            </a:blip>
            <a:stretch>
              <a:fillRect/>
            </a:stretch>
          </p:blipFill>
          <p:spPr>
            <a:xfrm>
              <a:off x="140207" y="2087880"/>
              <a:ext cx="5855208" cy="1255776"/>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A8D22-D21D-EC56-3E05-6364B384DE53}"/>
              </a:ext>
            </a:extLst>
          </p:cNvPr>
          <p:cNvSpPr>
            <a:spLocks noGrp="1"/>
          </p:cNvSpPr>
          <p:nvPr>
            <p:ph type="title"/>
          </p:nvPr>
        </p:nvSpPr>
        <p:spPr/>
        <p:txBody>
          <a:bodyPr/>
          <a:lstStyle/>
          <a:p>
            <a:r>
              <a:rPr lang="en-US" dirty="0"/>
              <a:t>Inflation Reduction Act (IRA)</a:t>
            </a:r>
          </a:p>
        </p:txBody>
      </p:sp>
      <p:sp>
        <p:nvSpPr>
          <p:cNvPr id="4" name="Slide Number Placeholder 3">
            <a:extLst>
              <a:ext uri="{FF2B5EF4-FFF2-40B4-BE49-F238E27FC236}">
                <a16:creationId xmlns:a16="http://schemas.microsoft.com/office/drawing/2014/main" id="{C6F498FD-D36D-60F5-CA3E-44C35B197BBE}"/>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73C8E2-B35B-254F-A137-6F2F570DAACB}"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625E79E3-58F1-D50F-8921-851FCB3AF024}"/>
              </a:ext>
            </a:extLst>
          </p:cNvPr>
          <p:cNvPicPr>
            <a:picLocks noChangeAspect="1"/>
          </p:cNvPicPr>
          <p:nvPr/>
        </p:nvPicPr>
        <p:blipFill rotWithShape="1">
          <a:blip r:embed="rId2"/>
          <a:srcRect t="7576"/>
          <a:stretch/>
        </p:blipFill>
        <p:spPr>
          <a:xfrm>
            <a:off x="117908" y="1317075"/>
            <a:ext cx="4005744" cy="4498097"/>
          </a:xfrm>
          <a:prstGeom prst="rect">
            <a:avLst/>
          </a:prstGeom>
        </p:spPr>
      </p:pic>
      <p:pic>
        <p:nvPicPr>
          <p:cNvPr id="3" name="Picture 2">
            <a:extLst>
              <a:ext uri="{FF2B5EF4-FFF2-40B4-BE49-F238E27FC236}">
                <a16:creationId xmlns:a16="http://schemas.microsoft.com/office/drawing/2014/main" id="{824E8ED4-73AA-D50B-3AF4-BA9C08B4F273}"/>
              </a:ext>
            </a:extLst>
          </p:cNvPr>
          <p:cNvPicPr>
            <a:picLocks noChangeAspect="1"/>
          </p:cNvPicPr>
          <p:nvPr/>
        </p:nvPicPr>
        <p:blipFill rotWithShape="1">
          <a:blip r:embed="rId3"/>
          <a:srcRect l="3154" t="5173" r="2865" b="17812"/>
          <a:stretch/>
        </p:blipFill>
        <p:spPr>
          <a:xfrm>
            <a:off x="4151626" y="1623545"/>
            <a:ext cx="7833443" cy="3610910"/>
          </a:xfrm>
          <a:prstGeom prst="rect">
            <a:avLst/>
          </a:prstGeom>
        </p:spPr>
      </p:pic>
    </p:spTree>
    <p:extLst>
      <p:ext uri="{BB962C8B-B14F-4D97-AF65-F5344CB8AC3E}">
        <p14:creationId xmlns:p14="http://schemas.microsoft.com/office/powerpoint/2010/main" val="1071554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A0432C-230B-B243-CCC1-5CFD09BCF02A}"/>
              </a:ext>
            </a:extLst>
          </p:cNvPr>
          <p:cNvSpPr>
            <a:spLocks noGrp="1"/>
          </p:cNvSpPr>
          <p:nvPr>
            <p:ph type="sldNum" sz="quarter" idx="12"/>
          </p:nvPr>
        </p:nvSpPr>
        <p:spPr/>
        <p:txBody>
          <a:bodyPr/>
          <a:lstStyle/>
          <a:p>
            <a:fld id="{E773C8E2-B35B-254F-A137-6F2F570DAACB}" type="slidenum">
              <a:rPr lang="en-US" smtClean="0"/>
              <a:t>31</a:t>
            </a:fld>
            <a:endParaRPr lang="en-US"/>
          </a:p>
        </p:txBody>
      </p:sp>
      <p:sp>
        <p:nvSpPr>
          <p:cNvPr id="4" name="Title 1">
            <a:extLst>
              <a:ext uri="{FF2B5EF4-FFF2-40B4-BE49-F238E27FC236}">
                <a16:creationId xmlns:a16="http://schemas.microsoft.com/office/drawing/2014/main" id="{7B87B10A-96CD-EC88-2057-38F520720341}"/>
              </a:ext>
            </a:extLst>
          </p:cNvPr>
          <p:cNvSpPr txBox="1">
            <a:spLocks/>
          </p:cNvSpPr>
          <p:nvPr/>
        </p:nvSpPr>
        <p:spPr>
          <a:xfrm>
            <a:off x="990600" y="391159"/>
            <a:ext cx="10515600" cy="884555"/>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3000" kern="1200">
                <a:solidFill>
                  <a:schemeClr val="tx2"/>
                </a:solidFill>
                <a:latin typeface="+mj-lt"/>
                <a:ea typeface="+mj-ea"/>
                <a:cs typeface="+mj-cs"/>
              </a:defRPr>
            </a:lvl1pPr>
          </a:lstStyle>
          <a:p>
            <a:r>
              <a:rPr lang="en-US"/>
              <a:t>CHIPS and Science Act</a:t>
            </a:r>
          </a:p>
        </p:txBody>
      </p:sp>
      <p:sp>
        <p:nvSpPr>
          <p:cNvPr id="6" name="TextBox 5">
            <a:extLst>
              <a:ext uri="{FF2B5EF4-FFF2-40B4-BE49-F238E27FC236}">
                <a16:creationId xmlns:a16="http://schemas.microsoft.com/office/drawing/2014/main" id="{5713335A-589F-2453-CD94-FB65D899D246}"/>
              </a:ext>
            </a:extLst>
          </p:cNvPr>
          <p:cNvSpPr txBox="1"/>
          <p:nvPr/>
        </p:nvSpPr>
        <p:spPr>
          <a:xfrm>
            <a:off x="808074" y="1342412"/>
            <a:ext cx="8143876" cy="4678204"/>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000"/>
              <a:t>Advance U.S. global leadership in the technologies of the future including </a:t>
            </a:r>
            <a:r>
              <a:rPr lang="en-US" sz="2000" b="1"/>
              <a:t>semiconductors</a:t>
            </a:r>
            <a:r>
              <a:rPr lang="en-US" sz="2000"/>
              <a:t> and </a:t>
            </a:r>
            <a:r>
              <a:rPr lang="en-US" sz="2000" b="1"/>
              <a:t>wireless supply chains</a:t>
            </a:r>
            <a:br>
              <a:rPr lang="en-US" sz="2000"/>
            </a:br>
            <a:endParaRPr lang="en-US" sz="2000"/>
          </a:p>
          <a:p>
            <a:pPr marL="342900" indent="-342900">
              <a:spcAft>
                <a:spcPts val="1200"/>
              </a:spcAft>
              <a:buFont typeface="Arial" panose="020B0604020202020204" pitchFamily="34" charset="0"/>
              <a:buChar char="•"/>
            </a:pPr>
            <a:r>
              <a:rPr lang="en-US" sz="2000"/>
              <a:t>$10B to </a:t>
            </a:r>
            <a:r>
              <a:rPr lang="en-US" sz="2000" b="1"/>
              <a:t>catalyze regional economic growth </a:t>
            </a:r>
            <a:r>
              <a:rPr lang="en-US" sz="2000"/>
              <a:t>and development through </a:t>
            </a:r>
            <a:r>
              <a:rPr lang="en-US" sz="2000" b="1"/>
              <a:t>innovation</a:t>
            </a:r>
            <a:r>
              <a:rPr lang="en-US" sz="2000"/>
              <a:t> and technology hubs across the country</a:t>
            </a:r>
            <a:br>
              <a:rPr lang="en-US" sz="2000"/>
            </a:br>
            <a:endParaRPr lang="en-US" sz="2000"/>
          </a:p>
          <a:p>
            <a:pPr marL="342900" indent="-342900">
              <a:spcAft>
                <a:spcPts val="1200"/>
              </a:spcAft>
              <a:buFont typeface="Arial" panose="020B0604020202020204" pitchFamily="34" charset="0"/>
              <a:buChar char="•"/>
            </a:pPr>
            <a:r>
              <a:rPr lang="en-US" sz="2000"/>
              <a:t>Provide </a:t>
            </a:r>
            <a:r>
              <a:rPr lang="en-US" sz="2000" b="1"/>
              <a:t>STEM opportunities </a:t>
            </a:r>
            <a:r>
              <a:rPr lang="en-US" sz="2000"/>
              <a:t>for more Americans to participate in good-paying skilled jobs including new initiatives HBCUs, HSIs, other MSIs</a:t>
            </a:r>
            <a:br>
              <a:rPr lang="en-US" sz="2000"/>
            </a:br>
            <a:endParaRPr lang="en-US" sz="2000"/>
          </a:p>
          <a:p>
            <a:pPr marL="342900" indent="-342900">
              <a:spcAft>
                <a:spcPts val="1200"/>
              </a:spcAft>
              <a:buFont typeface="Arial" panose="020B0604020202020204" pitchFamily="34" charset="0"/>
              <a:buChar char="•"/>
            </a:pPr>
            <a:r>
              <a:rPr lang="en-US" sz="2000"/>
              <a:t>Accelerate the </a:t>
            </a:r>
            <a:r>
              <a:rPr lang="en-US" sz="2000" b="1"/>
              <a:t>commercialization</a:t>
            </a:r>
            <a:r>
              <a:rPr lang="en-US" sz="2000"/>
              <a:t> by raising and investing funds from private sector and philanthropic communities through </a:t>
            </a:r>
            <a:r>
              <a:rPr lang="en-US" sz="2000" b="1"/>
              <a:t>The Foundation for Energy Security and Innovation (FESI) </a:t>
            </a:r>
          </a:p>
        </p:txBody>
      </p:sp>
      <p:pic>
        <p:nvPicPr>
          <p:cNvPr id="2" name="Picture 4">
            <a:extLst>
              <a:ext uri="{FF2B5EF4-FFF2-40B4-BE49-F238E27FC236}">
                <a16:creationId xmlns:a16="http://schemas.microsoft.com/office/drawing/2014/main" id="{55146B4F-4220-70D2-ECCE-D752C296F6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1950" y="1750592"/>
            <a:ext cx="2929584" cy="3356815"/>
          </a:xfrm>
          <a:prstGeom prst="rect">
            <a:avLst/>
          </a:prstGeom>
        </p:spPr>
      </p:pic>
    </p:spTree>
    <p:extLst>
      <p:ext uri="{BB962C8B-B14F-4D97-AF65-F5344CB8AC3E}">
        <p14:creationId xmlns:p14="http://schemas.microsoft.com/office/powerpoint/2010/main" val="16243044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itle 85">
            <a:extLst>
              <a:ext uri="{FF2B5EF4-FFF2-40B4-BE49-F238E27FC236}">
                <a16:creationId xmlns:a16="http://schemas.microsoft.com/office/drawing/2014/main" id="{72F2B589-79FA-30DA-9B8A-EA3FC4F0B3AE}"/>
              </a:ext>
            </a:extLst>
          </p:cNvPr>
          <p:cNvSpPr>
            <a:spLocks noGrp="1"/>
          </p:cNvSpPr>
          <p:nvPr>
            <p:ph type="title"/>
          </p:nvPr>
        </p:nvSpPr>
        <p:spPr/>
        <p:txBody>
          <a:bodyPr/>
          <a:lstStyle/>
          <a:p>
            <a:r>
              <a:rPr lang="en-US" dirty="0"/>
              <a:t>Prioritizing Communities</a:t>
            </a:r>
          </a:p>
        </p:txBody>
      </p:sp>
      <p:sp>
        <p:nvSpPr>
          <p:cNvPr id="87" name="Content Placeholder 86">
            <a:extLst>
              <a:ext uri="{FF2B5EF4-FFF2-40B4-BE49-F238E27FC236}">
                <a16:creationId xmlns:a16="http://schemas.microsoft.com/office/drawing/2014/main" id="{D2262D43-7C8A-54BF-10EF-18CD7CDEBD8B}"/>
              </a:ext>
            </a:extLst>
          </p:cNvPr>
          <p:cNvSpPr>
            <a:spLocks noGrp="1"/>
          </p:cNvSpPr>
          <p:nvPr>
            <p:ph idx="1"/>
          </p:nvPr>
        </p:nvSpPr>
        <p:spPr>
          <a:xfrm>
            <a:off x="838200" y="1282390"/>
            <a:ext cx="4855757" cy="4396515"/>
          </a:xfrm>
        </p:spPr>
        <p:txBody>
          <a:bodyPr>
            <a:normAutofit/>
          </a:bodyPr>
          <a:lstStyle/>
          <a:p>
            <a:r>
              <a:rPr lang="en-US" dirty="0"/>
              <a:t>DOE BIL and IRA funded programs require applicants to include a Community Benefits Plan to help ensure broadly shared prosperity in the clean energy transition.​</a:t>
            </a:r>
          </a:p>
          <a:p>
            <a:r>
              <a:rPr lang="en-US" dirty="0"/>
              <a:t>By prioritizing community benefits, we can ensure the next chapter in America's energy story is marked by greater justice, equity, security, and resilience. </a:t>
            </a:r>
          </a:p>
        </p:txBody>
      </p:sp>
      <p:sp>
        <p:nvSpPr>
          <p:cNvPr id="2" name="Slide Number Placeholder 1">
            <a:extLst>
              <a:ext uri="{FF2B5EF4-FFF2-40B4-BE49-F238E27FC236}">
                <a16:creationId xmlns:a16="http://schemas.microsoft.com/office/drawing/2014/main" id="{75964AD4-8353-EB2B-E710-7F1CBAC91E7C}"/>
              </a:ext>
            </a:extLst>
          </p:cNvPr>
          <p:cNvSpPr>
            <a:spLocks noGrp="1"/>
          </p:cNvSpPr>
          <p:nvPr>
            <p:ph type="sldNum" sz="quarter" idx="10"/>
          </p:nvPr>
        </p:nvSpPr>
        <p:spPr/>
        <p:txBody>
          <a:bodyPr/>
          <a:lstStyle/>
          <a:p>
            <a:fld id="{E773C8E2-B35B-254F-A137-6F2F570DAACB}" type="slidenum">
              <a:rPr lang="en-US" smtClean="0"/>
              <a:t>32</a:t>
            </a:fld>
            <a:endParaRPr lang="en-US"/>
          </a:p>
        </p:txBody>
      </p:sp>
      <p:grpSp>
        <p:nvGrpSpPr>
          <p:cNvPr id="68" name="Group 67">
            <a:extLst>
              <a:ext uri="{FF2B5EF4-FFF2-40B4-BE49-F238E27FC236}">
                <a16:creationId xmlns:a16="http://schemas.microsoft.com/office/drawing/2014/main" id="{C66606FF-60D8-F414-E48E-A889108D835E}"/>
              </a:ext>
            </a:extLst>
          </p:cNvPr>
          <p:cNvGrpSpPr/>
          <p:nvPr/>
        </p:nvGrpSpPr>
        <p:grpSpPr>
          <a:xfrm>
            <a:off x="5694971" y="329255"/>
            <a:ext cx="6213131" cy="5518596"/>
            <a:chOff x="4873969" y="368081"/>
            <a:chExt cx="6957527" cy="6215094"/>
          </a:xfrm>
        </p:grpSpPr>
        <p:sp>
          <p:nvSpPr>
            <p:cNvPr id="69" name="Freeform: Shape 68">
              <a:extLst>
                <a:ext uri="{FF2B5EF4-FFF2-40B4-BE49-F238E27FC236}">
                  <a16:creationId xmlns:a16="http://schemas.microsoft.com/office/drawing/2014/main" id="{5B96A44D-CFC4-2AC5-CC4B-1C2B5BE0B736}"/>
                </a:ext>
              </a:extLst>
            </p:cNvPr>
            <p:cNvSpPr/>
            <p:nvPr/>
          </p:nvSpPr>
          <p:spPr>
            <a:xfrm>
              <a:off x="4900738" y="368081"/>
              <a:ext cx="1533662" cy="3409294"/>
            </a:xfrm>
            <a:custGeom>
              <a:avLst/>
              <a:gdLst>
                <a:gd name="connsiteX0" fmla="*/ 0 w 839426"/>
                <a:gd name="connsiteY0" fmla="*/ 2074026 h 2149584"/>
                <a:gd name="connsiteX1" fmla="*/ 839427 w 839426"/>
                <a:gd name="connsiteY1" fmla="*/ 0 h 2149584"/>
                <a:gd name="connsiteX2" fmla="*/ 839427 w 839426"/>
                <a:gd name="connsiteY2" fmla="*/ 1492625 h 2149584"/>
                <a:gd name="connsiteX3" fmla="*/ 0 w 839426"/>
                <a:gd name="connsiteY3" fmla="*/ 2149584 h 2149584"/>
                <a:gd name="connsiteX4" fmla="*/ 0 w 839426"/>
                <a:gd name="connsiteY4" fmla="*/ 2074026 h 2149584"/>
                <a:gd name="connsiteX0" fmla="*/ 0 w 839427"/>
                <a:gd name="connsiteY0" fmla="*/ 2074026 h 2149584"/>
                <a:gd name="connsiteX1" fmla="*/ 839427 w 839427"/>
                <a:gd name="connsiteY1" fmla="*/ 0 h 2149584"/>
                <a:gd name="connsiteX2" fmla="*/ 839427 w 839427"/>
                <a:gd name="connsiteY2" fmla="*/ 1596142 h 2149584"/>
                <a:gd name="connsiteX3" fmla="*/ 0 w 839427"/>
                <a:gd name="connsiteY3" fmla="*/ 2149584 h 2149584"/>
                <a:gd name="connsiteX4" fmla="*/ 0 w 839427"/>
                <a:gd name="connsiteY4" fmla="*/ 2074026 h 2149584"/>
                <a:gd name="connsiteX0" fmla="*/ 0 w 839427"/>
                <a:gd name="connsiteY0" fmla="*/ 2074026 h 2391124"/>
                <a:gd name="connsiteX1" fmla="*/ 839427 w 839427"/>
                <a:gd name="connsiteY1" fmla="*/ 0 h 2391124"/>
                <a:gd name="connsiteX2" fmla="*/ 839427 w 839427"/>
                <a:gd name="connsiteY2" fmla="*/ 1596142 h 2391124"/>
                <a:gd name="connsiteX3" fmla="*/ 46008 w 839427"/>
                <a:gd name="connsiteY3" fmla="*/ 2391124 h 2391124"/>
                <a:gd name="connsiteX4" fmla="*/ 0 w 839427"/>
                <a:gd name="connsiteY4" fmla="*/ 2074026 h 2391124"/>
                <a:gd name="connsiteX0" fmla="*/ 28754 w 793419"/>
                <a:gd name="connsiteY0" fmla="*/ 2252305 h 2391124"/>
                <a:gd name="connsiteX1" fmla="*/ 793419 w 793419"/>
                <a:gd name="connsiteY1" fmla="*/ 0 h 2391124"/>
                <a:gd name="connsiteX2" fmla="*/ 793419 w 793419"/>
                <a:gd name="connsiteY2" fmla="*/ 1596142 h 2391124"/>
                <a:gd name="connsiteX3" fmla="*/ 0 w 793419"/>
                <a:gd name="connsiteY3" fmla="*/ 2391124 h 2391124"/>
                <a:gd name="connsiteX4" fmla="*/ 28754 w 793419"/>
                <a:gd name="connsiteY4" fmla="*/ 2252305 h 2391124"/>
                <a:gd name="connsiteX0" fmla="*/ 0 w 1670626"/>
                <a:gd name="connsiteY0" fmla="*/ 3074690 h 3074690"/>
                <a:gd name="connsiteX1" fmla="*/ 1670626 w 1670626"/>
                <a:gd name="connsiteY1" fmla="*/ 0 h 3074690"/>
                <a:gd name="connsiteX2" fmla="*/ 1670626 w 1670626"/>
                <a:gd name="connsiteY2" fmla="*/ 1596142 h 3074690"/>
                <a:gd name="connsiteX3" fmla="*/ 877207 w 1670626"/>
                <a:gd name="connsiteY3" fmla="*/ 2391124 h 3074690"/>
                <a:gd name="connsiteX4" fmla="*/ 0 w 1670626"/>
                <a:gd name="connsiteY4" fmla="*/ 3074690 h 3074690"/>
                <a:gd name="connsiteX0" fmla="*/ 0 w 1670626"/>
                <a:gd name="connsiteY0" fmla="*/ 3074690 h 3132996"/>
                <a:gd name="connsiteX1" fmla="*/ 1670626 w 1670626"/>
                <a:gd name="connsiteY1" fmla="*/ 0 h 3132996"/>
                <a:gd name="connsiteX2" fmla="*/ 1670626 w 1670626"/>
                <a:gd name="connsiteY2" fmla="*/ 1596142 h 3132996"/>
                <a:gd name="connsiteX3" fmla="*/ 39975 w 1670626"/>
                <a:gd name="connsiteY3" fmla="*/ 3132996 h 3132996"/>
                <a:gd name="connsiteX4" fmla="*/ 0 w 1670626"/>
                <a:gd name="connsiteY4" fmla="*/ 3074690 h 3132996"/>
                <a:gd name="connsiteX0" fmla="*/ 0 w 1688366"/>
                <a:gd name="connsiteY0" fmla="*/ 3548219 h 3606525"/>
                <a:gd name="connsiteX1" fmla="*/ 1688366 w 1688366"/>
                <a:gd name="connsiteY1" fmla="*/ 0 h 3606525"/>
                <a:gd name="connsiteX2" fmla="*/ 1670626 w 1688366"/>
                <a:gd name="connsiteY2" fmla="*/ 2069671 h 3606525"/>
                <a:gd name="connsiteX3" fmla="*/ 39975 w 1688366"/>
                <a:gd name="connsiteY3" fmla="*/ 3606525 h 3606525"/>
                <a:gd name="connsiteX4" fmla="*/ 0 w 1688366"/>
                <a:gd name="connsiteY4" fmla="*/ 3548219 h 3606525"/>
                <a:gd name="connsiteX0" fmla="*/ 0 w 1723846"/>
                <a:gd name="connsiteY0" fmla="*/ 3548219 h 3606525"/>
                <a:gd name="connsiteX1" fmla="*/ 1688366 w 1723846"/>
                <a:gd name="connsiteY1" fmla="*/ 0 h 3606525"/>
                <a:gd name="connsiteX2" fmla="*/ 1723846 w 1723846"/>
                <a:gd name="connsiteY2" fmla="*/ 1375707 h 3606525"/>
                <a:gd name="connsiteX3" fmla="*/ 39975 w 1723846"/>
                <a:gd name="connsiteY3" fmla="*/ 3606525 h 3606525"/>
                <a:gd name="connsiteX4" fmla="*/ 0 w 1723846"/>
                <a:gd name="connsiteY4" fmla="*/ 3548219 h 3606525"/>
                <a:gd name="connsiteX0" fmla="*/ 0 w 1723846"/>
                <a:gd name="connsiteY0" fmla="*/ 3556383 h 3614689"/>
                <a:gd name="connsiteX1" fmla="*/ 1714976 w 1723846"/>
                <a:gd name="connsiteY1" fmla="*/ 0 h 3614689"/>
                <a:gd name="connsiteX2" fmla="*/ 1723846 w 1723846"/>
                <a:gd name="connsiteY2" fmla="*/ 1383871 h 3614689"/>
                <a:gd name="connsiteX3" fmla="*/ 39975 w 1723846"/>
                <a:gd name="connsiteY3" fmla="*/ 3614689 h 3614689"/>
                <a:gd name="connsiteX4" fmla="*/ 0 w 1723846"/>
                <a:gd name="connsiteY4" fmla="*/ 3556383 h 3614689"/>
                <a:gd name="connsiteX0" fmla="*/ 0 w 1717868"/>
                <a:gd name="connsiteY0" fmla="*/ 3556383 h 3614689"/>
                <a:gd name="connsiteX1" fmla="*/ 1714976 w 1717868"/>
                <a:gd name="connsiteY1" fmla="*/ 0 h 3614689"/>
                <a:gd name="connsiteX2" fmla="*/ 1717868 w 1717868"/>
                <a:gd name="connsiteY2" fmla="*/ 1508989 h 3614689"/>
                <a:gd name="connsiteX3" fmla="*/ 39975 w 1717868"/>
                <a:gd name="connsiteY3" fmla="*/ 3614689 h 3614689"/>
                <a:gd name="connsiteX4" fmla="*/ 0 w 1717868"/>
                <a:gd name="connsiteY4" fmla="*/ 3556383 h 3614689"/>
                <a:gd name="connsiteX0" fmla="*/ 0 w 1723986"/>
                <a:gd name="connsiteY0" fmla="*/ 3588809 h 3647115"/>
                <a:gd name="connsiteX1" fmla="*/ 1723496 w 1723986"/>
                <a:gd name="connsiteY1" fmla="*/ 0 h 3647115"/>
                <a:gd name="connsiteX2" fmla="*/ 1717868 w 1723986"/>
                <a:gd name="connsiteY2" fmla="*/ 1541415 h 3647115"/>
                <a:gd name="connsiteX3" fmla="*/ 39975 w 1723986"/>
                <a:gd name="connsiteY3" fmla="*/ 3647115 h 3647115"/>
                <a:gd name="connsiteX4" fmla="*/ 0 w 1723986"/>
                <a:gd name="connsiteY4" fmla="*/ 3588809 h 3647115"/>
                <a:gd name="connsiteX0" fmla="*/ 0 w 1723897"/>
                <a:gd name="connsiteY0" fmla="*/ 3588809 h 3647115"/>
                <a:gd name="connsiteX1" fmla="*/ 1723496 w 1723897"/>
                <a:gd name="connsiteY1" fmla="*/ 0 h 3647115"/>
                <a:gd name="connsiteX2" fmla="*/ 1714973 w 1723897"/>
                <a:gd name="connsiteY2" fmla="*/ 1540997 h 3647115"/>
                <a:gd name="connsiteX3" fmla="*/ 39975 w 1723897"/>
                <a:gd name="connsiteY3" fmla="*/ 3647115 h 3647115"/>
                <a:gd name="connsiteX4" fmla="*/ 0 w 1723897"/>
                <a:gd name="connsiteY4" fmla="*/ 3588809 h 3647115"/>
                <a:gd name="connsiteX0" fmla="*/ 0 w 1724349"/>
                <a:gd name="connsiteY0" fmla="*/ 3588809 h 3647115"/>
                <a:gd name="connsiteX1" fmla="*/ 1723496 w 1724349"/>
                <a:gd name="connsiteY1" fmla="*/ 0 h 3647115"/>
                <a:gd name="connsiteX2" fmla="*/ 1723494 w 1724349"/>
                <a:gd name="connsiteY2" fmla="*/ 1532890 h 3647115"/>
                <a:gd name="connsiteX3" fmla="*/ 39975 w 1724349"/>
                <a:gd name="connsiteY3" fmla="*/ 3647115 h 3647115"/>
                <a:gd name="connsiteX4" fmla="*/ 0 w 1724349"/>
                <a:gd name="connsiteY4" fmla="*/ 3588809 h 3647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4349" h="3647115">
                  <a:moveTo>
                    <a:pt x="0" y="3588809"/>
                  </a:moveTo>
                  <a:lnTo>
                    <a:pt x="1723496" y="0"/>
                  </a:lnTo>
                  <a:cubicBezTo>
                    <a:pt x="1726453" y="461290"/>
                    <a:pt x="1720537" y="1071600"/>
                    <a:pt x="1723494" y="1532890"/>
                  </a:cubicBezTo>
                  <a:lnTo>
                    <a:pt x="39975" y="3647115"/>
                  </a:lnTo>
                  <a:lnTo>
                    <a:pt x="0" y="3588809"/>
                  </a:lnTo>
                  <a:close/>
                </a:path>
              </a:pathLst>
            </a:cu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400"/>
            </a:p>
          </p:txBody>
        </p:sp>
        <p:sp>
          <p:nvSpPr>
            <p:cNvPr id="70" name="Freeform: Shape 69">
              <a:extLst>
                <a:ext uri="{FF2B5EF4-FFF2-40B4-BE49-F238E27FC236}">
                  <a16:creationId xmlns:a16="http://schemas.microsoft.com/office/drawing/2014/main" id="{D8021427-A069-19CE-10A3-BC8689039464}"/>
                </a:ext>
              </a:extLst>
            </p:cNvPr>
            <p:cNvSpPr/>
            <p:nvPr/>
          </p:nvSpPr>
          <p:spPr>
            <a:xfrm>
              <a:off x="4873969" y="1911437"/>
              <a:ext cx="1534473" cy="2037315"/>
            </a:xfrm>
            <a:custGeom>
              <a:avLst/>
              <a:gdLst>
                <a:gd name="connsiteX0" fmla="*/ 0 w 839426"/>
                <a:gd name="connsiteY0" fmla="*/ 604960 h 1492624"/>
                <a:gd name="connsiteX1" fmla="*/ 839427 w 839426"/>
                <a:gd name="connsiteY1" fmla="*/ 0 h 1492624"/>
                <a:gd name="connsiteX2" fmla="*/ 839427 w 839426"/>
                <a:gd name="connsiteY2" fmla="*/ 1492625 h 1492624"/>
                <a:gd name="connsiteX3" fmla="*/ 0 w 839426"/>
                <a:gd name="connsiteY3" fmla="*/ 680519 h 1492624"/>
                <a:gd name="connsiteX4" fmla="*/ 0 w 839426"/>
                <a:gd name="connsiteY4" fmla="*/ 604960 h 1492624"/>
                <a:gd name="connsiteX0" fmla="*/ 0 w 839427"/>
                <a:gd name="connsiteY0" fmla="*/ 783239 h 1670904"/>
                <a:gd name="connsiteX1" fmla="*/ 827925 w 839427"/>
                <a:gd name="connsiteY1" fmla="*/ 0 h 1670904"/>
                <a:gd name="connsiteX2" fmla="*/ 839427 w 839427"/>
                <a:gd name="connsiteY2" fmla="*/ 1670904 h 1670904"/>
                <a:gd name="connsiteX3" fmla="*/ 0 w 839427"/>
                <a:gd name="connsiteY3" fmla="*/ 858798 h 1670904"/>
                <a:gd name="connsiteX4" fmla="*/ 0 w 839427"/>
                <a:gd name="connsiteY4" fmla="*/ 783239 h 1670904"/>
                <a:gd name="connsiteX0" fmla="*/ 818487 w 1657914"/>
                <a:gd name="connsiteY0" fmla="*/ 783239 h 1670904"/>
                <a:gd name="connsiteX1" fmla="*/ 1646412 w 1657914"/>
                <a:gd name="connsiteY1" fmla="*/ 0 h 1670904"/>
                <a:gd name="connsiteX2" fmla="*/ 1657914 w 1657914"/>
                <a:gd name="connsiteY2" fmla="*/ 1670904 h 1670904"/>
                <a:gd name="connsiteX3" fmla="*/ 0 w 1657914"/>
                <a:gd name="connsiteY3" fmla="*/ 1520157 h 1670904"/>
                <a:gd name="connsiteX4" fmla="*/ 818487 w 1657914"/>
                <a:gd name="connsiteY4" fmla="*/ 783239 h 1670904"/>
                <a:gd name="connsiteX0" fmla="*/ 43735 w 1657914"/>
                <a:gd name="connsiteY0" fmla="*/ 1473352 h 1670904"/>
                <a:gd name="connsiteX1" fmla="*/ 1646412 w 1657914"/>
                <a:gd name="connsiteY1" fmla="*/ 0 h 1670904"/>
                <a:gd name="connsiteX2" fmla="*/ 1657914 w 1657914"/>
                <a:gd name="connsiteY2" fmla="*/ 1670904 h 1670904"/>
                <a:gd name="connsiteX3" fmla="*/ 0 w 1657914"/>
                <a:gd name="connsiteY3" fmla="*/ 1520157 h 1670904"/>
                <a:gd name="connsiteX4" fmla="*/ 43735 w 1657914"/>
                <a:gd name="connsiteY4" fmla="*/ 1473352 h 1670904"/>
                <a:gd name="connsiteX0" fmla="*/ 0 w 1614179"/>
                <a:gd name="connsiteY0" fmla="*/ 1473352 h 1670904"/>
                <a:gd name="connsiteX1" fmla="*/ 1602677 w 1614179"/>
                <a:gd name="connsiteY1" fmla="*/ 0 h 1670904"/>
                <a:gd name="connsiteX2" fmla="*/ 1614179 w 1614179"/>
                <a:gd name="connsiteY2" fmla="*/ 1670904 h 1670904"/>
                <a:gd name="connsiteX3" fmla="*/ 24993 w 1614179"/>
                <a:gd name="connsiteY3" fmla="*/ 1543161 h 1670904"/>
                <a:gd name="connsiteX4" fmla="*/ 0 w 1614179"/>
                <a:gd name="connsiteY4" fmla="*/ 1473352 h 1670904"/>
                <a:gd name="connsiteX0" fmla="*/ 0 w 1633917"/>
                <a:gd name="connsiteY0" fmla="*/ 1496356 h 1693908"/>
                <a:gd name="connsiteX1" fmla="*/ 1633917 w 1633917"/>
                <a:gd name="connsiteY1" fmla="*/ 0 h 1693908"/>
                <a:gd name="connsiteX2" fmla="*/ 1614179 w 1633917"/>
                <a:gd name="connsiteY2" fmla="*/ 1693908 h 1693908"/>
                <a:gd name="connsiteX3" fmla="*/ 24993 w 1633917"/>
                <a:gd name="connsiteY3" fmla="*/ 1566165 h 1693908"/>
                <a:gd name="connsiteX4" fmla="*/ 0 w 1633917"/>
                <a:gd name="connsiteY4" fmla="*/ 1496356 h 1693908"/>
                <a:gd name="connsiteX0" fmla="*/ 0 w 1633917"/>
                <a:gd name="connsiteY0" fmla="*/ 1929063 h 2126615"/>
                <a:gd name="connsiteX1" fmla="*/ 1633917 w 1633917"/>
                <a:gd name="connsiteY1" fmla="*/ 0 h 2126615"/>
                <a:gd name="connsiteX2" fmla="*/ 1614179 w 1633917"/>
                <a:gd name="connsiteY2" fmla="*/ 2126615 h 2126615"/>
                <a:gd name="connsiteX3" fmla="*/ 24993 w 1633917"/>
                <a:gd name="connsiteY3" fmla="*/ 1998872 h 2126615"/>
                <a:gd name="connsiteX4" fmla="*/ 0 w 1633917"/>
                <a:gd name="connsiteY4" fmla="*/ 1929063 h 2126615"/>
                <a:gd name="connsiteX0" fmla="*/ 0 w 1658528"/>
                <a:gd name="connsiteY0" fmla="*/ 1929063 h 1998872"/>
                <a:gd name="connsiteX1" fmla="*/ 1633917 w 1658528"/>
                <a:gd name="connsiteY1" fmla="*/ 0 h 1998872"/>
                <a:gd name="connsiteX2" fmla="*/ 1658528 w 1658528"/>
                <a:gd name="connsiteY2" fmla="*/ 1408158 h 1998872"/>
                <a:gd name="connsiteX3" fmla="*/ 24993 w 1658528"/>
                <a:gd name="connsiteY3" fmla="*/ 1998872 h 1998872"/>
                <a:gd name="connsiteX4" fmla="*/ 0 w 1658528"/>
                <a:gd name="connsiteY4" fmla="*/ 1929063 h 1998872"/>
                <a:gd name="connsiteX0" fmla="*/ 0 w 1669397"/>
                <a:gd name="connsiteY0" fmla="*/ 1994377 h 2064186"/>
                <a:gd name="connsiteX1" fmla="*/ 1669397 w 1669397"/>
                <a:gd name="connsiteY1" fmla="*/ 0 h 2064186"/>
                <a:gd name="connsiteX2" fmla="*/ 1658528 w 1669397"/>
                <a:gd name="connsiteY2" fmla="*/ 1473472 h 2064186"/>
                <a:gd name="connsiteX3" fmla="*/ 24993 w 1669397"/>
                <a:gd name="connsiteY3" fmla="*/ 2064186 h 2064186"/>
                <a:gd name="connsiteX4" fmla="*/ 0 w 1669397"/>
                <a:gd name="connsiteY4" fmla="*/ 1994377 h 2064186"/>
                <a:gd name="connsiteX0" fmla="*/ 0 w 1669397"/>
                <a:gd name="connsiteY0" fmla="*/ 1994377 h 2064186"/>
                <a:gd name="connsiteX1" fmla="*/ 1669397 w 1669397"/>
                <a:gd name="connsiteY1" fmla="*/ 0 h 2064186"/>
                <a:gd name="connsiteX2" fmla="*/ 1658528 w 1669397"/>
                <a:gd name="connsiteY2" fmla="*/ 1506129 h 2064186"/>
                <a:gd name="connsiteX3" fmla="*/ 24993 w 1669397"/>
                <a:gd name="connsiteY3" fmla="*/ 2064186 h 2064186"/>
                <a:gd name="connsiteX4" fmla="*/ 0 w 1669397"/>
                <a:gd name="connsiteY4" fmla="*/ 1994377 h 2064186"/>
                <a:gd name="connsiteX0" fmla="*/ 0 w 1669397"/>
                <a:gd name="connsiteY0" fmla="*/ 1994377 h 2064186"/>
                <a:gd name="connsiteX1" fmla="*/ 1669397 w 1669397"/>
                <a:gd name="connsiteY1" fmla="*/ 0 h 2064186"/>
                <a:gd name="connsiteX2" fmla="*/ 1648112 w 1669397"/>
                <a:gd name="connsiteY2" fmla="*/ 52232 h 2064186"/>
                <a:gd name="connsiteX3" fmla="*/ 1658528 w 1669397"/>
                <a:gd name="connsiteY3" fmla="*/ 1506129 h 2064186"/>
                <a:gd name="connsiteX4" fmla="*/ 24993 w 1669397"/>
                <a:gd name="connsiteY4" fmla="*/ 2064186 h 2064186"/>
                <a:gd name="connsiteX5" fmla="*/ 0 w 1669397"/>
                <a:gd name="connsiteY5" fmla="*/ 1994377 h 2064186"/>
                <a:gd name="connsiteX0" fmla="*/ 0 w 1669397"/>
                <a:gd name="connsiteY0" fmla="*/ 1994377 h 2064186"/>
                <a:gd name="connsiteX1" fmla="*/ 1669397 w 1669397"/>
                <a:gd name="connsiteY1" fmla="*/ 0 h 2064186"/>
                <a:gd name="connsiteX2" fmla="*/ 1661833 w 1669397"/>
                <a:gd name="connsiteY2" fmla="*/ 140010 h 2064186"/>
                <a:gd name="connsiteX3" fmla="*/ 1658528 w 1669397"/>
                <a:gd name="connsiteY3" fmla="*/ 1506129 h 2064186"/>
                <a:gd name="connsiteX4" fmla="*/ 24993 w 1669397"/>
                <a:gd name="connsiteY4" fmla="*/ 2064186 h 2064186"/>
                <a:gd name="connsiteX5" fmla="*/ 0 w 1669397"/>
                <a:gd name="connsiteY5" fmla="*/ 1994377 h 2064186"/>
                <a:gd name="connsiteX0" fmla="*/ 0 w 1661920"/>
                <a:gd name="connsiteY0" fmla="*/ 1994377 h 2064186"/>
                <a:gd name="connsiteX1" fmla="*/ 1652931 w 1661920"/>
                <a:gd name="connsiteY1" fmla="*/ 0 h 2064186"/>
                <a:gd name="connsiteX2" fmla="*/ 1661833 w 1661920"/>
                <a:gd name="connsiteY2" fmla="*/ 140010 h 2064186"/>
                <a:gd name="connsiteX3" fmla="*/ 1658528 w 1661920"/>
                <a:gd name="connsiteY3" fmla="*/ 1506129 h 2064186"/>
                <a:gd name="connsiteX4" fmla="*/ 24993 w 1661920"/>
                <a:gd name="connsiteY4" fmla="*/ 2064186 h 2064186"/>
                <a:gd name="connsiteX5" fmla="*/ 0 w 1661920"/>
                <a:gd name="connsiteY5" fmla="*/ 1994377 h 2064186"/>
                <a:gd name="connsiteX0" fmla="*/ 0 w 1661920"/>
                <a:gd name="connsiteY0" fmla="*/ 1994377 h 2064186"/>
                <a:gd name="connsiteX1" fmla="*/ 1652931 w 1661920"/>
                <a:gd name="connsiteY1" fmla="*/ 0 h 2064186"/>
                <a:gd name="connsiteX2" fmla="*/ 1661833 w 1661920"/>
                <a:gd name="connsiteY2" fmla="*/ 140010 h 2064186"/>
                <a:gd name="connsiteX3" fmla="*/ 1658528 w 1661920"/>
                <a:gd name="connsiteY3" fmla="*/ 1524200 h 2064186"/>
                <a:gd name="connsiteX4" fmla="*/ 24993 w 1661920"/>
                <a:gd name="connsiteY4" fmla="*/ 2064186 h 2064186"/>
                <a:gd name="connsiteX5" fmla="*/ 0 w 1661920"/>
                <a:gd name="connsiteY5" fmla="*/ 1994377 h 2064186"/>
                <a:gd name="connsiteX0" fmla="*/ 0 w 1661903"/>
                <a:gd name="connsiteY0" fmla="*/ 2002122 h 2071931"/>
                <a:gd name="connsiteX1" fmla="*/ 1650187 w 1661903"/>
                <a:gd name="connsiteY1" fmla="*/ 0 h 2071931"/>
                <a:gd name="connsiteX2" fmla="*/ 1661833 w 1661903"/>
                <a:gd name="connsiteY2" fmla="*/ 147755 h 2071931"/>
                <a:gd name="connsiteX3" fmla="*/ 1658528 w 1661903"/>
                <a:gd name="connsiteY3" fmla="*/ 1531945 h 2071931"/>
                <a:gd name="connsiteX4" fmla="*/ 24993 w 1661903"/>
                <a:gd name="connsiteY4" fmla="*/ 2071931 h 2071931"/>
                <a:gd name="connsiteX5" fmla="*/ 0 w 1661903"/>
                <a:gd name="connsiteY5" fmla="*/ 2002122 h 2071931"/>
                <a:gd name="connsiteX0" fmla="*/ 5194 w 1667097"/>
                <a:gd name="connsiteY0" fmla="*/ 2002122 h 2082258"/>
                <a:gd name="connsiteX1" fmla="*/ 1655381 w 1667097"/>
                <a:gd name="connsiteY1" fmla="*/ 0 h 2082258"/>
                <a:gd name="connsiteX2" fmla="*/ 1667027 w 1667097"/>
                <a:gd name="connsiteY2" fmla="*/ 147755 h 2082258"/>
                <a:gd name="connsiteX3" fmla="*/ 1663722 w 1667097"/>
                <a:gd name="connsiteY3" fmla="*/ 1531945 h 2082258"/>
                <a:gd name="connsiteX4" fmla="*/ 0 w 1667097"/>
                <a:gd name="connsiteY4" fmla="*/ 2082258 h 2082258"/>
                <a:gd name="connsiteX5" fmla="*/ 5194 w 1667097"/>
                <a:gd name="connsiteY5" fmla="*/ 2002122 h 2082258"/>
                <a:gd name="connsiteX0" fmla="*/ 13427 w 1667097"/>
                <a:gd name="connsiteY0" fmla="*/ 2030521 h 2082258"/>
                <a:gd name="connsiteX1" fmla="*/ 1655381 w 1667097"/>
                <a:gd name="connsiteY1" fmla="*/ 0 h 2082258"/>
                <a:gd name="connsiteX2" fmla="*/ 1667027 w 1667097"/>
                <a:gd name="connsiteY2" fmla="*/ 147755 h 2082258"/>
                <a:gd name="connsiteX3" fmla="*/ 1663722 w 1667097"/>
                <a:gd name="connsiteY3" fmla="*/ 1531945 h 2082258"/>
                <a:gd name="connsiteX4" fmla="*/ 0 w 1667097"/>
                <a:gd name="connsiteY4" fmla="*/ 2082258 h 2082258"/>
                <a:gd name="connsiteX5" fmla="*/ 13427 w 1667097"/>
                <a:gd name="connsiteY5" fmla="*/ 2030521 h 208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7097" h="2082258">
                  <a:moveTo>
                    <a:pt x="13427" y="2030521"/>
                  </a:moveTo>
                  <a:lnTo>
                    <a:pt x="1655381" y="0"/>
                  </a:lnTo>
                  <a:cubicBezTo>
                    <a:pt x="1654199" y="31318"/>
                    <a:pt x="1668209" y="116437"/>
                    <a:pt x="1667027" y="147755"/>
                  </a:cubicBezTo>
                  <a:cubicBezTo>
                    <a:pt x="1665925" y="603128"/>
                    <a:pt x="1664824" y="1076572"/>
                    <a:pt x="1663722" y="1531945"/>
                  </a:cubicBezTo>
                  <a:lnTo>
                    <a:pt x="0" y="2082258"/>
                  </a:lnTo>
                  <a:lnTo>
                    <a:pt x="13427" y="2030521"/>
                  </a:lnTo>
                  <a:close/>
                </a:path>
              </a:pathLst>
            </a:cu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400"/>
            </a:p>
          </p:txBody>
        </p:sp>
        <p:sp>
          <p:nvSpPr>
            <p:cNvPr id="71" name="Freeform: Shape 70">
              <a:extLst>
                <a:ext uri="{FF2B5EF4-FFF2-40B4-BE49-F238E27FC236}">
                  <a16:creationId xmlns:a16="http://schemas.microsoft.com/office/drawing/2014/main" id="{B3DCB154-BD50-75ED-E9FB-2A4EED9174E7}"/>
                </a:ext>
              </a:extLst>
            </p:cNvPr>
            <p:cNvSpPr/>
            <p:nvPr/>
          </p:nvSpPr>
          <p:spPr>
            <a:xfrm>
              <a:off x="4933671" y="3531302"/>
              <a:ext cx="1462994" cy="1440280"/>
            </a:xfrm>
            <a:custGeom>
              <a:avLst/>
              <a:gdLst>
                <a:gd name="connsiteX0" fmla="*/ 0 w 841188"/>
                <a:gd name="connsiteY0" fmla="*/ 75559 h 2444495"/>
                <a:gd name="connsiteX1" fmla="*/ 841188 w 841188"/>
                <a:gd name="connsiteY1" fmla="*/ 2444496 h 2444495"/>
                <a:gd name="connsiteX2" fmla="*/ 841188 w 841188"/>
                <a:gd name="connsiteY2" fmla="*/ 951872 h 2444495"/>
                <a:gd name="connsiteX3" fmla="*/ 0 w 841188"/>
                <a:gd name="connsiteY3" fmla="*/ 0 h 2444495"/>
                <a:gd name="connsiteX4" fmla="*/ 0 w 841188"/>
                <a:gd name="connsiteY4" fmla="*/ 75559 h 2444495"/>
                <a:gd name="connsiteX0" fmla="*/ 0 w 841188"/>
                <a:gd name="connsiteY0" fmla="*/ 75559 h 2444496"/>
                <a:gd name="connsiteX1" fmla="*/ 841188 w 841188"/>
                <a:gd name="connsiteY1" fmla="*/ 2444496 h 2444496"/>
                <a:gd name="connsiteX2" fmla="*/ 829687 w 841188"/>
                <a:gd name="connsiteY2" fmla="*/ 859857 h 2444496"/>
                <a:gd name="connsiteX3" fmla="*/ 0 w 841188"/>
                <a:gd name="connsiteY3" fmla="*/ 0 h 2444496"/>
                <a:gd name="connsiteX4" fmla="*/ 0 w 841188"/>
                <a:gd name="connsiteY4" fmla="*/ 75559 h 2444496"/>
                <a:gd name="connsiteX0" fmla="*/ 0 w 1659675"/>
                <a:gd name="connsiteY0" fmla="*/ 713914 h 2444496"/>
                <a:gd name="connsiteX1" fmla="*/ 1659675 w 1659675"/>
                <a:gd name="connsiteY1" fmla="*/ 2444496 h 2444496"/>
                <a:gd name="connsiteX2" fmla="*/ 1648174 w 1659675"/>
                <a:gd name="connsiteY2" fmla="*/ 859857 h 2444496"/>
                <a:gd name="connsiteX3" fmla="*/ 818487 w 1659675"/>
                <a:gd name="connsiteY3" fmla="*/ 0 h 2444496"/>
                <a:gd name="connsiteX4" fmla="*/ 0 w 1659675"/>
                <a:gd name="connsiteY4" fmla="*/ 713914 h 2444496"/>
                <a:gd name="connsiteX0" fmla="*/ 0 w 1659675"/>
                <a:gd name="connsiteY0" fmla="*/ 46805 h 1777387"/>
                <a:gd name="connsiteX1" fmla="*/ 1659675 w 1659675"/>
                <a:gd name="connsiteY1" fmla="*/ 1777387 h 1777387"/>
                <a:gd name="connsiteX2" fmla="*/ 1648174 w 1659675"/>
                <a:gd name="connsiteY2" fmla="*/ 192748 h 1777387"/>
                <a:gd name="connsiteX3" fmla="*/ 18744 w 1659675"/>
                <a:gd name="connsiteY3" fmla="*/ 0 h 1777387"/>
                <a:gd name="connsiteX4" fmla="*/ 0 w 1659675"/>
                <a:gd name="connsiteY4" fmla="*/ 46805 h 1777387"/>
                <a:gd name="connsiteX0" fmla="*/ 12495 w 1640931"/>
                <a:gd name="connsiteY0" fmla="*/ 121567 h 1777387"/>
                <a:gd name="connsiteX1" fmla="*/ 1640931 w 1640931"/>
                <a:gd name="connsiteY1" fmla="*/ 1777387 h 1777387"/>
                <a:gd name="connsiteX2" fmla="*/ 1629430 w 1640931"/>
                <a:gd name="connsiteY2" fmla="*/ 192748 h 1777387"/>
                <a:gd name="connsiteX3" fmla="*/ 0 w 1640931"/>
                <a:gd name="connsiteY3" fmla="*/ 0 h 1777387"/>
                <a:gd name="connsiteX4" fmla="*/ 12495 w 1640931"/>
                <a:gd name="connsiteY4" fmla="*/ 121567 h 1777387"/>
                <a:gd name="connsiteX0" fmla="*/ 31238 w 1659674"/>
                <a:gd name="connsiteY0" fmla="*/ 75559 h 1731379"/>
                <a:gd name="connsiteX1" fmla="*/ 1659674 w 1659674"/>
                <a:gd name="connsiteY1" fmla="*/ 1731379 h 1731379"/>
                <a:gd name="connsiteX2" fmla="*/ 1648173 w 1659674"/>
                <a:gd name="connsiteY2" fmla="*/ 146740 h 1731379"/>
                <a:gd name="connsiteX3" fmla="*/ 0 w 1659674"/>
                <a:gd name="connsiteY3" fmla="*/ 0 h 1731379"/>
                <a:gd name="connsiteX4" fmla="*/ 31238 w 1659674"/>
                <a:gd name="connsiteY4" fmla="*/ 75559 h 1731379"/>
                <a:gd name="connsiteX0" fmla="*/ 6247 w 1634683"/>
                <a:gd name="connsiteY0" fmla="*/ 92812 h 1748632"/>
                <a:gd name="connsiteX1" fmla="*/ 1634683 w 1634683"/>
                <a:gd name="connsiteY1" fmla="*/ 1748632 h 1748632"/>
                <a:gd name="connsiteX2" fmla="*/ 1623182 w 1634683"/>
                <a:gd name="connsiteY2" fmla="*/ 163993 h 1748632"/>
                <a:gd name="connsiteX3" fmla="*/ 0 w 1634683"/>
                <a:gd name="connsiteY3" fmla="*/ 0 h 1748632"/>
                <a:gd name="connsiteX4" fmla="*/ 6247 w 1634683"/>
                <a:gd name="connsiteY4" fmla="*/ 92812 h 1748632"/>
                <a:gd name="connsiteX0" fmla="*/ 6247 w 1641597"/>
                <a:gd name="connsiteY0" fmla="*/ 426840 h 2082660"/>
                <a:gd name="connsiteX1" fmla="*/ 1634683 w 1641597"/>
                <a:gd name="connsiteY1" fmla="*/ 2082660 h 2082660"/>
                <a:gd name="connsiteX2" fmla="*/ 1640922 w 1641597"/>
                <a:gd name="connsiteY2" fmla="*/ 0 h 2082660"/>
                <a:gd name="connsiteX3" fmla="*/ 0 w 1641597"/>
                <a:gd name="connsiteY3" fmla="*/ 334028 h 2082660"/>
                <a:gd name="connsiteX4" fmla="*/ 6247 w 1641597"/>
                <a:gd name="connsiteY4" fmla="*/ 426840 h 2082660"/>
                <a:gd name="connsiteX0" fmla="*/ 6247 w 1670163"/>
                <a:gd name="connsiteY0" fmla="*/ 426840 h 1421353"/>
                <a:gd name="connsiteX1" fmla="*/ 1670163 w 1670163"/>
                <a:gd name="connsiteY1" fmla="*/ 1421353 h 1421353"/>
                <a:gd name="connsiteX2" fmla="*/ 1640922 w 1670163"/>
                <a:gd name="connsiteY2" fmla="*/ 0 h 1421353"/>
                <a:gd name="connsiteX3" fmla="*/ 0 w 1670163"/>
                <a:gd name="connsiteY3" fmla="*/ 334028 h 1421353"/>
                <a:gd name="connsiteX4" fmla="*/ 6247 w 1670163"/>
                <a:gd name="connsiteY4" fmla="*/ 426840 h 1421353"/>
                <a:gd name="connsiteX0" fmla="*/ 6247 w 1670163"/>
                <a:gd name="connsiteY0" fmla="*/ 436944 h 1431457"/>
                <a:gd name="connsiteX1" fmla="*/ 1670163 w 1670163"/>
                <a:gd name="connsiteY1" fmla="*/ 1431457 h 1431457"/>
                <a:gd name="connsiteX2" fmla="*/ 1655046 w 1670163"/>
                <a:gd name="connsiteY2" fmla="*/ 0 h 1431457"/>
                <a:gd name="connsiteX3" fmla="*/ 0 w 1670163"/>
                <a:gd name="connsiteY3" fmla="*/ 344132 h 1431457"/>
                <a:gd name="connsiteX4" fmla="*/ 6247 w 1670163"/>
                <a:gd name="connsiteY4" fmla="*/ 436944 h 1431457"/>
                <a:gd name="connsiteX0" fmla="*/ 6247 w 1656281"/>
                <a:gd name="connsiteY0" fmla="*/ 436944 h 1433983"/>
                <a:gd name="connsiteX1" fmla="*/ 1656039 w 1656281"/>
                <a:gd name="connsiteY1" fmla="*/ 1433983 h 1433983"/>
                <a:gd name="connsiteX2" fmla="*/ 1655046 w 1656281"/>
                <a:gd name="connsiteY2" fmla="*/ 0 h 1433983"/>
                <a:gd name="connsiteX3" fmla="*/ 0 w 1656281"/>
                <a:gd name="connsiteY3" fmla="*/ 344132 h 1433983"/>
                <a:gd name="connsiteX4" fmla="*/ 6247 w 1656281"/>
                <a:gd name="connsiteY4" fmla="*/ 436944 h 1433983"/>
                <a:gd name="connsiteX0" fmla="*/ 6247 w 1661445"/>
                <a:gd name="connsiteY0" fmla="*/ 449573 h 1446612"/>
                <a:gd name="connsiteX1" fmla="*/ 1656039 w 1661445"/>
                <a:gd name="connsiteY1" fmla="*/ 1446612 h 1446612"/>
                <a:gd name="connsiteX2" fmla="*/ 1660696 w 1661445"/>
                <a:gd name="connsiteY2" fmla="*/ 0 h 1446612"/>
                <a:gd name="connsiteX3" fmla="*/ 0 w 1661445"/>
                <a:gd name="connsiteY3" fmla="*/ 356761 h 1446612"/>
                <a:gd name="connsiteX4" fmla="*/ 6247 w 1661445"/>
                <a:gd name="connsiteY4" fmla="*/ 449573 h 1446612"/>
                <a:gd name="connsiteX0" fmla="*/ 0 w 1655198"/>
                <a:gd name="connsiteY0" fmla="*/ 449573 h 1446612"/>
                <a:gd name="connsiteX1" fmla="*/ 1649792 w 1655198"/>
                <a:gd name="connsiteY1" fmla="*/ 1446612 h 1446612"/>
                <a:gd name="connsiteX2" fmla="*/ 1654449 w 1655198"/>
                <a:gd name="connsiteY2" fmla="*/ 0 h 1446612"/>
                <a:gd name="connsiteX3" fmla="*/ 19175 w 1655198"/>
                <a:gd name="connsiteY3" fmla="*/ 404965 h 1446612"/>
                <a:gd name="connsiteX4" fmla="*/ 0 w 1655198"/>
                <a:gd name="connsiteY4" fmla="*/ 449573 h 1446612"/>
                <a:gd name="connsiteX0" fmla="*/ 23196 w 1636023"/>
                <a:gd name="connsiteY0" fmla="*/ 429276 h 1446612"/>
                <a:gd name="connsiteX1" fmla="*/ 1630617 w 1636023"/>
                <a:gd name="connsiteY1" fmla="*/ 1446612 h 1446612"/>
                <a:gd name="connsiteX2" fmla="*/ 1635274 w 1636023"/>
                <a:gd name="connsiteY2" fmla="*/ 0 h 1446612"/>
                <a:gd name="connsiteX3" fmla="*/ 0 w 1636023"/>
                <a:gd name="connsiteY3" fmla="*/ 404965 h 1446612"/>
                <a:gd name="connsiteX4" fmla="*/ 23196 w 1636023"/>
                <a:gd name="connsiteY4" fmla="*/ 429276 h 1446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6023" h="1446612">
                  <a:moveTo>
                    <a:pt x="23196" y="429276"/>
                  </a:moveTo>
                  <a:lnTo>
                    <a:pt x="1630617" y="1446612"/>
                  </a:lnTo>
                  <a:cubicBezTo>
                    <a:pt x="1626783" y="918399"/>
                    <a:pt x="1639108" y="528213"/>
                    <a:pt x="1635274" y="0"/>
                  </a:cubicBezTo>
                  <a:lnTo>
                    <a:pt x="0" y="404965"/>
                  </a:lnTo>
                  <a:lnTo>
                    <a:pt x="23196" y="429276"/>
                  </a:lnTo>
                  <a:close/>
                </a:path>
              </a:pathLst>
            </a:custGeom>
            <a:solidFill>
              <a:srgbClr val="05BEF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400"/>
            </a:p>
          </p:txBody>
        </p:sp>
        <p:sp>
          <p:nvSpPr>
            <p:cNvPr id="72" name="Rectangle: Single Corner Snipped 71">
              <a:extLst>
                <a:ext uri="{FF2B5EF4-FFF2-40B4-BE49-F238E27FC236}">
                  <a16:creationId xmlns:a16="http://schemas.microsoft.com/office/drawing/2014/main" id="{C34BD311-F5D1-C01B-EFA8-831EFB9F00DB}"/>
                </a:ext>
              </a:extLst>
            </p:cNvPr>
            <p:cNvSpPr/>
            <p:nvPr/>
          </p:nvSpPr>
          <p:spPr>
            <a:xfrm>
              <a:off x="6420202" y="1939512"/>
              <a:ext cx="5392052" cy="1446873"/>
            </a:xfrm>
            <a:prstGeom prst="snip1Rect">
              <a:avLst/>
            </a:prstGeom>
            <a:solidFill>
              <a:schemeClr val="bg1"/>
            </a:solidFill>
            <a:ln w="57150">
              <a:solidFill>
                <a:srgbClr val="005CB9"/>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400"/>
            </a:p>
          </p:txBody>
        </p:sp>
        <p:sp>
          <p:nvSpPr>
            <p:cNvPr id="73" name="Rectangle: Single Corner Snipped 72">
              <a:extLst>
                <a:ext uri="{FF2B5EF4-FFF2-40B4-BE49-F238E27FC236}">
                  <a16:creationId xmlns:a16="http://schemas.microsoft.com/office/drawing/2014/main" id="{A847897B-192F-E463-9643-272CC3D1AD36}"/>
                </a:ext>
              </a:extLst>
            </p:cNvPr>
            <p:cNvSpPr/>
            <p:nvPr/>
          </p:nvSpPr>
          <p:spPr>
            <a:xfrm rot="16200000" flipV="1">
              <a:off x="8452481" y="-1593817"/>
              <a:ext cx="1386806" cy="5371225"/>
            </a:xfrm>
            <a:prstGeom prst="snip1Rect">
              <a:avLst/>
            </a:prstGeom>
            <a:solidFill>
              <a:schemeClr val="bg1"/>
            </a:solidFill>
            <a:ln w="57150">
              <a:solidFill>
                <a:schemeClr val="accent4"/>
              </a:solidFill>
            </a:ln>
            <a:scene3d>
              <a:camera prst="orthographicFront">
                <a:rot lat="0" lon="0" rev="0"/>
              </a:camera>
              <a:lightRig rig="threePt" dir="t"/>
            </a:scene3d>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400"/>
            </a:p>
          </p:txBody>
        </p:sp>
        <p:sp>
          <p:nvSpPr>
            <p:cNvPr id="74" name="Rectangle: Single Corner Snipped 73">
              <a:extLst>
                <a:ext uri="{FF2B5EF4-FFF2-40B4-BE49-F238E27FC236}">
                  <a16:creationId xmlns:a16="http://schemas.microsoft.com/office/drawing/2014/main" id="{4F55F3D3-CE5C-DBA9-E068-03A7B3932DE7}"/>
                </a:ext>
              </a:extLst>
            </p:cNvPr>
            <p:cNvSpPr/>
            <p:nvPr/>
          </p:nvSpPr>
          <p:spPr>
            <a:xfrm>
              <a:off x="6409579" y="3556258"/>
              <a:ext cx="5389631" cy="1382310"/>
            </a:xfrm>
            <a:prstGeom prst="snip1Rect">
              <a:avLst/>
            </a:prstGeom>
            <a:solidFill>
              <a:schemeClr val="bg1"/>
            </a:solidFill>
            <a:ln w="57150">
              <a:solidFill>
                <a:srgbClr val="00B0F0"/>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400"/>
            </a:p>
          </p:txBody>
        </p:sp>
        <p:sp>
          <p:nvSpPr>
            <p:cNvPr id="75" name="TextBox 8">
              <a:extLst>
                <a:ext uri="{FF2B5EF4-FFF2-40B4-BE49-F238E27FC236}">
                  <a16:creationId xmlns:a16="http://schemas.microsoft.com/office/drawing/2014/main" id="{44B247FF-ACA4-9A2D-5C22-6311028FC78E}"/>
                </a:ext>
              </a:extLst>
            </p:cNvPr>
            <p:cNvSpPr txBox="1"/>
            <p:nvPr/>
          </p:nvSpPr>
          <p:spPr>
            <a:xfrm>
              <a:off x="6785396" y="622588"/>
              <a:ext cx="3681221" cy="7972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accent4">
                      <a:lumMod val="75000"/>
                    </a:schemeClr>
                  </a:solidFill>
                  <a:latin typeface="+mj-lt"/>
                </a:rPr>
                <a:t>Community &amp; Labor Engagement</a:t>
              </a:r>
            </a:p>
          </p:txBody>
        </p:sp>
        <p:sp>
          <p:nvSpPr>
            <p:cNvPr id="76" name="TextBox 9">
              <a:extLst>
                <a:ext uri="{FF2B5EF4-FFF2-40B4-BE49-F238E27FC236}">
                  <a16:creationId xmlns:a16="http://schemas.microsoft.com/office/drawing/2014/main" id="{2D5254C8-1DB6-E1A1-D1B2-C39F1625CDD1}"/>
                </a:ext>
              </a:extLst>
            </p:cNvPr>
            <p:cNvSpPr txBox="1"/>
            <p:nvPr/>
          </p:nvSpPr>
          <p:spPr>
            <a:xfrm>
              <a:off x="6736850" y="3626931"/>
              <a:ext cx="3593990" cy="79722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1CA6DF"/>
                  </a:solidFill>
                  <a:latin typeface="+mj-lt"/>
                </a:rPr>
                <a:t>Investing in the American Workforce</a:t>
              </a:r>
            </a:p>
          </p:txBody>
        </p:sp>
        <p:sp>
          <p:nvSpPr>
            <p:cNvPr id="77" name="TextBox 10">
              <a:extLst>
                <a:ext uri="{FF2B5EF4-FFF2-40B4-BE49-F238E27FC236}">
                  <a16:creationId xmlns:a16="http://schemas.microsoft.com/office/drawing/2014/main" id="{9D19E4F5-DED5-3C6D-85F4-E5D8005E21B1}"/>
                </a:ext>
              </a:extLst>
            </p:cNvPr>
            <p:cNvSpPr txBox="1"/>
            <p:nvPr/>
          </p:nvSpPr>
          <p:spPr>
            <a:xfrm>
              <a:off x="6755208" y="2031277"/>
              <a:ext cx="4331895" cy="114384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rgbClr val="005CB9"/>
                  </a:solidFill>
                  <a:latin typeface="+mj-lt"/>
                </a:rPr>
                <a:t>Diversity, Equity, Inclusion, &amp; </a:t>
              </a:r>
            </a:p>
            <a:p>
              <a:r>
                <a:rPr lang="en-US" sz="2000" b="1" dirty="0">
                  <a:solidFill>
                    <a:srgbClr val="005CB9"/>
                  </a:solidFill>
                  <a:latin typeface="+mj-lt"/>
                </a:rPr>
                <a:t>Accessibility</a:t>
              </a:r>
              <a:endParaRPr lang="en-US" sz="2000" dirty="0">
                <a:solidFill>
                  <a:srgbClr val="005CB9"/>
                </a:solidFill>
                <a:latin typeface="+mj-lt"/>
              </a:endParaRPr>
            </a:p>
          </p:txBody>
        </p:sp>
        <p:pic>
          <p:nvPicPr>
            <p:cNvPr id="78" name="Graphic 11" descr="Neighborhood with solid fill">
              <a:extLst>
                <a:ext uri="{FF2B5EF4-FFF2-40B4-BE49-F238E27FC236}">
                  <a16:creationId xmlns:a16="http://schemas.microsoft.com/office/drawing/2014/main" id="{667A3296-741D-C689-1FB7-8781210E85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558815" y="675266"/>
              <a:ext cx="914400" cy="914401"/>
            </a:xfrm>
            <a:prstGeom prst="rect">
              <a:avLst/>
            </a:prstGeom>
          </p:spPr>
        </p:pic>
        <p:pic>
          <p:nvPicPr>
            <p:cNvPr id="79" name="Graphic 12" descr="Universal access with solid fill">
              <a:extLst>
                <a:ext uri="{FF2B5EF4-FFF2-40B4-BE49-F238E27FC236}">
                  <a16:creationId xmlns:a16="http://schemas.microsoft.com/office/drawing/2014/main" id="{9F87DD22-A43F-2764-3072-8C83C58ABA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98040" y="2279173"/>
              <a:ext cx="914400" cy="914401"/>
            </a:xfrm>
            <a:prstGeom prst="rect">
              <a:avLst/>
            </a:prstGeom>
          </p:spPr>
        </p:pic>
        <p:pic>
          <p:nvPicPr>
            <p:cNvPr id="80" name="Graphic 13">
              <a:extLst>
                <a:ext uri="{FF2B5EF4-FFF2-40B4-BE49-F238E27FC236}">
                  <a16:creationId xmlns:a16="http://schemas.microsoft.com/office/drawing/2014/main" id="{99AF2017-1C9D-B615-75BC-4CAFF7CABA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23885" y="3939701"/>
              <a:ext cx="1146973" cy="724300"/>
            </a:xfrm>
            <a:prstGeom prst="rect">
              <a:avLst/>
            </a:prstGeom>
          </p:spPr>
        </p:pic>
        <p:sp>
          <p:nvSpPr>
            <p:cNvPr id="81" name="Freeform: Shape 80">
              <a:extLst>
                <a:ext uri="{FF2B5EF4-FFF2-40B4-BE49-F238E27FC236}">
                  <a16:creationId xmlns:a16="http://schemas.microsoft.com/office/drawing/2014/main" id="{1D1CFF5A-4561-281D-8547-E481003F1DE7}"/>
                </a:ext>
              </a:extLst>
            </p:cNvPr>
            <p:cNvSpPr/>
            <p:nvPr/>
          </p:nvSpPr>
          <p:spPr>
            <a:xfrm>
              <a:off x="4942420" y="3993536"/>
              <a:ext cx="1447696" cy="2589639"/>
            </a:xfrm>
            <a:custGeom>
              <a:avLst/>
              <a:gdLst>
                <a:gd name="connsiteX0" fmla="*/ 0 w 837664"/>
                <a:gd name="connsiteY0" fmla="*/ 75681 h 3961899"/>
                <a:gd name="connsiteX1" fmla="*/ 837665 w 837664"/>
                <a:gd name="connsiteY1" fmla="*/ 3961900 h 3961899"/>
                <a:gd name="connsiteX2" fmla="*/ 837665 w 837664"/>
                <a:gd name="connsiteY2" fmla="*/ 2469276 h 3961899"/>
                <a:gd name="connsiteX3" fmla="*/ 0 w 837664"/>
                <a:gd name="connsiteY3" fmla="*/ 0 h 3961899"/>
                <a:gd name="connsiteX4" fmla="*/ 0 w 837664"/>
                <a:gd name="connsiteY4" fmla="*/ 75681 h 3961899"/>
                <a:gd name="connsiteX0" fmla="*/ 0 w 843415"/>
                <a:gd name="connsiteY0" fmla="*/ 75681 h 3961900"/>
                <a:gd name="connsiteX1" fmla="*/ 837665 w 843415"/>
                <a:gd name="connsiteY1" fmla="*/ 3961900 h 3961900"/>
                <a:gd name="connsiteX2" fmla="*/ 843415 w 843415"/>
                <a:gd name="connsiteY2" fmla="*/ 2365759 h 3961900"/>
                <a:gd name="connsiteX3" fmla="*/ 0 w 843415"/>
                <a:gd name="connsiteY3" fmla="*/ 0 h 3961900"/>
                <a:gd name="connsiteX4" fmla="*/ 0 w 843415"/>
                <a:gd name="connsiteY4" fmla="*/ 75681 h 3961900"/>
                <a:gd name="connsiteX0" fmla="*/ 0 w 855083"/>
                <a:gd name="connsiteY0" fmla="*/ 75681 h 3990654"/>
                <a:gd name="connsiteX1" fmla="*/ 854917 w 855083"/>
                <a:gd name="connsiteY1" fmla="*/ 3990654 h 3990654"/>
                <a:gd name="connsiteX2" fmla="*/ 843415 w 855083"/>
                <a:gd name="connsiteY2" fmla="*/ 2365759 h 3990654"/>
                <a:gd name="connsiteX3" fmla="*/ 0 w 855083"/>
                <a:gd name="connsiteY3" fmla="*/ 0 h 3990654"/>
                <a:gd name="connsiteX4" fmla="*/ 0 w 855083"/>
                <a:gd name="connsiteY4" fmla="*/ 75681 h 3990654"/>
                <a:gd name="connsiteX0" fmla="*/ 0 w 843415"/>
                <a:gd name="connsiteY0" fmla="*/ 75681 h 4007906"/>
                <a:gd name="connsiteX1" fmla="*/ 826163 w 843415"/>
                <a:gd name="connsiteY1" fmla="*/ 4007906 h 4007906"/>
                <a:gd name="connsiteX2" fmla="*/ 843415 w 843415"/>
                <a:gd name="connsiteY2" fmla="*/ 2365759 h 4007906"/>
                <a:gd name="connsiteX3" fmla="*/ 0 w 843415"/>
                <a:gd name="connsiteY3" fmla="*/ 0 h 4007906"/>
                <a:gd name="connsiteX4" fmla="*/ 0 w 843415"/>
                <a:gd name="connsiteY4" fmla="*/ 75681 h 4007906"/>
                <a:gd name="connsiteX0" fmla="*/ 814172 w 1657587"/>
                <a:gd name="connsiteY0" fmla="*/ 75681 h 4007906"/>
                <a:gd name="connsiteX1" fmla="*/ 54 w 1657587"/>
                <a:gd name="connsiteY1" fmla="*/ 702541 h 4007906"/>
                <a:gd name="connsiteX2" fmla="*/ 1640335 w 1657587"/>
                <a:gd name="connsiteY2" fmla="*/ 4007906 h 4007906"/>
                <a:gd name="connsiteX3" fmla="*/ 1657587 w 1657587"/>
                <a:gd name="connsiteY3" fmla="*/ 2365759 h 4007906"/>
                <a:gd name="connsiteX4" fmla="*/ 814172 w 1657587"/>
                <a:gd name="connsiteY4" fmla="*/ 0 h 4007906"/>
                <a:gd name="connsiteX5" fmla="*/ 814172 w 1657587"/>
                <a:gd name="connsiteY5" fmla="*/ 75681 h 4007906"/>
                <a:gd name="connsiteX0" fmla="*/ 158325 w 1657781"/>
                <a:gd name="connsiteY0" fmla="*/ 547258 h 4007906"/>
                <a:gd name="connsiteX1" fmla="*/ 248 w 1657781"/>
                <a:gd name="connsiteY1" fmla="*/ 702541 h 4007906"/>
                <a:gd name="connsiteX2" fmla="*/ 1640529 w 1657781"/>
                <a:gd name="connsiteY2" fmla="*/ 4007906 h 4007906"/>
                <a:gd name="connsiteX3" fmla="*/ 1657781 w 1657781"/>
                <a:gd name="connsiteY3" fmla="*/ 2365759 h 4007906"/>
                <a:gd name="connsiteX4" fmla="*/ 814366 w 1657781"/>
                <a:gd name="connsiteY4" fmla="*/ 0 h 4007906"/>
                <a:gd name="connsiteX5" fmla="*/ 158325 w 1657781"/>
                <a:gd name="connsiteY5" fmla="*/ 547258 h 4007906"/>
                <a:gd name="connsiteX0" fmla="*/ 158326 w 1657782"/>
                <a:gd name="connsiteY0" fmla="*/ 0 h 3460648"/>
                <a:gd name="connsiteX1" fmla="*/ 249 w 1657782"/>
                <a:gd name="connsiteY1" fmla="*/ 155283 h 3460648"/>
                <a:gd name="connsiteX2" fmla="*/ 1640530 w 1657782"/>
                <a:gd name="connsiteY2" fmla="*/ 3460648 h 3460648"/>
                <a:gd name="connsiteX3" fmla="*/ 1657782 w 1657782"/>
                <a:gd name="connsiteY3" fmla="*/ 1818501 h 3460648"/>
                <a:gd name="connsiteX4" fmla="*/ 20872 w 1657782"/>
                <a:gd name="connsiteY4" fmla="*/ 79595 h 3460648"/>
                <a:gd name="connsiteX5" fmla="*/ 158326 w 1657782"/>
                <a:gd name="connsiteY5" fmla="*/ 0 h 3460648"/>
                <a:gd name="connsiteX0" fmla="*/ 3905 w 1659560"/>
                <a:gd name="connsiteY0" fmla="*/ 35424 h 3381053"/>
                <a:gd name="connsiteX1" fmla="*/ 2027 w 1659560"/>
                <a:gd name="connsiteY1" fmla="*/ 75688 h 3381053"/>
                <a:gd name="connsiteX2" fmla="*/ 1642308 w 1659560"/>
                <a:gd name="connsiteY2" fmla="*/ 3381053 h 3381053"/>
                <a:gd name="connsiteX3" fmla="*/ 1659560 w 1659560"/>
                <a:gd name="connsiteY3" fmla="*/ 1738906 h 3381053"/>
                <a:gd name="connsiteX4" fmla="*/ 22650 w 1659560"/>
                <a:gd name="connsiteY4" fmla="*/ 0 h 3381053"/>
                <a:gd name="connsiteX5" fmla="*/ 3905 w 1659560"/>
                <a:gd name="connsiteY5" fmla="*/ 35424 h 3381053"/>
                <a:gd name="connsiteX0" fmla="*/ 3905 w 1659560"/>
                <a:gd name="connsiteY0" fmla="*/ 35424 h 3381053"/>
                <a:gd name="connsiteX1" fmla="*/ 2027 w 1659560"/>
                <a:gd name="connsiteY1" fmla="*/ 75688 h 3381053"/>
                <a:gd name="connsiteX2" fmla="*/ 1642308 w 1659560"/>
                <a:gd name="connsiteY2" fmla="*/ 3381053 h 3381053"/>
                <a:gd name="connsiteX3" fmla="*/ 1659560 w 1659560"/>
                <a:gd name="connsiteY3" fmla="*/ 1265378 h 3381053"/>
                <a:gd name="connsiteX4" fmla="*/ 22650 w 1659560"/>
                <a:gd name="connsiteY4" fmla="*/ 0 h 3381053"/>
                <a:gd name="connsiteX5" fmla="*/ 3905 w 1659560"/>
                <a:gd name="connsiteY5" fmla="*/ 35424 h 3381053"/>
                <a:gd name="connsiteX0" fmla="*/ 3905 w 1695595"/>
                <a:gd name="connsiteY0" fmla="*/ 35424 h 2711582"/>
                <a:gd name="connsiteX1" fmla="*/ 2027 w 1695595"/>
                <a:gd name="connsiteY1" fmla="*/ 75688 h 2711582"/>
                <a:gd name="connsiteX2" fmla="*/ 1695528 w 1695595"/>
                <a:gd name="connsiteY2" fmla="*/ 2711582 h 2711582"/>
                <a:gd name="connsiteX3" fmla="*/ 1659560 w 1695595"/>
                <a:gd name="connsiteY3" fmla="*/ 1265378 h 2711582"/>
                <a:gd name="connsiteX4" fmla="*/ 22650 w 1695595"/>
                <a:gd name="connsiteY4" fmla="*/ 0 h 2711582"/>
                <a:gd name="connsiteX5" fmla="*/ 3905 w 1695595"/>
                <a:gd name="connsiteY5" fmla="*/ 35424 h 2711582"/>
                <a:gd name="connsiteX0" fmla="*/ 3905 w 1695615"/>
                <a:gd name="connsiteY0" fmla="*/ 35424 h 2711582"/>
                <a:gd name="connsiteX1" fmla="*/ 2027 w 1695615"/>
                <a:gd name="connsiteY1" fmla="*/ 75688 h 2711582"/>
                <a:gd name="connsiteX2" fmla="*/ 1695528 w 1695615"/>
                <a:gd name="connsiteY2" fmla="*/ 2711582 h 2711582"/>
                <a:gd name="connsiteX3" fmla="*/ 1668927 w 1695615"/>
                <a:gd name="connsiteY3" fmla="*/ 1146392 h 2711582"/>
                <a:gd name="connsiteX4" fmla="*/ 22650 w 1695615"/>
                <a:gd name="connsiteY4" fmla="*/ 0 h 2711582"/>
                <a:gd name="connsiteX5" fmla="*/ 3905 w 1695615"/>
                <a:gd name="connsiteY5" fmla="*/ 35424 h 2711582"/>
                <a:gd name="connsiteX0" fmla="*/ 3905 w 1695578"/>
                <a:gd name="connsiteY0" fmla="*/ 35424 h 2711582"/>
                <a:gd name="connsiteX1" fmla="*/ 2027 w 1695578"/>
                <a:gd name="connsiteY1" fmla="*/ 75688 h 2711582"/>
                <a:gd name="connsiteX2" fmla="*/ 1695528 w 1695578"/>
                <a:gd name="connsiteY2" fmla="*/ 2711582 h 2711582"/>
                <a:gd name="connsiteX3" fmla="*/ 1645740 w 1695578"/>
                <a:gd name="connsiteY3" fmla="*/ 1114838 h 2711582"/>
                <a:gd name="connsiteX4" fmla="*/ 22650 w 1695578"/>
                <a:gd name="connsiteY4" fmla="*/ 0 h 2711582"/>
                <a:gd name="connsiteX5" fmla="*/ 3905 w 1695578"/>
                <a:gd name="connsiteY5" fmla="*/ 35424 h 2711582"/>
                <a:gd name="connsiteX0" fmla="*/ 3905 w 1652295"/>
                <a:gd name="connsiteY0" fmla="*/ 35424 h 2677399"/>
                <a:gd name="connsiteX1" fmla="*/ 2027 w 1652295"/>
                <a:gd name="connsiteY1" fmla="*/ 75688 h 2677399"/>
                <a:gd name="connsiteX2" fmla="*/ 1652053 w 1652295"/>
                <a:gd name="connsiteY2" fmla="*/ 2677399 h 2677399"/>
                <a:gd name="connsiteX3" fmla="*/ 1645740 w 1652295"/>
                <a:gd name="connsiteY3" fmla="*/ 1114838 h 2677399"/>
                <a:gd name="connsiteX4" fmla="*/ 22650 w 1652295"/>
                <a:gd name="connsiteY4" fmla="*/ 0 h 2677399"/>
                <a:gd name="connsiteX5" fmla="*/ 3905 w 1652295"/>
                <a:gd name="connsiteY5" fmla="*/ 35424 h 2677399"/>
                <a:gd name="connsiteX0" fmla="*/ 3905 w 1657333"/>
                <a:gd name="connsiteY0" fmla="*/ 35424 h 2677399"/>
                <a:gd name="connsiteX1" fmla="*/ 2027 w 1657333"/>
                <a:gd name="connsiteY1" fmla="*/ 75688 h 2677399"/>
                <a:gd name="connsiteX2" fmla="*/ 1652053 w 1657333"/>
                <a:gd name="connsiteY2" fmla="*/ 2677399 h 2677399"/>
                <a:gd name="connsiteX3" fmla="*/ 1657333 w 1657333"/>
                <a:gd name="connsiteY3" fmla="*/ 1114838 h 2677399"/>
                <a:gd name="connsiteX4" fmla="*/ 22650 w 1657333"/>
                <a:gd name="connsiteY4" fmla="*/ 0 h 2677399"/>
                <a:gd name="connsiteX5" fmla="*/ 3905 w 1657333"/>
                <a:gd name="connsiteY5" fmla="*/ 35424 h 2677399"/>
                <a:gd name="connsiteX0" fmla="*/ 3905 w 1661073"/>
                <a:gd name="connsiteY0" fmla="*/ 35424 h 2695806"/>
                <a:gd name="connsiteX1" fmla="*/ 2027 w 1661073"/>
                <a:gd name="connsiteY1" fmla="*/ 75688 h 2695806"/>
                <a:gd name="connsiteX2" fmla="*/ 1660748 w 1661073"/>
                <a:gd name="connsiteY2" fmla="*/ 2695806 h 2695806"/>
                <a:gd name="connsiteX3" fmla="*/ 1657333 w 1661073"/>
                <a:gd name="connsiteY3" fmla="*/ 1114838 h 2695806"/>
                <a:gd name="connsiteX4" fmla="*/ 22650 w 1661073"/>
                <a:gd name="connsiteY4" fmla="*/ 0 h 2695806"/>
                <a:gd name="connsiteX5" fmla="*/ 3905 w 1661073"/>
                <a:gd name="connsiteY5" fmla="*/ 35424 h 269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073" h="2695806">
                  <a:moveTo>
                    <a:pt x="3905" y="35424"/>
                  </a:moveTo>
                  <a:cubicBezTo>
                    <a:pt x="11610" y="50762"/>
                    <a:pt x="-5678" y="60350"/>
                    <a:pt x="2027" y="75688"/>
                  </a:cubicBezTo>
                  <a:lnTo>
                    <a:pt x="1660748" y="2695806"/>
                  </a:lnTo>
                  <a:cubicBezTo>
                    <a:pt x="1662665" y="2163759"/>
                    <a:pt x="1655416" y="1646885"/>
                    <a:pt x="1657333" y="1114838"/>
                  </a:cubicBezTo>
                  <a:lnTo>
                    <a:pt x="22650" y="0"/>
                  </a:lnTo>
                  <a:lnTo>
                    <a:pt x="3905" y="35424"/>
                  </a:lnTo>
                  <a:close/>
                </a:path>
              </a:pathLst>
            </a:custGeom>
            <a:ln>
              <a:noFill/>
            </a:ln>
          </p:spPr>
          <p:style>
            <a:lnRef idx="3">
              <a:schemeClr val="lt1"/>
            </a:lnRef>
            <a:fillRef idx="1">
              <a:schemeClr val="accent2"/>
            </a:fillRef>
            <a:effectRef idx="1">
              <a:schemeClr val="accent2"/>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1400"/>
            </a:p>
          </p:txBody>
        </p:sp>
        <p:sp>
          <p:nvSpPr>
            <p:cNvPr id="82" name="Rectangle: Single Corner Snipped 81">
              <a:extLst>
                <a:ext uri="{FF2B5EF4-FFF2-40B4-BE49-F238E27FC236}">
                  <a16:creationId xmlns:a16="http://schemas.microsoft.com/office/drawing/2014/main" id="{BE99A5F5-E209-6723-D259-0AC38F0C2F49}"/>
                </a:ext>
              </a:extLst>
            </p:cNvPr>
            <p:cNvSpPr/>
            <p:nvPr/>
          </p:nvSpPr>
          <p:spPr>
            <a:xfrm rot="5400000" flipH="1">
              <a:off x="8361296" y="3158976"/>
              <a:ext cx="1456033" cy="5389630"/>
            </a:xfrm>
            <a:prstGeom prst="snip1Rect">
              <a:avLst/>
            </a:prstGeom>
            <a:solidFill>
              <a:schemeClr val="bg1"/>
            </a:solidFill>
            <a:ln w="57150">
              <a:solidFill>
                <a:srgbClr val="FE7402"/>
              </a:solidFill>
            </a:ln>
          </p:spPr>
          <p:style>
            <a:lnRef idx="2">
              <a:schemeClr val="dk1"/>
            </a:lnRef>
            <a:fillRef idx="1">
              <a:schemeClr val="lt1"/>
            </a:fillRef>
            <a:effectRef idx="0">
              <a:schemeClr val="dk1"/>
            </a:effectRef>
            <a:fontRef idx="minor">
              <a:schemeClr val="dk1"/>
            </a:fontRef>
          </p:style>
          <p:txBody>
            <a:bodyPr lIns="91440" tIns="45720" rIns="91440" bIns="45720"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sz="1400">
                <a:cs typeface="Arial"/>
              </a:endParaRPr>
            </a:p>
          </p:txBody>
        </p:sp>
        <p:sp>
          <p:nvSpPr>
            <p:cNvPr id="83" name="TextBox 11">
              <a:extLst>
                <a:ext uri="{FF2B5EF4-FFF2-40B4-BE49-F238E27FC236}">
                  <a16:creationId xmlns:a16="http://schemas.microsoft.com/office/drawing/2014/main" id="{D5ED0E94-D47A-EFC6-1176-327D80C87394}"/>
                </a:ext>
              </a:extLst>
            </p:cNvPr>
            <p:cNvSpPr txBox="1"/>
            <p:nvPr/>
          </p:nvSpPr>
          <p:spPr>
            <a:xfrm>
              <a:off x="6750784" y="5425016"/>
              <a:ext cx="389143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rgbClr val="FE7402"/>
                  </a:solidFill>
                  <a:latin typeface="+mj-lt"/>
                </a:rPr>
                <a:t>Justice40 Initiative</a:t>
              </a:r>
            </a:p>
          </p:txBody>
        </p:sp>
        <p:pic>
          <p:nvPicPr>
            <p:cNvPr id="84" name="Graphic 1" descr="Court with solid fill">
              <a:extLst>
                <a:ext uri="{FF2B5EF4-FFF2-40B4-BE49-F238E27FC236}">
                  <a16:creationId xmlns:a16="http://schemas.microsoft.com/office/drawing/2014/main" id="{A0BD7E66-2288-7AC6-C288-77027781CD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468607" y="5347891"/>
              <a:ext cx="914400" cy="914401"/>
            </a:xfrm>
            <a:prstGeom prst="rect">
              <a:avLst/>
            </a:prstGeom>
          </p:spPr>
        </p:pic>
      </p:grpSp>
    </p:spTree>
    <p:extLst>
      <p:ext uri="{BB962C8B-B14F-4D97-AF65-F5344CB8AC3E}">
        <p14:creationId xmlns:p14="http://schemas.microsoft.com/office/powerpoint/2010/main" val="4130090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2427-6BFC-1641-0088-0ABBF4E3C2BD}"/>
              </a:ext>
            </a:extLst>
          </p:cNvPr>
          <p:cNvSpPr>
            <a:spLocks noGrp="1"/>
          </p:cNvSpPr>
          <p:nvPr>
            <p:ph type="title"/>
          </p:nvPr>
        </p:nvSpPr>
        <p:spPr/>
        <p:txBody>
          <a:bodyPr/>
          <a:lstStyle/>
          <a:p>
            <a:r>
              <a:rPr lang="en-US" dirty="0"/>
              <a:t>What is a Community Benefits Plan? ​</a:t>
            </a:r>
          </a:p>
        </p:txBody>
      </p:sp>
      <p:sp>
        <p:nvSpPr>
          <p:cNvPr id="3" name="Slide Number Placeholder 2">
            <a:extLst>
              <a:ext uri="{FF2B5EF4-FFF2-40B4-BE49-F238E27FC236}">
                <a16:creationId xmlns:a16="http://schemas.microsoft.com/office/drawing/2014/main" id="{87C041DB-1FB5-C8AA-918C-11623E758E37}"/>
              </a:ext>
            </a:extLst>
          </p:cNvPr>
          <p:cNvSpPr>
            <a:spLocks noGrp="1"/>
          </p:cNvSpPr>
          <p:nvPr>
            <p:ph type="sldNum" sz="quarter" idx="12"/>
          </p:nvPr>
        </p:nvSpPr>
        <p:spPr/>
        <p:txBody>
          <a:bodyPr/>
          <a:lstStyle/>
          <a:p>
            <a:fld id="{E773C8E2-B35B-254F-A137-6F2F570DAACB}" type="slidenum">
              <a:rPr lang="en-US" smtClean="0"/>
              <a:t>33</a:t>
            </a:fld>
            <a:endParaRPr lang="en-US"/>
          </a:p>
        </p:txBody>
      </p:sp>
      <p:sp>
        <p:nvSpPr>
          <p:cNvPr id="4" name="Rectangle: Rounded Corners 3">
            <a:extLst>
              <a:ext uri="{FF2B5EF4-FFF2-40B4-BE49-F238E27FC236}">
                <a16:creationId xmlns:a16="http://schemas.microsoft.com/office/drawing/2014/main" id="{7C6B7DE5-5670-A82C-F7DD-2D4AA25C9ECE}"/>
              </a:ext>
            </a:extLst>
          </p:cNvPr>
          <p:cNvSpPr/>
          <p:nvPr/>
        </p:nvSpPr>
        <p:spPr>
          <a:xfrm>
            <a:off x="6571237" y="2291136"/>
            <a:ext cx="5387039" cy="3661149"/>
          </a:xfrm>
          <a:prstGeom prst="roundRect">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26" fontAlgn="auto">
              <a:spcBef>
                <a:spcPts val="0"/>
              </a:spcBef>
              <a:spcAft>
                <a:spcPts val="0"/>
              </a:spcAft>
            </a:pPr>
            <a:r>
              <a:rPr lang="en-US" b="1" dirty="0">
                <a:solidFill>
                  <a:srgbClr val="000000"/>
                </a:solidFill>
                <a:latin typeface="Arial"/>
                <a:ea typeface="Arial"/>
                <a:cs typeface="Arial"/>
              </a:rPr>
              <a:t>If the project is selected</a:t>
            </a:r>
            <a:r>
              <a:rPr lang="en-US" dirty="0">
                <a:solidFill>
                  <a:srgbClr val="000000"/>
                </a:solidFill>
                <a:latin typeface="Arial"/>
                <a:ea typeface="Arial"/>
                <a:cs typeface="Arial"/>
              </a:rPr>
              <a:t>:</a:t>
            </a:r>
            <a:endParaRPr lang="en-US" dirty="0">
              <a:solidFill>
                <a:srgbClr val="000000"/>
              </a:solidFill>
              <a:latin typeface="Segoe UI"/>
              <a:ea typeface="Arial"/>
              <a:cs typeface="Segoe UI"/>
            </a:endParaRPr>
          </a:p>
          <a:p>
            <a:pPr defTabSz="914126" fontAlgn="auto">
              <a:spcBef>
                <a:spcPts val="0"/>
              </a:spcBef>
              <a:spcAft>
                <a:spcPts val="0"/>
              </a:spcAft>
            </a:pPr>
            <a:endParaRPr lang="en-US" dirty="0">
              <a:solidFill>
                <a:srgbClr val="000000"/>
              </a:solidFill>
              <a:latin typeface="Arial"/>
              <a:ea typeface="Arial"/>
              <a:cs typeface="Arial"/>
            </a:endParaRPr>
          </a:p>
          <a:p>
            <a:pPr marL="342265" indent="-342265" defTabSz="914126" fontAlgn="auto">
              <a:spcBef>
                <a:spcPts val="0"/>
              </a:spcBef>
              <a:spcAft>
                <a:spcPts val="0"/>
              </a:spcAft>
              <a:buFont typeface="Arial"/>
              <a:buChar char="•"/>
            </a:pPr>
            <a:r>
              <a:rPr lang="en-US" dirty="0">
                <a:solidFill>
                  <a:srgbClr val="000000"/>
                </a:solidFill>
                <a:latin typeface="Arial"/>
                <a:ea typeface="Arial"/>
                <a:cs typeface="Arial"/>
              </a:rPr>
              <a:t>DOE will incorporate the CBP into the award and the recipient will be </a:t>
            </a:r>
            <a:r>
              <a:rPr lang="en-US" b="1" dirty="0">
                <a:solidFill>
                  <a:srgbClr val="000000"/>
                </a:solidFill>
                <a:latin typeface="Arial"/>
                <a:ea typeface="Arial"/>
                <a:cs typeface="Arial"/>
              </a:rPr>
              <a:t>required</a:t>
            </a:r>
            <a:r>
              <a:rPr lang="en-US" dirty="0">
                <a:solidFill>
                  <a:srgbClr val="000000"/>
                </a:solidFill>
                <a:latin typeface="Arial"/>
                <a:ea typeface="Arial"/>
                <a:cs typeface="Arial"/>
              </a:rPr>
              <a:t> </a:t>
            </a:r>
            <a:r>
              <a:rPr lang="en-US" b="1" dirty="0">
                <a:solidFill>
                  <a:srgbClr val="000000"/>
                </a:solidFill>
                <a:latin typeface="Arial"/>
                <a:ea typeface="Arial"/>
                <a:cs typeface="Arial"/>
              </a:rPr>
              <a:t>to</a:t>
            </a:r>
            <a:r>
              <a:rPr lang="en-US" dirty="0">
                <a:solidFill>
                  <a:srgbClr val="000000"/>
                </a:solidFill>
                <a:latin typeface="Arial"/>
                <a:ea typeface="Arial"/>
                <a:cs typeface="Arial"/>
              </a:rPr>
              <a:t> </a:t>
            </a:r>
            <a:r>
              <a:rPr lang="en-US" b="1" dirty="0">
                <a:solidFill>
                  <a:srgbClr val="000000"/>
                </a:solidFill>
                <a:latin typeface="Arial"/>
                <a:ea typeface="Arial"/>
                <a:cs typeface="Arial"/>
              </a:rPr>
              <a:t>implement</a:t>
            </a:r>
            <a:r>
              <a:rPr lang="en-US" dirty="0">
                <a:solidFill>
                  <a:srgbClr val="000000"/>
                </a:solidFill>
                <a:latin typeface="Arial"/>
                <a:ea typeface="Arial"/>
                <a:cs typeface="Arial"/>
              </a:rPr>
              <a:t> the CBP as proposed. ​</a:t>
            </a:r>
            <a:endParaRPr lang="en-US" dirty="0">
              <a:solidFill>
                <a:srgbClr val="000000"/>
              </a:solidFill>
              <a:latin typeface="Segoe UI"/>
              <a:ea typeface="Arial"/>
              <a:cs typeface="Segoe UI"/>
            </a:endParaRPr>
          </a:p>
          <a:p>
            <a:pPr marL="342265" indent="-342265" defTabSz="914126" fontAlgn="auto">
              <a:spcBef>
                <a:spcPts val="0"/>
              </a:spcBef>
              <a:spcAft>
                <a:spcPts val="0"/>
              </a:spcAft>
              <a:buFont typeface="Arial"/>
              <a:buChar char="•"/>
            </a:pPr>
            <a:endParaRPr lang="en-US" dirty="0">
              <a:solidFill>
                <a:srgbClr val="000000"/>
              </a:solidFill>
              <a:latin typeface="Arial"/>
              <a:ea typeface="Arial"/>
              <a:cs typeface="Arial"/>
            </a:endParaRPr>
          </a:p>
          <a:p>
            <a:pPr marL="342265" indent="-342265" defTabSz="914126" fontAlgn="auto">
              <a:spcBef>
                <a:spcPts val="0"/>
              </a:spcBef>
              <a:spcAft>
                <a:spcPts val="0"/>
              </a:spcAft>
              <a:buFont typeface="Arial"/>
              <a:buChar char="•"/>
            </a:pPr>
            <a:r>
              <a:rPr lang="en-US" dirty="0">
                <a:solidFill>
                  <a:srgbClr val="000000"/>
                </a:solidFill>
                <a:latin typeface="Arial"/>
                <a:ea typeface="Arial"/>
                <a:cs typeface="Arial"/>
              </a:rPr>
              <a:t>During the life of the award, DOE will </a:t>
            </a:r>
            <a:r>
              <a:rPr lang="en-US" b="1" dirty="0">
                <a:solidFill>
                  <a:srgbClr val="000000"/>
                </a:solidFill>
                <a:latin typeface="Arial"/>
                <a:ea typeface="Arial"/>
                <a:cs typeface="Arial"/>
              </a:rPr>
              <a:t>evaluate</a:t>
            </a:r>
            <a:r>
              <a:rPr lang="en-US" dirty="0">
                <a:solidFill>
                  <a:srgbClr val="000000"/>
                </a:solidFill>
                <a:latin typeface="Arial"/>
                <a:ea typeface="Arial"/>
                <a:cs typeface="Arial"/>
              </a:rPr>
              <a:t> the recipient’s progress, including as part of the "</a:t>
            </a:r>
            <a:r>
              <a:rPr lang="en-US" b="1" dirty="0">
                <a:solidFill>
                  <a:srgbClr val="000000"/>
                </a:solidFill>
                <a:latin typeface="Arial"/>
                <a:ea typeface="Arial"/>
                <a:cs typeface="Arial"/>
              </a:rPr>
              <a:t>Go/No-Go</a:t>
            </a:r>
            <a:r>
              <a:rPr lang="en-US" dirty="0">
                <a:solidFill>
                  <a:srgbClr val="000000"/>
                </a:solidFill>
                <a:latin typeface="Arial"/>
                <a:ea typeface="Arial"/>
                <a:cs typeface="Arial"/>
              </a:rPr>
              <a:t>" review process.</a:t>
            </a:r>
            <a:endParaRPr lang="en-US" dirty="0">
              <a:solidFill>
                <a:srgbClr val="000000"/>
              </a:solidFill>
              <a:latin typeface="Arial" panose="020B0604020202020204"/>
              <a:cs typeface="Arial"/>
            </a:endParaRPr>
          </a:p>
        </p:txBody>
      </p:sp>
      <p:sp>
        <p:nvSpPr>
          <p:cNvPr id="5" name="Rectangle: Rounded Corners 4">
            <a:extLst>
              <a:ext uri="{FF2B5EF4-FFF2-40B4-BE49-F238E27FC236}">
                <a16:creationId xmlns:a16="http://schemas.microsoft.com/office/drawing/2014/main" id="{247AB758-145A-F0A6-3B6B-0F9706E52AD2}"/>
              </a:ext>
            </a:extLst>
          </p:cNvPr>
          <p:cNvSpPr/>
          <p:nvPr/>
        </p:nvSpPr>
        <p:spPr>
          <a:xfrm>
            <a:off x="482885" y="2291137"/>
            <a:ext cx="5537654" cy="3661148"/>
          </a:xfrm>
          <a:prstGeom prst="roundRect">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914126" fontAlgn="auto">
              <a:spcBef>
                <a:spcPts val="0"/>
              </a:spcBef>
              <a:spcAft>
                <a:spcPts val="0"/>
              </a:spcAft>
            </a:pPr>
            <a:endParaRPr lang="en-US" b="1" dirty="0">
              <a:solidFill>
                <a:srgbClr val="000000"/>
              </a:solidFill>
              <a:latin typeface="Arial"/>
              <a:ea typeface="Segoe UI"/>
              <a:cs typeface="Segoe UI"/>
            </a:endParaRPr>
          </a:p>
          <a:p>
            <a:pPr algn="ctr" defTabSz="914126" fontAlgn="auto">
              <a:spcBef>
                <a:spcPts val="0"/>
              </a:spcBef>
              <a:spcAft>
                <a:spcPts val="0"/>
              </a:spcAft>
            </a:pPr>
            <a:endParaRPr lang="en-US" b="1" dirty="0">
              <a:solidFill>
                <a:srgbClr val="000000"/>
              </a:solidFill>
              <a:latin typeface="Arial"/>
              <a:ea typeface="Segoe UI"/>
              <a:cs typeface="Segoe UI"/>
            </a:endParaRPr>
          </a:p>
          <a:p>
            <a:pPr algn="ctr" defTabSz="914126" fontAlgn="auto">
              <a:spcBef>
                <a:spcPts val="0"/>
              </a:spcBef>
              <a:spcAft>
                <a:spcPts val="0"/>
              </a:spcAft>
            </a:pPr>
            <a:r>
              <a:rPr lang="en-US" b="1" dirty="0">
                <a:solidFill>
                  <a:srgbClr val="000000"/>
                </a:solidFill>
                <a:latin typeface="Arial"/>
                <a:ea typeface="Segoe UI"/>
                <a:cs typeface="Segoe UI"/>
              </a:rPr>
              <a:t>The CBP should outline</a:t>
            </a:r>
            <a:r>
              <a:rPr lang="en-US" dirty="0">
                <a:solidFill>
                  <a:srgbClr val="000000"/>
                </a:solidFill>
                <a:latin typeface="Arial"/>
                <a:ea typeface="Segoe UI"/>
                <a:cs typeface="Segoe UI"/>
              </a:rPr>
              <a:t>: ​</a:t>
            </a:r>
            <a:endParaRPr lang="en-US" dirty="0">
              <a:solidFill>
                <a:srgbClr val="000000"/>
              </a:solidFill>
              <a:latin typeface="Arial" panose="020B0604020202020204"/>
              <a:cs typeface="Arial"/>
            </a:endParaRPr>
          </a:p>
          <a:p>
            <a:pPr defTabSz="914126" fontAlgn="auto">
              <a:spcBef>
                <a:spcPts val="0"/>
              </a:spcBef>
              <a:spcAft>
                <a:spcPts val="0"/>
              </a:spcAft>
            </a:pPr>
            <a:endParaRPr lang="en-US" dirty="0">
              <a:solidFill>
                <a:srgbClr val="000000"/>
              </a:solidFill>
              <a:latin typeface="Segoe UI"/>
              <a:ea typeface="Arial"/>
              <a:cs typeface="Segoe UI"/>
            </a:endParaRPr>
          </a:p>
          <a:p>
            <a:pPr marL="342265" indent="-342265" defTabSz="914126">
              <a:buFont typeface="Arial"/>
              <a:buChar char="•"/>
            </a:pPr>
            <a:r>
              <a:rPr lang="en-US" dirty="0">
                <a:solidFill>
                  <a:srgbClr val="000000"/>
                </a:solidFill>
                <a:latin typeface="Arial"/>
                <a:ea typeface="Arial"/>
                <a:cs typeface="Segoe UI"/>
              </a:rPr>
              <a:t>How the applicant intends to achieve DOE's priority areas of </a:t>
            </a:r>
            <a:r>
              <a:rPr lang="en-US" b="1" dirty="0">
                <a:solidFill>
                  <a:srgbClr val="000000"/>
                </a:solidFill>
                <a:latin typeface="Arial"/>
                <a:ea typeface="Arial"/>
                <a:cs typeface="Segoe UI"/>
              </a:rPr>
              <a:t>Justice40</a:t>
            </a:r>
            <a:r>
              <a:rPr lang="en-US" dirty="0">
                <a:solidFill>
                  <a:srgbClr val="000000"/>
                </a:solidFill>
                <a:latin typeface="Arial"/>
                <a:ea typeface="Arial"/>
                <a:cs typeface="Segoe UI"/>
              </a:rPr>
              <a:t>, </a:t>
            </a:r>
            <a:r>
              <a:rPr lang="en-US" b="1" dirty="0">
                <a:solidFill>
                  <a:srgbClr val="000000"/>
                </a:solidFill>
                <a:latin typeface="Arial"/>
                <a:ea typeface="Arial"/>
                <a:cs typeface="Segoe UI"/>
              </a:rPr>
              <a:t>Diversity, Equity, Access &amp; Inclusion (DEIA)</a:t>
            </a:r>
            <a:r>
              <a:rPr lang="en-US" dirty="0">
                <a:solidFill>
                  <a:srgbClr val="000000"/>
                </a:solidFill>
                <a:latin typeface="Arial"/>
                <a:ea typeface="Arial"/>
                <a:cs typeface="Segoe UI"/>
              </a:rPr>
              <a:t> &amp; </a:t>
            </a:r>
            <a:r>
              <a:rPr lang="en-US" b="1" dirty="0">
                <a:solidFill>
                  <a:srgbClr val="000000"/>
                </a:solidFill>
                <a:latin typeface="Arial"/>
                <a:ea typeface="Arial"/>
                <a:cs typeface="Segoe UI"/>
              </a:rPr>
              <a:t>Quality Jobs</a:t>
            </a:r>
            <a:r>
              <a:rPr lang="en-US" dirty="0">
                <a:solidFill>
                  <a:srgbClr val="000000"/>
                </a:solidFill>
                <a:latin typeface="Arial"/>
                <a:ea typeface="Arial"/>
                <a:cs typeface="Segoe UI"/>
              </a:rPr>
              <a:t>; and </a:t>
            </a:r>
            <a:r>
              <a:rPr lang="en-US" b="1" dirty="0">
                <a:solidFill>
                  <a:srgbClr val="000000"/>
                </a:solidFill>
                <a:latin typeface="Arial"/>
                <a:ea typeface="Arial"/>
                <a:cs typeface="Segoe UI"/>
              </a:rPr>
              <a:t>Community and Labor Engagement.</a:t>
            </a:r>
          </a:p>
          <a:p>
            <a:pPr defTabSz="914126" fontAlgn="auto">
              <a:spcBef>
                <a:spcPts val="0"/>
              </a:spcBef>
              <a:spcAft>
                <a:spcPts val="0"/>
              </a:spcAft>
            </a:pPr>
            <a:endParaRPr lang="en-US" dirty="0">
              <a:solidFill>
                <a:srgbClr val="000000"/>
              </a:solidFill>
              <a:latin typeface="Arial"/>
              <a:ea typeface="Arial"/>
              <a:cs typeface="Segoe UI"/>
            </a:endParaRPr>
          </a:p>
          <a:p>
            <a:pPr marL="342265" indent="-342265" defTabSz="914126" fontAlgn="auto">
              <a:spcBef>
                <a:spcPts val="0"/>
              </a:spcBef>
              <a:spcAft>
                <a:spcPts val="0"/>
              </a:spcAft>
              <a:buFont typeface="Arial"/>
              <a:buChar char="•"/>
            </a:pPr>
            <a:r>
              <a:rPr lang="en-US" dirty="0">
                <a:solidFill>
                  <a:srgbClr val="000000"/>
                </a:solidFill>
                <a:latin typeface="Arial"/>
                <a:ea typeface="Arial"/>
                <a:cs typeface="Segoe UI"/>
              </a:rPr>
              <a:t>A </a:t>
            </a:r>
            <a:r>
              <a:rPr lang="en-US" b="1" dirty="0">
                <a:solidFill>
                  <a:srgbClr val="000000"/>
                </a:solidFill>
                <a:latin typeface="Arial"/>
                <a:ea typeface="Arial"/>
                <a:cs typeface="Segoe UI"/>
              </a:rPr>
              <a:t>S</a:t>
            </a:r>
            <a:r>
              <a:rPr lang="en-US" dirty="0">
                <a:solidFill>
                  <a:srgbClr val="000000"/>
                </a:solidFill>
                <a:latin typeface="Arial"/>
                <a:ea typeface="Arial"/>
                <a:cs typeface="Segoe UI"/>
              </a:rPr>
              <a:t>pecific, </a:t>
            </a:r>
            <a:r>
              <a:rPr lang="en-US" b="1" dirty="0">
                <a:solidFill>
                  <a:srgbClr val="000000"/>
                </a:solidFill>
                <a:latin typeface="Arial"/>
                <a:ea typeface="Arial"/>
                <a:cs typeface="Segoe UI"/>
              </a:rPr>
              <a:t>M</a:t>
            </a:r>
            <a:r>
              <a:rPr lang="en-US" dirty="0">
                <a:solidFill>
                  <a:srgbClr val="000000"/>
                </a:solidFill>
                <a:latin typeface="Arial"/>
                <a:ea typeface="Arial"/>
                <a:cs typeface="Segoe UI"/>
              </a:rPr>
              <a:t>easurable, </a:t>
            </a:r>
            <a:r>
              <a:rPr lang="en-US" b="1" dirty="0">
                <a:solidFill>
                  <a:srgbClr val="000000"/>
                </a:solidFill>
                <a:latin typeface="Arial"/>
                <a:ea typeface="Arial"/>
                <a:cs typeface="Segoe UI"/>
              </a:rPr>
              <a:t>A</a:t>
            </a:r>
            <a:r>
              <a:rPr lang="en-US" dirty="0">
                <a:solidFill>
                  <a:srgbClr val="000000"/>
                </a:solidFill>
                <a:latin typeface="Arial"/>
                <a:ea typeface="Arial"/>
                <a:cs typeface="Segoe UI"/>
              </a:rPr>
              <a:t>ssignable, </a:t>
            </a:r>
            <a:r>
              <a:rPr lang="en-US" b="1" dirty="0">
                <a:solidFill>
                  <a:srgbClr val="000000"/>
                </a:solidFill>
                <a:latin typeface="Arial"/>
                <a:ea typeface="Arial"/>
                <a:cs typeface="Segoe UI"/>
              </a:rPr>
              <a:t>R</a:t>
            </a:r>
            <a:r>
              <a:rPr lang="en-US" dirty="0">
                <a:solidFill>
                  <a:srgbClr val="000000"/>
                </a:solidFill>
                <a:latin typeface="Arial"/>
                <a:ea typeface="Arial"/>
                <a:cs typeface="Segoe UI"/>
              </a:rPr>
              <a:t>ealistic, &amp; </a:t>
            </a:r>
            <a:r>
              <a:rPr lang="en-US" b="1" dirty="0">
                <a:solidFill>
                  <a:srgbClr val="000000"/>
                </a:solidFill>
                <a:latin typeface="Arial"/>
                <a:ea typeface="Arial"/>
                <a:cs typeface="Segoe UI"/>
              </a:rPr>
              <a:t>T</a:t>
            </a:r>
            <a:r>
              <a:rPr lang="en-US" dirty="0">
                <a:solidFill>
                  <a:srgbClr val="000000"/>
                </a:solidFill>
                <a:latin typeface="Arial"/>
                <a:ea typeface="Arial"/>
                <a:cs typeface="Segoe UI"/>
              </a:rPr>
              <a:t>ime-Based (</a:t>
            </a:r>
            <a:r>
              <a:rPr lang="en-US" b="1" dirty="0">
                <a:solidFill>
                  <a:srgbClr val="000000"/>
                </a:solidFill>
                <a:latin typeface="Arial"/>
                <a:ea typeface="Arial"/>
                <a:cs typeface="Segoe UI"/>
              </a:rPr>
              <a:t>SMART</a:t>
            </a:r>
            <a:r>
              <a:rPr lang="en-US" dirty="0">
                <a:solidFill>
                  <a:srgbClr val="000000"/>
                </a:solidFill>
                <a:latin typeface="Arial"/>
                <a:ea typeface="Arial"/>
                <a:cs typeface="Segoe UI"/>
              </a:rPr>
              <a:t>) milestone, per budget period, to measure progress on the proposed CBP actions.</a:t>
            </a:r>
          </a:p>
          <a:p>
            <a:pPr marL="342265" indent="-342265" defTabSz="914126" fontAlgn="auto">
              <a:spcBef>
                <a:spcPts val="0"/>
              </a:spcBef>
              <a:spcAft>
                <a:spcPts val="0"/>
              </a:spcAft>
              <a:buFont typeface="Arial"/>
              <a:buChar char="•"/>
            </a:pPr>
            <a:endParaRPr lang="en-US" dirty="0">
              <a:solidFill>
                <a:srgbClr val="000000"/>
              </a:solidFill>
              <a:latin typeface="Arial" panose="020B0604020202020204"/>
              <a:ea typeface="+mn-lt"/>
              <a:cs typeface="Segoe UI"/>
            </a:endParaRPr>
          </a:p>
        </p:txBody>
      </p:sp>
      <p:sp>
        <p:nvSpPr>
          <p:cNvPr id="6" name="TextBox 3">
            <a:extLst>
              <a:ext uri="{FF2B5EF4-FFF2-40B4-BE49-F238E27FC236}">
                <a16:creationId xmlns:a16="http://schemas.microsoft.com/office/drawing/2014/main" id="{69A69FCA-31C2-BA07-FB05-BC7C12595C27}"/>
              </a:ext>
            </a:extLst>
          </p:cNvPr>
          <p:cNvSpPr txBox="1"/>
          <p:nvPr/>
        </p:nvSpPr>
        <p:spPr>
          <a:xfrm>
            <a:off x="664212" y="1187864"/>
            <a:ext cx="10863576" cy="1038722"/>
          </a:xfrm>
          <a:prstGeom prst="rect">
            <a:avLst/>
          </a:prstGeom>
          <a:noFill/>
        </p:spPr>
        <p:txBody>
          <a:bodyPr rot="0" spcFirstLastPara="0" vert="horz" wrap="square" lIns="91416" tIns="45708" rIns="91416" bIns="45708"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r>
              <a:rPr lang="en-US" sz="2000">
                <a:solidFill>
                  <a:srgbClr val="000000"/>
                </a:solidFill>
                <a:latin typeface="Arial" panose="020B0604020202020204"/>
                <a:ea typeface="+mn-ea"/>
                <a:cs typeface="+mn-cs"/>
              </a:rPr>
              <a:t>A </a:t>
            </a:r>
            <a:r>
              <a:rPr lang="en-US" sz="2000" b="1">
                <a:solidFill>
                  <a:srgbClr val="000000"/>
                </a:solidFill>
                <a:latin typeface="Arial" panose="020B0604020202020204"/>
                <a:ea typeface="+mn-ea"/>
                <a:cs typeface="+mn-cs"/>
              </a:rPr>
              <a:t>Community Benefits Plan </a:t>
            </a:r>
            <a:r>
              <a:rPr lang="en-US" sz="2000" b="1">
                <a:solidFill>
                  <a:srgbClr val="000000"/>
                </a:solidFill>
                <a:latin typeface="Arial" panose="020B0604020202020204"/>
              </a:rPr>
              <a:t>(CBP) </a:t>
            </a:r>
            <a:r>
              <a:rPr lang="en-US" sz="2000">
                <a:solidFill>
                  <a:srgbClr val="000000"/>
                </a:solidFill>
                <a:latin typeface="Arial" panose="020B0604020202020204"/>
              </a:rPr>
              <a:t>is</a:t>
            </a:r>
            <a:r>
              <a:rPr lang="en-US" sz="2000">
                <a:solidFill>
                  <a:srgbClr val="000000"/>
                </a:solidFill>
                <a:latin typeface="Arial" panose="020B0604020202020204"/>
                <a:ea typeface="+mn-ea"/>
                <a:cs typeface="+mn-cs"/>
              </a:rPr>
              <a:t> a</a:t>
            </a:r>
            <a:r>
              <a:rPr lang="en-US" sz="2000" b="1">
                <a:solidFill>
                  <a:srgbClr val="000000"/>
                </a:solidFill>
                <a:latin typeface="Arial" panose="020B0604020202020204"/>
                <a:ea typeface="+mn-ea"/>
                <a:cs typeface="+mn-cs"/>
              </a:rPr>
              <a:t> new requirement</a:t>
            </a:r>
            <a:r>
              <a:rPr lang="en-US" sz="2000">
                <a:solidFill>
                  <a:srgbClr val="000000"/>
                </a:solidFill>
                <a:latin typeface="Arial" panose="020B0604020202020204"/>
                <a:ea typeface="+mn-ea"/>
                <a:cs typeface="+mn-cs"/>
              </a:rPr>
              <a:t> added to all </a:t>
            </a:r>
            <a:r>
              <a:rPr lang="en-US" sz="2000">
                <a:solidFill>
                  <a:srgbClr val="000000"/>
                </a:solidFill>
                <a:latin typeface="Arial" panose="020B0604020202020204"/>
              </a:rPr>
              <a:t>Funding Opportunity Announcements (FOAs).</a:t>
            </a:r>
            <a:r>
              <a:rPr lang="en-US" sz="2000">
                <a:solidFill>
                  <a:srgbClr val="000000"/>
                </a:solidFill>
                <a:latin typeface="Arial" panose="020B0604020202020204"/>
                <a:ea typeface="+mn-ea"/>
                <a:cs typeface="+mn-cs"/>
              </a:rPr>
              <a:t> The Community Benefits Plan is typically valued at </a:t>
            </a:r>
            <a:r>
              <a:rPr lang="en-US" sz="2000" b="1">
                <a:solidFill>
                  <a:srgbClr val="000000"/>
                </a:solidFill>
                <a:latin typeface="Arial" panose="020B0604020202020204"/>
                <a:ea typeface="+mn-ea"/>
                <a:cs typeface="+mn-cs"/>
              </a:rPr>
              <a:t>20%</a:t>
            </a:r>
            <a:r>
              <a:rPr lang="en-US" sz="2000">
                <a:solidFill>
                  <a:srgbClr val="000000"/>
                </a:solidFill>
                <a:latin typeface="Arial" panose="020B0604020202020204"/>
                <a:ea typeface="+mn-ea"/>
                <a:cs typeface="+mn-cs"/>
              </a:rPr>
              <a:t> of the overall score of the application. </a:t>
            </a:r>
          </a:p>
        </p:txBody>
      </p:sp>
    </p:spTree>
    <p:extLst>
      <p:ext uri="{BB962C8B-B14F-4D97-AF65-F5344CB8AC3E}">
        <p14:creationId xmlns:p14="http://schemas.microsoft.com/office/powerpoint/2010/main" val="3972221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A313F-B1BF-45D2-9748-6CD1044CD751}"/>
              </a:ext>
            </a:extLst>
          </p:cNvPr>
          <p:cNvSpPr>
            <a:spLocks noGrp="1"/>
          </p:cNvSpPr>
          <p:nvPr>
            <p:ph type="title"/>
          </p:nvPr>
        </p:nvSpPr>
        <p:spPr/>
        <p:txBody>
          <a:bodyPr>
            <a:normAutofit fontScale="90000"/>
          </a:bodyPr>
          <a:lstStyle/>
          <a:p>
            <a:r>
              <a:rPr lang="en-US" sz="3200" b="1" dirty="0"/>
              <a:t>Bringing it all Together: A Layered, Collaborative Approach to Achieving Energy Justice</a:t>
            </a:r>
          </a:p>
        </p:txBody>
      </p:sp>
      <p:graphicFrame>
        <p:nvGraphicFramePr>
          <p:cNvPr id="5" name="Content Placeholder 4">
            <a:extLst>
              <a:ext uri="{FF2B5EF4-FFF2-40B4-BE49-F238E27FC236}">
                <a16:creationId xmlns:a16="http://schemas.microsoft.com/office/drawing/2014/main" id="{9FD89394-1DD8-44B0-BB88-70EA797A024C}"/>
              </a:ext>
            </a:extLst>
          </p:cNvPr>
          <p:cNvGraphicFramePr>
            <a:graphicFrameLocks noGrp="1"/>
          </p:cNvGraphicFramePr>
          <p:nvPr>
            <p:ph idx="1"/>
            <p:extLst>
              <p:ext uri="{D42A27DB-BD31-4B8C-83A1-F6EECF244321}">
                <p14:modId xmlns:p14="http://schemas.microsoft.com/office/powerpoint/2010/main" val="1847626482"/>
              </p:ext>
            </p:extLst>
          </p:nvPr>
        </p:nvGraphicFramePr>
        <p:xfrm>
          <a:off x="838200" y="1282700"/>
          <a:ext cx="10515600" cy="43957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89133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38">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0">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25A340C-A16F-4001-B432-8EF68DCE9F41}"/>
              </a:ext>
            </a:extLst>
          </p:cNvPr>
          <p:cNvPicPr>
            <a:picLocks noChangeAspect="1"/>
          </p:cNvPicPr>
          <p:nvPr/>
        </p:nvPicPr>
        <p:blipFill rotWithShape="1">
          <a:blip r:embed="rId2">
            <a:alphaModFix amt="60000"/>
          </a:blip>
          <a:srcRect t="13938" r="-1" b="51187"/>
          <a:stretch/>
        </p:blipFill>
        <p:spPr>
          <a:xfrm>
            <a:off x="20" y="1"/>
            <a:ext cx="12191980" cy="6857999"/>
          </a:xfrm>
          <a:prstGeom prst="rect">
            <a:avLst/>
          </a:prstGeom>
        </p:spPr>
      </p:pic>
      <p:sp>
        <p:nvSpPr>
          <p:cNvPr id="8" name="TextBox 7">
            <a:extLst>
              <a:ext uri="{FF2B5EF4-FFF2-40B4-BE49-F238E27FC236}">
                <a16:creationId xmlns:a16="http://schemas.microsoft.com/office/drawing/2014/main" id="{39D920A4-CA33-45B8-B621-7A66C3518A2F}"/>
              </a:ext>
            </a:extLst>
          </p:cNvPr>
          <p:cNvSpPr txBox="1"/>
          <p:nvPr/>
        </p:nvSpPr>
        <p:spPr>
          <a:xfrm>
            <a:off x="192025" y="3908641"/>
            <a:ext cx="10798628" cy="2098967"/>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300" b="1" i="0" u="none" strike="noStrike" kern="1200" cap="none" spc="0" normalizeH="0" baseline="0" noProof="0" dirty="0">
                <a:ln>
                  <a:noFill/>
                </a:ln>
                <a:solidFill>
                  <a:srgbClr val="FFFFFF"/>
                </a:solidFill>
                <a:effectLst/>
                <a:uLnTx/>
                <a:uFillTx/>
                <a:latin typeface="Arial" panose="020B0604020202020204"/>
                <a:ea typeface="+mn-ea"/>
                <a:cs typeface="+mn-cs"/>
              </a:rPr>
              <a:t>“When you can do the common things of life in an uncommon way, you will command the attention of the world.”</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rPr>
              <a:t>George Washington Carver</a:t>
            </a:r>
          </a:p>
        </p:txBody>
      </p:sp>
      <p:sp>
        <p:nvSpPr>
          <p:cNvPr id="4" name="Slide Number Placeholder 3">
            <a:extLst>
              <a:ext uri="{FF2B5EF4-FFF2-40B4-BE49-F238E27FC236}">
                <a16:creationId xmlns:a16="http://schemas.microsoft.com/office/drawing/2014/main" id="{534B2D92-30F9-409B-BAEC-C98FAE94A24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773C8E2-B35B-254F-A137-6F2F570DAACB}"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35</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01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9" descr="Women holding hands">
            <a:extLst>
              <a:ext uri="{FF2B5EF4-FFF2-40B4-BE49-F238E27FC236}">
                <a16:creationId xmlns:a16="http://schemas.microsoft.com/office/drawing/2014/main" id="{7461CF99-5AD7-374D-9B65-7800DF8799F3}"/>
              </a:ext>
            </a:extLst>
          </p:cNvPr>
          <p:cNvPicPr>
            <a:picLocks noGrp="1" noChangeAspect="1"/>
          </p:cNvPicPr>
          <p:nvPr>
            <p:ph type="pic" sz="quarter" idx="12"/>
          </p:nvPr>
        </p:nvPicPr>
        <p:blipFill rotWithShape="1">
          <a:blip r:embed="rId3"/>
          <a:srcRect t="8874" r="24087" b="19602"/>
          <a:stretch/>
        </p:blipFill>
        <p:spPr>
          <a:xfrm>
            <a:off x="0" y="0"/>
            <a:ext cx="12192000" cy="6858000"/>
          </a:xfrm>
        </p:spPr>
      </p:pic>
      <p:sp>
        <p:nvSpPr>
          <p:cNvPr id="13" name="Rectangle 12">
            <a:extLst>
              <a:ext uri="{FF2B5EF4-FFF2-40B4-BE49-F238E27FC236}">
                <a16:creationId xmlns:a16="http://schemas.microsoft.com/office/drawing/2014/main" id="{663AEFB8-7B27-C14A-AC56-7926EF11811A}"/>
              </a:ext>
            </a:extLst>
          </p:cNvPr>
          <p:cNvSpPr/>
          <p:nvPr/>
        </p:nvSpPr>
        <p:spPr>
          <a:xfrm>
            <a:off x="0" y="0"/>
            <a:ext cx="12192000" cy="6858000"/>
          </a:xfrm>
          <a:prstGeom prst="rect">
            <a:avLst/>
          </a:prstGeom>
          <a:gradFill>
            <a:gsLst>
              <a:gs pos="0">
                <a:schemeClr val="tx2">
                  <a:lumMod val="50000"/>
                </a:schemeClr>
              </a:gs>
              <a:gs pos="100000">
                <a:schemeClr val="tx2">
                  <a:lumMod val="20000"/>
                  <a:lumOff val="80000"/>
                  <a:alpha val="0"/>
                </a:schemeClr>
              </a:gs>
            </a:gsLst>
            <a:lin ang="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79A9EC26-7B86-FD45-8E5D-7666D2C861DB}"/>
              </a:ext>
            </a:extLst>
          </p:cNvPr>
          <p:cNvSpPr>
            <a:spLocks noGrp="1"/>
          </p:cNvSpPr>
          <p:nvPr>
            <p:ph type="title"/>
          </p:nvPr>
        </p:nvSpPr>
        <p:spPr/>
        <p:txBody>
          <a:bodyPr/>
          <a:lstStyle/>
          <a:p>
            <a:r>
              <a:rPr lang="en-US" dirty="0"/>
              <a:t>Thank you!</a:t>
            </a:r>
          </a:p>
        </p:txBody>
      </p:sp>
      <p:sp>
        <p:nvSpPr>
          <p:cNvPr id="5" name="Slide Number Placeholder 4">
            <a:extLst>
              <a:ext uri="{FF2B5EF4-FFF2-40B4-BE49-F238E27FC236}">
                <a16:creationId xmlns:a16="http://schemas.microsoft.com/office/drawing/2014/main" id="{F49E226F-FDB6-524E-B7F3-FF91576B3CE0}"/>
              </a:ext>
            </a:extLst>
          </p:cNvPr>
          <p:cNvSpPr>
            <a:spLocks noGrp="1"/>
          </p:cNvSpPr>
          <p:nvPr>
            <p:ph type="sldNum"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73C8E2-B35B-254F-A137-6F2F570DAACB}"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4073A701-99B0-F943-80A4-50A941B243BF}"/>
              </a:ext>
            </a:extLst>
          </p:cNvPr>
          <p:cNvSpPr>
            <a:spLocks noGrp="1"/>
          </p:cNvSpPr>
          <p:nvPr>
            <p:ph type="body" sz="quarter" idx="11"/>
          </p:nvPr>
        </p:nvSpPr>
        <p:spPr>
          <a:xfrm>
            <a:off x="614688" y="1571625"/>
            <a:ext cx="11152191" cy="4438650"/>
          </a:xfrm>
        </p:spPr>
        <p:txBody>
          <a:bodyPr/>
          <a:lstStyle/>
          <a:p>
            <a:pPr marL="0" indent="0">
              <a:buNone/>
            </a:pPr>
            <a:r>
              <a:rPr lang="en-US" b="1" dirty="0"/>
              <a:t>Tony G. Reames, PhD, PE</a:t>
            </a:r>
          </a:p>
          <a:p>
            <a:pPr marL="0" indent="0">
              <a:buNone/>
            </a:pPr>
            <a:r>
              <a:rPr lang="en-US" dirty="0"/>
              <a:t>Deputy Director for Energy Justice</a:t>
            </a:r>
          </a:p>
          <a:p>
            <a:pPr marL="0" indent="0">
              <a:buNone/>
            </a:pPr>
            <a:r>
              <a:rPr lang="en-US" dirty="0"/>
              <a:t>Office of Energy Justice Policy &amp; Analysis</a:t>
            </a:r>
          </a:p>
          <a:p>
            <a:pPr marL="0" indent="0">
              <a:buNone/>
            </a:pPr>
            <a:r>
              <a:rPr lang="en-US" dirty="0">
                <a:hlinkClick r:id="rId4">
                  <a:extLst>
                    <a:ext uri="{A12FA001-AC4F-418D-AE19-62706E023703}">
                      <ahyp:hlinkClr xmlns:ahyp="http://schemas.microsoft.com/office/drawing/2018/hyperlinkcolor" val="tx"/>
                    </a:ext>
                  </a:extLst>
                </a:hlinkClick>
              </a:rPr>
              <a:t>energyjustice@hq.doe.gov</a:t>
            </a:r>
            <a:r>
              <a:rPr lang="en-US" dirty="0"/>
              <a:t> </a:t>
            </a:r>
          </a:p>
          <a:p>
            <a:pPr marL="0" indent="0">
              <a:buNone/>
            </a:pPr>
            <a:endParaRPr lang="en-US" dirty="0"/>
          </a:p>
          <a:p>
            <a:pPr marL="0" indent="0">
              <a:buNone/>
            </a:pPr>
            <a:r>
              <a:rPr lang="en-US" dirty="0"/>
              <a:t>Resources</a:t>
            </a:r>
          </a:p>
          <a:p>
            <a:pPr marL="0" indent="0">
              <a:buNone/>
            </a:pPr>
            <a:r>
              <a:rPr lang="en-US" dirty="0">
                <a:hlinkClick r:id="rId5">
                  <a:extLst>
                    <a:ext uri="{A12FA001-AC4F-418D-AE19-62706E023703}">
                      <ahyp:hlinkClr xmlns:ahyp="http://schemas.microsoft.com/office/drawing/2018/hyperlinkcolor" val="tx"/>
                    </a:ext>
                  </a:extLst>
                </a:hlinkClick>
              </a:rPr>
              <a:t>www.energy.gov/Justice40</a:t>
            </a:r>
            <a:endParaRPr lang="en-US" dirty="0">
              <a:solidFill>
                <a:srgbClr val="37A0D8"/>
              </a:solidFill>
            </a:endParaRPr>
          </a:p>
          <a:p>
            <a:pPr marL="0" indent="0">
              <a:buNone/>
            </a:pPr>
            <a:r>
              <a:rPr lang="en-US" dirty="0">
                <a:hlinkClick r:id="rId6">
                  <a:extLst>
                    <a:ext uri="{A12FA001-AC4F-418D-AE19-62706E023703}">
                      <ahyp:hlinkClr xmlns:ahyp="http://schemas.microsoft.com/office/drawing/2018/hyperlinkcolor" val="tx"/>
                    </a:ext>
                  </a:extLst>
                </a:hlinkClick>
              </a:rPr>
              <a:t>www.energy.gov/diversity</a:t>
            </a:r>
            <a:endParaRPr lang="en-US" dirty="0"/>
          </a:p>
          <a:p>
            <a:pPr marL="0" indent="0">
              <a:buNone/>
            </a:pPr>
            <a:endParaRPr lang="en-US" dirty="0"/>
          </a:p>
          <a:p>
            <a:pPr marL="0" indent="0">
              <a:buNone/>
            </a:pPr>
            <a:endParaRPr lang="en-US" dirty="0"/>
          </a:p>
        </p:txBody>
      </p:sp>
      <p:pic>
        <p:nvPicPr>
          <p:cNvPr id="11" name="Graphic 10">
            <a:extLst>
              <a:ext uri="{FF2B5EF4-FFF2-40B4-BE49-F238E27FC236}">
                <a16:creationId xmlns:a16="http://schemas.microsoft.com/office/drawing/2014/main" id="{77CB8A82-EE1B-0644-AD9F-985CE49FAFE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25121" y="6189200"/>
            <a:ext cx="2051856" cy="526117"/>
          </a:xfrm>
          <a:prstGeom prst="rect">
            <a:avLst/>
          </a:prstGeom>
        </p:spPr>
      </p:pic>
      <p:sp>
        <p:nvSpPr>
          <p:cNvPr id="12" name="Slide Number Placeholder 5">
            <a:extLst>
              <a:ext uri="{FF2B5EF4-FFF2-40B4-BE49-F238E27FC236}">
                <a16:creationId xmlns:a16="http://schemas.microsoft.com/office/drawing/2014/main" id="{4DD37AA8-88D1-5244-861A-45DF73106CD1}"/>
              </a:ext>
            </a:extLst>
          </p:cNvPr>
          <p:cNvSpPr txBox="1">
            <a:spLocks/>
          </p:cNvSpPr>
          <p:nvPr/>
        </p:nvSpPr>
        <p:spPr>
          <a:xfrm>
            <a:off x="6805913" y="6307513"/>
            <a:ext cx="4960967" cy="353943"/>
          </a:xfrm>
          <a:prstGeom prst="rect">
            <a:avLst/>
          </a:prstGeom>
        </p:spPr>
        <p:txBody>
          <a:bodyPr wrap="square" lIns="0" tIns="0" rIns="0" bIns="0" anchor="ctr" anchorCtr="0">
            <a:spAutoFit/>
          </a:bodyPr>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OFFICE OF</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ECONOMIC IMPACT AND DIVERSITY</a:t>
            </a:r>
          </a:p>
        </p:txBody>
      </p:sp>
    </p:spTree>
    <p:extLst>
      <p:ext uri="{BB962C8B-B14F-4D97-AF65-F5344CB8AC3E}">
        <p14:creationId xmlns:p14="http://schemas.microsoft.com/office/powerpoint/2010/main" val="1814668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4" name="Rectangle 1053">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56" name="Freeform: Shape 1055">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Picture 2">
            <a:extLst>
              <a:ext uri="{FF2B5EF4-FFF2-40B4-BE49-F238E27FC236}">
                <a16:creationId xmlns:a16="http://schemas.microsoft.com/office/drawing/2014/main" id="{55C73BE9-7BDA-3A70-29D9-87F498C00217}"/>
              </a:ext>
            </a:extLst>
          </p:cNvPr>
          <p:cNvPicPr>
            <a:picLocks noChangeAspect="1"/>
          </p:cNvPicPr>
          <p:nvPr/>
        </p:nvPicPr>
        <p:blipFill rotWithShape="1">
          <a:blip r:embed="rId2"/>
          <a:srcRect l="8917" r="15912" b="1"/>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058" name="Freeform: Shape 1057">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60" name="Freeform: Shape 1059">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028" name="Picture 4" descr="NC recognized as birthing the environmental justice movemennt">
            <a:extLst>
              <a:ext uri="{FF2B5EF4-FFF2-40B4-BE49-F238E27FC236}">
                <a16:creationId xmlns:a16="http://schemas.microsoft.com/office/drawing/2014/main" id="{5CAEFCFC-6D72-1EB8-C69F-160763EDD2C6}"/>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3188" r="16656" b="-1"/>
          <a:stretch/>
        </p:blipFill>
        <p:spPr bwMode="auto">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sp>
        <p:nvSpPr>
          <p:cNvPr id="1062" name="Freeform: Shape 1061">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Slide Number Placeholder 1">
            <a:extLst>
              <a:ext uri="{FF2B5EF4-FFF2-40B4-BE49-F238E27FC236}">
                <a16:creationId xmlns:a16="http://schemas.microsoft.com/office/drawing/2014/main" id="{E30392A3-C1D5-9F88-8DBC-15D600CE2F07}"/>
              </a:ext>
            </a:extLst>
          </p:cNvPr>
          <p:cNvSpPr>
            <a:spLocks noGrp="1"/>
          </p:cNvSpPr>
          <p:nvPr>
            <p:ph type="sldNum" sz="quarter" idx="12"/>
          </p:nvPr>
        </p:nvSpPr>
        <p:spPr>
          <a:xfrm>
            <a:off x="10853928" y="6356350"/>
            <a:ext cx="1188720" cy="365125"/>
          </a:xfrm>
        </p:spPr>
        <p:txBody>
          <a:bodyPr>
            <a:normAutofit/>
          </a:bodyPr>
          <a:lstStyle/>
          <a:p>
            <a:pPr algn="l">
              <a:lnSpc>
                <a:spcPct val="90000"/>
              </a:lnSpc>
              <a:spcAft>
                <a:spcPts val="600"/>
              </a:spcAft>
            </a:pPr>
            <a:fld id="{E773C8E2-B35B-254F-A137-6F2F570DAACB}" type="slidenum">
              <a:rPr lang="en-US">
                <a:solidFill>
                  <a:srgbClr val="FFFFFF"/>
                </a:solidFill>
              </a:rPr>
              <a:pPr algn="l">
                <a:lnSpc>
                  <a:spcPct val="90000"/>
                </a:lnSpc>
                <a:spcAft>
                  <a:spcPts val="600"/>
                </a:spcAft>
              </a:pPr>
              <a:t>4</a:t>
            </a:fld>
            <a:endParaRPr lang="en-US">
              <a:solidFill>
                <a:srgbClr val="FFFFFF"/>
              </a:solidFill>
            </a:endParaRPr>
          </a:p>
        </p:txBody>
      </p:sp>
      <p:sp>
        <p:nvSpPr>
          <p:cNvPr id="4" name="TextBox 3">
            <a:extLst>
              <a:ext uri="{FF2B5EF4-FFF2-40B4-BE49-F238E27FC236}">
                <a16:creationId xmlns:a16="http://schemas.microsoft.com/office/drawing/2014/main" id="{CFD756D1-9F5C-E2FB-335C-A3C44BCE3DC2}"/>
              </a:ext>
            </a:extLst>
          </p:cNvPr>
          <p:cNvSpPr txBox="1"/>
          <p:nvPr/>
        </p:nvSpPr>
        <p:spPr>
          <a:xfrm>
            <a:off x="423697" y="6077247"/>
            <a:ext cx="5475767" cy="461665"/>
          </a:xfrm>
          <a:prstGeom prst="rect">
            <a:avLst/>
          </a:prstGeom>
          <a:noFill/>
        </p:spPr>
        <p:txBody>
          <a:bodyPr wrap="square" rtlCol="0">
            <a:spAutoFit/>
          </a:bodyPr>
          <a:lstStyle/>
          <a:p>
            <a:pPr algn="ctr"/>
            <a:r>
              <a:rPr lang="en-US" sz="2400" b="1" dirty="0"/>
              <a:t>Warren County, North Carolina, 1982</a:t>
            </a:r>
          </a:p>
        </p:txBody>
      </p:sp>
      <p:sp>
        <p:nvSpPr>
          <p:cNvPr id="5" name="TextBox 4">
            <a:extLst>
              <a:ext uri="{FF2B5EF4-FFF2-40B4-BE49-F238E27FC236}">
                <a16:creationId xmlns:a16="http://schemas.microsoft.com/office/drawing/2014/main" id="{CD5B0FD8-723D-90BF-5A3D-9C61B6653536}"/>
              </a:ext>
            </a:extLst>
          </p:cNvPr>
          <p:cNvSpPr txBox="1"/>
          <p:nvPr/>
        </p:nvSpPr>
        <p:spPr>
          <a:xfrm>
            <a:off x="6836036" y="429779"/>
            <a:ext cx="5082363" cy="461665"/>
          </a:xfrm>
          <a:prstGeom prst="rect">
            <a:avLst/>
          </a:prstGeom>
          <a:noFill/>
        </p:spPr>
        <p:txBody>
          <a:bodyPr wrap="square" rtlCol="0">
            <a:spAutoFit/>
          </a:bodyPr>
          <a:lstStyle/>
          <a:p>
            <a:pPr algn="ctr"/>
            <a:r>
              <a:rPr lang="en-US" sz="2400" b="1" dirty="0"/>
              <a:t>Environmental Justice Movement</a:t>
            </a:r>
          </a:p>
        </p:txBody>
      </p:sp>
    </p:spTree>
    <p:extLst>
      <p:ext uri="{BB962C8B-B14F-4D97-AF65-F5344CB8AC3E}">
        <p14:creationId xmlns:p14="http://schemas.microsoft.com/office/powerpoint/2010/main" val="882981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AD99C5-3CD2-DE4B-8A0D-885330085E67}"/>
              </a:ext>
            </a:extLst>
          </p:cNvPr>
          <p:cNvSpPr>
            <a:spLocks noGrp="1"/>
          </p:cNvSpPr>
          <p:nvPr>
            <p:ph type="title" idx="4294967295"/>
          </p:nvPr>
        </p:nvSpPr>
        <p:spPr>
          <a:xfrm>
            <a:off x="0" y="2876371"/>
            <a:ext cx="12192000" cy="3265488"/>
          </a:xfrm>
          <a:solidFill>
            <a:schemeClr val="bg2"/>
          </a:solidFill>
        </p:spPr>
        <p:txBody>
          <a:bodyPr anchor="ctr">
            <a:noAutofit/>
          </a:bodyPr>
          <a:lstStyle/>
          <a:p>
            <a:pPr algn="ctr"/>
            <a:r>
              <a:rPr lang="en-US" sz="3600" dirty="0"/>
              <a:t>“The energy justice concept provides a more focused means to tackle injustices with environmental and climate knock-ons”</a:t>
            </a:r>
          </a:p>
        </p:txBody>
      </p:sp>
      <p:sp>
        <p:nvSpPr>
          <p:cNvPr id="8" name="Text Placeholder 4">
            <a:extLst>
              <a:ext uri="{FF2B5EF4-FFF2-40B4-BE49-F238E27FC236}">
                <a16:creationId xmlns:a16="http://schemas.microsoft.com/office/drawing/2014/main" id="{1F485B2C-D293-5C42-8578-6EED5DB79082}"/>
              </a:ext>
            </a:extLst>
          </p:cNvPr>
          <p:cNvSpPr txBox="1">
            <a:spLocks/>
          </p:cNvSpPr>
          <p:nvPr/>
        </p:nvSpPr>
        <p:spPr>
          <a:xfrm>
            <a:off x="528022" y="5528291"/>
            <a:ext cx="11135955" cy="4196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Jenkins, K. (2018). Setting energy justice apart from the crowd: lessons from environmental and climate justice.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Energy Research &amp; Social Science</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39</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117-121. </a:t>
            </a:r>
          </a:p>
        </p:txBody>
      </p:sp>
      <p:grpSp>
        <p:nvGrpSpPr>
          <p:cNvPr id="14" name="Group 13">
            <a:extLst>
              <a:ext uri="{FF2B5EF4-FFF2-40B4-BE49-F238E27FC236}">
                <a16:creationId xmlns:a16="http://schemas.microsoft.com/office/drawing/2014/main" id="{B02EB973-C530-DE84-B071-7896D8E81189}"/>
              </a:ext>
            </a:extLst>
          </p:cNvPr>
          <p:cNvGrpSpPr/>
          <p:nvPr/>
        </p:nvGrpSpPr>
        <p:grpSpPr>
          <a:xfrm>
            <a:off x="19827" y="341048"/>
            <a:ext cx="12172173" cy="2341418"/>
            <a:chOff x="19827" y="341048"/>
            <a:chExt cx="12172173" cy="2341418"/>
          </a:xfrm>
        </p:grpSpPr>
        <p:sp>
          <p:nvSpPr>
            <p:cNvPr id="3" name="Oval 2">
              <a:extLst>
                <a:ext uri="{FF2B5EF4-FFF2-40B4-BE49-F238E27FC236}">
                  <a16:creationId xmlns:a16="http://schemas.microsoft.com/office/drawing/2014/main" id="{F6F55439-293F-C140-A75B-2A34AB0E945F}"/>
                </a:ext>
              </a:extLst>
            </p:cNvPr>
            <p:cNvSpPr/>
            <p:nvPr/>
          </p:nvSpPr>
          <p:spPr>
            <a:xfrm>
              <a:off x="2930301" y="341048"/>
              <a:ext cx="4122733" cy="234141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Environmental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Justice</a:t>
              </a:r>
            </a:p>
          </p:txBody>
        </p:sp>
        <p:sp>
          <p:nvSpPr>
            <p:cNvPr id="6" name="Oval 5">
              <a:extLst>
                <a:ext uri="{FF2B5EF4-FFF2-40B4-BE49-F238E27FC236}">
                  <a16:creationId xmlns:a16="http://schemas.microsoft.com/office/drawing/2014/main" id="{BD4EC9C5-77BD-5545-B43A-CBFD24E446BC}"/>
                </a:ext>
              </a:extLst>
            </p:cNvPr>
            <p:cNvSpPr/>
            <p:nvPr/>
          </p:nvSpPr>
          <p:spPr>
            <a:xfrm>
              <a:off x="5138964" y="341048"/>
              <a:ext cx="4122733" cy="2341418"/>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Climate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Justice</a:t>
              </a:r>
            </a:p>
          </p:txBody>
        </p:sp>
        <p:sp>
          <p:nvSpPr>
            <p:cNvPr id="7" name="TextBox 6">
              <a:extLst>
                <a:ext uri="{FF2B5EF4-FFF2-40B4-BE49-F238E27FC236}">
                  <a16:creationId xmlns:a16="http://schemas.microsoft.com/office/drawing/2014/main" id="{8D4633A9-D538-4B44-AB8B-BCEC07C38D57}"/>
                </a:ext>
              </a:extLst>
            </p:cNvPr>
            <p:cNvSpPr txBox="1"/>
            <p:nvPr/>
          </p:nvSpPr>
          <p:spPr>
            <a:xfrm>
              <a:off x="5326025" y="1188591"/>
              <a:ext cx="1450763" cy="646331"/>
            </a:xfrm>
            <a:prstGeom prst="rect">
              <a:avLst/>
            </a:prstGeom>
            <a:ln/>
          </p:spPr>
          <p:style>
            <a:lnRef idx="3">
              <a:schemeClr val="lt1"/>
            </a:lnRef>
            <a:fillRef idx="1">
              <a:schemeClr val="accent3"/>
            </a:fillRef>
            <a:effectRef idx="1">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Calibri" panose="020F0502020204030204"/>
                  <a:ea typeface="+mn-ea"/>
                  <a:cs typeface="+mn-cs"/>
                </a:rPr>
                <a:t>Energy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Calibri" panose="020F0502020204030204"/>
                  <a:ea typeface="+mn-ea"/>
                  <a:cs typeface="+mn-cs"/>
                </a:rPr>
                <a:t>Justice</a:t>
              </a:r>
            </a:p>
          </p:txBody>
        </p:sp>
        <p:pic>
          <p:nvPicPr>
            <p:cNvPr id="1026" name="Picture 2" descr="What is climate justice? – DW – 05/05/2021">
              <a:extLst>
                <a:ext uri="{FF2B5EF4-FFF2-40B4-BE49-F238E27FC236}">
                  <a16:creationId xmlns:a16="http://schemas.microsoft.com/office/drawing/2014/main" id="{04F5BE22-98EC-DDB6-9A84-3E2CAB6E4E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8517" y="573725"/>
              <a:ext cx="3253483" cy="183008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History of Environmental Justice in Five Minutes">
              <a:extLst>
                <a:ext uri="{FF2B5EF4-FFF2-40B4-BE49-F238E27FC236}">
                  <a16:creationId xmlns:a16="http://schemas.microsoft.com/office/drawing/2014/main" id="{27CCD10A-A878-2EB4-4CAA-AE2A54BF8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27" y="675205"/>
              <a:ext cx="3097535" cy="162620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2770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BC3B8-70C5-4D6D-904C-EABE3BBE4A4F}"/>
              </a:ext>
            </a:extLst>
          </p:cNvPr>
          <p:cNvSpPr>
            <a:spLocks noGrp="1"/>
          </p:cNvSpPr>
          <p:nvPr>
            <p:ph type="title"/>
          </p:nvPr>
        </p:nvSpPr>
        <p:spPr/>
        <p:txBody>
          <a:bodyPr/>
          <a:lstStyle/>
          <a:p>
            <a:r>
              <a:rPr lang="en-US"/>
              <a:t>What is Energy Justice?</a:t>
            </a:r>
          </a:p>
        </p:txBody>
      </p:sp>
      <p:sp>
        <p:nvSpPr>
          <p:cNvPr id="8" name="Content Placeholder 7">
            <a:extLst>
              <a:ext uri="{FF2B5EF4-FFF2-40B4-BE49-F238E27FC236}">
                <a16:creationId xmlns:a16="http://schemas.microsoft.com/office/drawing/2014/main" id="{92C3585E-B6D4-721B-472E-909D1A5FFB35}"/>
              </a:ext>
            </a:extLst>
          </p:cNvPr>
          <p:cNvSpPr>
            <a:spLocks noGrp="1"/>
          </p:cNvSpPr>
          <p:nvPr>
            <p:ph sz="half" idx="1"/>
          </p:nvPr>
        </p:nvSpPr>
        <p:spPr>
          <a:xfrm>
            <a:off x="838200" y="1272282"/>
            <a:ext cx="5181600" cy="4473037"/>
          </a:xfrm>
        </p:spPr>
        <p:txBody>
          <a:bodyPr>
            <a:normAutofit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Seeks </a:t>
            </a:r>
            <a:r>
              <a:rPr kumimoji="0" lang="en-US" sz="2400" b="1"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equity</a:t>
            </a:r>
            <a:r>
              <a:rPr kumimoji="0" lang="en-US" sz="2400" b="0"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 in the </a:t>
            </a:r>
            <a:r>
              <a:rPr kumimoji="0" lang="en-US" sz="2400" b="1"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social</a:t>
            </a:r>
            <a:r>
              <a:rPr kumimoji="0" lang="en-US" sz="2400" b="0"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 and </a:t>
            </a:r>
            <a:r>
              <a:rPr kumimoji="0" lang="en-US" sz="2400" b="1"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economic</a:t>
            </a:r>
            <a:r>
              <a:rPr kumimoji="0" lang="en-US" sz="2400" b="0"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 participation in the energy system</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n-ea"/>
              <a:cs typeface="Calibri Light" panose="020F0302020204030204" pitchFamily="34" charset="0"/>
              <a:sym typeface="Nunito"/>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While </a:t>
            </a:r>
            <a:r>
              <a:rPr kumimoji="0" lang="en-US" sz="2400" b="1"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remediating </a:t>
            </a:r>
            <a:r>
              <a:rPr kumimoji="0" lang="en-US" sz="2400" b="0"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social, economic, and health </a:t>
            </a:r>
            <a:r>
              <a:rPr kumimoji="0" lang="en-US" sz="2400" b="1"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burdens</a:t>
            </a:r>
            <a:r>
              <a:rPr kumimoji="0" lang="en-US" sz="2400" b="0"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 on “frontline communities” explicitly centering</a:t>
            </a:r>
            <a:r>
              <a:rPr kumimoji="0" lang="en-US" sz="2400" b="1"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 </a:t>
            </a:r>
            <a:r>
              <a:rPr kumimoji="0" lang="en-US" sz="2400" b="0"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their concerns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a:ln>
                <a:noFill/>
              </a:ln>
              <a:solidFill>
                <a:srgbClr val="000000"/>
              </a:solidFill>
              <a:effectLst/>
              <a:uLnTx/>
              <a:uFillTx/>
              <a:ea typeface="+mn-ea"/>
              <a:cs typeface="Calibri Light" panose="020F0302020204030204" pitchFamily="34" charset="0"/>
              <a:sym typeface="Nunito"/>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Aims to make energy more </a:t>
            </a:r>
            <a:r>
              <a:rPr kumimoji="0" lang="en-US" sz="2400" b="1"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accessible</a:t>
            </a:r>
            <a:r>
              <a:rPr kumimoji="0" lang="en-US" sz="2400" b="0"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 </a:t>
            </a:r>
            <a:r>
              <a:rPr kumimoji="0" lang="en-US" sz="2400" b="1"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affordable</a:t>
            </a:r>
            <a:r>
              <a:rPr kumimoji="0" lang="en-US" sz="2400" b="0"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 </a:t>
            </a:r>
            <a:r>
              <a:rPr kumimoji="0" lang="en-US" sz="2400" b="1"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clean</a:t>
            </a:r>
            <a:r>
              <a:rPr kumimoji="0" lang="en-US" sz="2400" b="0"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 and </a:t>
            </a:r>
            <a:r>
              <a:rPr kumimoji="0" lang="en-US" sz="2400" b="1"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democratically</a:t>
            </a:r>
            <a:r>
              <a:rPr kumimoji="0" lang="en-US" sz="2400" b="0" i="0" u="none" strike="noStrike" kern="1200" cap="none" spc="0" normalizeH="0" baseline="0" noProof="0">
                <a:ln>
                  <a:noFill/>
                </a:ln>
                <a:solidFill>
                  <a:srgbClr val="000000"/>
                </a:solidFill>
                <a:effectLst/>
                <a:uLnTx/>
                <a:uFillTx/>
                <a:ea typeface="+mn-ea"/>
                <a:cs typeface="Calibri Light" panose="020F0302020204030204" pitchFamily="34" charset="0"/>
                <a:sym typeface="Nunito"/>
              </a:rPr>
              <a:t> managed for all communities. </a:t>
            </a:r>
          </a:p>
          <a:p>
            <a:endParaRPr lang="en-US"/>
          </a:p>
        </p:txBody>
      </p:sp>
      <p:sp>
        <p:nvSpPr>
          <p:cNvPr id="9" name="Content Placeholder 8">
            <a:extLst>
              <a:ext uri="{FF2B5EF4-FFF2-40B4-BE49-F238E27FC236}">
                <a16:creationId xmlns:a16="http://schemas.microsoft.com/office/drawing/2014/main" id="{8C9C9916-C605-62AA-2813-A0A194BD8878}"/>
              </a:ext>
            </a:extLst>
          </p:cNvPr>
          <p:cNvSpPr>
            <a:spLocks noGrp="1"/>
          </p:cNvSpPr>
          <p:nvPr>
            <p:ph sz="half" idx="2"/>
          </p:nvPr>
        </p:nvSpPr>
        <p:spPr/>
        <p:style>
          <a:lnRef idx="2">
            <a:schemeClr val="accent2">
              <a:shade val="50000"/>
            </a:schemeClr>
          </a:lnRef>
          <a:fillRef idx="1">
            <a:schemeClr val="accent2"/>
          </a:fillRef>
          <a:effectRef idx="0">
            <a:schemeClr val="accent2"/>
          </a:effectRef>
          <a:fontRef idx="minor">
            <a:schemeClr val="lt1"/>
          </a:fontRef>
        </p:style>
        <p:txBody>
          <a:bodyPr>
            <a:normAutofit lnSpcReduction="10000"/>
          </a:bodyPr>
          <a:lstStyle/>
          <a:p>
            <a:pPr marL="0" indent="0" algn="ctr">
              <a:buNone/>
            </a:pPr>
            <a:r>
              <a:rPr lang="en-US" sz="2000" b="1" dirty="0"/>
              <a:t>A Call for Energy Justice </a:t>
            </a:r>
          </a:p>
          <a:p>
            <a:pPr marL="0" indent="0" algn="ctr">
              <a:buNone/>
            </a:pPr>
            <a:r>
              <a:rPr lang="en-US" sz="2000" b="1" dirty="0"/>
              <a:t>(4 Basic Rights)</a:t>
            </a:r>
          </a:p>
          <a:p>
            <a:pPr marL="0" indent="0" algn="ctr">
              <a:buNone/>
            </a:pPr>
            <a:endParaRPr lang="en-US" sz="2000" b="1" dirty="0"/>
          </a:p>
          <a:p>
            <a:pPr marL="0" indent="0">
              <a:buNone/>
            </a:pPr>
            <a:r>
              <a:rPr lang="en-US" sz="2000" dirty="0"/>
              <a:t>Right to healthy, sustainable energy production</a:t>
            </a:r>
          </a:p>
          <a:p>
            <a:pPr marL="0" indent="0">
              <a:buNone/>
            </a:pPr>
            <a:endParaRPr lang="en-US" sz="2000" dirty="0"/>
          </a:p>
          <a:p>
            <a:pPr marL="0" indent="0">
              <a:buNone/>
            </a:pPr>
            <a:r>
              <a:rPr lang="en-US" sz="2000" dirty="0"/>
              <a:t>Right to the best available energy infrastructure</a:t>
            </a:r>
          </a:p>
          <a:p>
            <a:pPr marL="0" indent="0">
              <a:buNone/>
            </a:pPr>
            <a:endParaRPr lang="en-US" sz="2000" dirty="0"/>
          </a:p>
          <a:p>
            <a:pPr marL="0" indent="0">
              <a:buNone/>
            </a:pPr>
            <a:r>
              <a:rPr lang="en-US" sz="2000" dirty="0"/>
              <a:t>Right to affordable energy</a:t>
            </a:r>
          </a:p>
          <a:p>
            <a:pPr marL="0" indent="0">
              <a:buNone/>
            </a:pPr>
            <a:endParaRPr lang="en-US" sz="2000" dirty="0"/>
          </a:p>
          <a:p>
            <a:pPr marL="0" indent="0">
              <a:buNone/>
            </a:pPr>
            <a:r>
              <a:rPr lang="en-US" sz="2000" dirty="0"/>
              <a:t>Right to uninterrupted energy service</a:t>
            </a:r>
          </a:p>
          <a:p>
            <a:endParaRPr lang="en-US" sz="2000" dirty="0"/>
          </a:p>
        </p:txBody>
      </p:sp>
      <p:sp>
        <p:nvSpPr>
          <p:cNvPr id="4" name="Slide Number Placeholder 3">
            <a:extLst>
              <a:ext uri="{FF2B5EF4-FFF2-40B4-BE49-F238E27FC236}">
                <a16:creationId xmlns:a16="http://schemas.microsoft.com/office/drawing/2014/main" id="{8036AFAA-D46D-4B06-80F1-7E530CDE090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773C8E2-B35B-254F-A137-6F2F570DAACB}" type="slidenum">
              <a:rPr kumimoji="0" lang="en-US" sz="12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CEB5D669-EF1B-4DD7-942E-D55B59A927F0}"/>
              </a:ext>
            </a:extLst>
          </p:cNvPr>
          <p:cNvSpPr txBox="1"/>
          <p:nvPr/>
        </p:nvSpPr>
        <p:spPr>
          <a:xfrm>
            <a:off x="124653" y="5698210"/>
            <a:ext cx="11942693"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Sources: </a:t>
            </a: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hlinkClick r:id="" action="ppaction://noaction"/>
              </a:rPr>
              <a:t>Initiative for Energy Justice (iejusa.org)</a:t>
            </a:r>
            <a:r>
              <a:rPr kumimoji="0" lang="en-US" sz="1200" b="0" i="0" u="none" strike="noStrike" kern="1200" cap="none" spc="0" normalizeH="0" baseline="0" noProof="0">
                <a:ln>
                  <a:noFill/>
                </a:ln>
                <a:solidFill>
                  <a:srgbClr val="000000"/>
                </a:solidFill>
                <a:effectLst/>
                <a:uLnTx/>
                <a:uFillTx/>
                <a:latin typeface="Arial" panose="020B0604020202020204"/>
                <a:ea typeface="+mn-ea"/>
                <a:cs typeface="+mn-cs"/>
              </a:rPr>
              <a:t>; Hernández, D. (2015). Sacrifice along the energy continuum: a call for energy justice. Environmental Justice, 8(4), 151-156.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41034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BF50C-3F4A-4D04-BB80-946525E9A1D2}"/>
              </a:ext>
            </a:extLst>
          </p:cNvPr>
          <p:cNvSpPr>
            <a:spLocks noGrp="1"/>
          </p:cNvSpPr>
          <p:nvPr>
            <p:ph type="title"/>
          </p:nvPr>
        </p:nvSpPr>
        <p:spPr>
          <a:xfrm>
            <a:off x="838200" y="365126"/>
            <a:ext cx="10515600" cy="844988"/>
          </a:xfrm>
        </p:spPr>
        <p:txBody>
          <a:bodyPr/>
          <a:lstStyle/>
          <a:p>
            <a:r>
              <a:rPr lang="en-US" b="1" dirty="0"/>
              <a:t>Pillars of Energy Justice</a:t>
            </a:r>
          </a:p>
        </p:txBody>
      </p:sp>
      <p:grpSp>
        <p:nvGrpSpPr>
          <p:cNvPr id="39" name="Group 38">
            <a:extLst>
              <a:ext uri="{FF2B5EF4-FFF2-40B4-BE49-F238E27FC236}">
                <a16:creationId xmlns:a16="http://schemas.microsoft.com/office/drawing/2014/main" id="{9FBFBEF5-301E-4909-99BA-0B0B98A70E93}"/>
              </a:ext>
            </a:extLst>
          </p:cNvPr>
          <p:cNvGrpSpPr/>
          <p:nvPr/>
        </p:nvGrpSpPr>
        <p:grpSpPr>
          <a:xfrm>
            <a:off x="4060593" y="1351122"/>
            <a:ext cx="988540" cy="2325257"/>
            <a:chOff x="1075038" y="1581665"/>
            <a:chExt cx="988540" cy="2325257"/>
          </a:xfrm>
          <a:solidFill>
            <a:schemeClr val="accent6"/>
          </a:solidFill>
        </p:grpSpPr>
        <p:sp>
          <p:nvSpPr>
            <p:cNvPr id="5" name="Rectangle 4">
              <a:extLst>
                <a:ext uri="{FF2B5EF4-FFF2-40B4-BE49-F238E27FC236}">
                  <a16:creationId xmlns:a16="http://schemas.microsoft.com/office/drawing/2014/main" id="{0CC856B4-AA07-4FBE-A9F2-0D6F4ABA0CAF}"/>
                </a:ext>
              </a:extLst>
            </p:cNvPr>
            <p:cNvSpPr/>
            <p:nvPr/>
          </p:nvSpPr>
          <p:spPr>
            <a:xfrm>
              <a:off x="1075038" y="1581665"/>
              <a:ext cx="988540" cy="234778"/>
            </a:xfrm>
            <a:prstGeom prst="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6DCBCCB-3D04-43A1-8709-A1E07D245C7D}"/>
                </a:ext>
              </a:extLst>
            </p:cNvPr>
            <p:cNvSpPr/>
            <p:nvPr/>
          </p:nvSpPr>
          <p:spPr>
            <a:xfrm>
              <a:off x="1075038" y="1900280"/>
              <a:ext cx="988540" cy="76801"/>
            </a:xfrm>
            <a:prstGeom prst="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228C888-4F69-4A65-85EE-82A77C878A1E}"/>
                </a:ext>
              </a:extLst>
            </p:cNvPr>
            <p:cNvSpPr/>
            <p:nvPr/>
          </p:nvSpPr>
          <p:spPr>
            <a:xfrm>
              <a:off x="1075038" y="3672144"/>
              <a:ext cx="988540" cy="234778"/>
            </a:xfrm>
            <a:prstGeom prst="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7C031A2-CC55-4FB3-AF1D-48CB79180B5E}"/>
                </a:ext>
              </a:extLst>
            </p:cNvPr>
            <p:cNvSpPr/>
            <p:nvPr/>
          </p:nvSpPr>
          <p:spPr>
            <a:xfrm>
              <a:off x="1075038" y="3512837"/>
              <a:ext cx="988540" cy="76801"/>
            </a:xfrm>
            <a:prstGeom prst="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F1CE05-F740-400B-8B78-BD7D2A168F54}"/>
                </a:ext>
              </a:extLst>
            </p:cNvPr>
            <p:cNvSpPr/>
            <p:nvPr/>
          </p:nvSpPr>
          <p:spPr>
            <a:xfrm>
              <a:off x="1202724" y="2052680"/>
              <a:ext cx="144162" cy="1376320"/>
            </a:xfrm>
            <a:prstGeom prst="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1D6DD67-153E-49BA-B49D-193E3C3A379C}"/>
                </a:ext>
              </a:extLst>
            </p:cNvPr>
            <p:cNvSpPr/>
            <p:nvPr/>
          </p:nvSpPr>
          <p:spPr>
            <a:xfrm>
              <a:off x="1810251" y="2052680"/>
              <a:ext cx="144162" cy="1376320"/>
            </a:xfrm>
            <a:prstGeom prst="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634525F-BD48-4058-9360-2ABDAC508896}"/>
                </a:ext>
              </a:extLst>
            </p:cNvPr>
            <p:cNvSpPr/>
            <p:nvPr/>
          </p:nvSpPr>
          <p:spPr>
            <a:xfrm>
              <a:off x="1404549" y="2056799"/>
              <a:ext cx="144162" cy="1376320"/>
            </a:xfrm>
            <a:prstGeom prst="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4ACA69C-EA59-44C8-BDCB-43AC5BA7F8E4}"/>
                </a:ext>
              </a:extLst>
            </p:cNvPr>
            <p:cNvSpPr/>
            <p:nvPr/>
          </p:nvSpPr>
          <p:spPr>
            <a:xfrm>
              <a:off x="1606374" y="2056799"/>
              <a:ext cx="144162" cy="1376320"/>
            </a:xfrm>
            <a:prstGeom prst="rect">
              <a:avLst/>
            </a:prstGeom>
            <a:grp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079C888A-320A-40CA-9126-7C2BE3F56F40}"/>
              </a:ext>
            </a:extLst>
          </p:cNvPr>
          <p:cNvGrpSpPr/>
          <p:nvPr/>
        </p:nvGrpSpPr>
        <p:grpSpPr>
          <a:xfrm>
            <a:off x="1022204" y="1351122"/>
            <a:ext cx="988540" cy="2325257"/>
            <a:chOff x="1075038" y="1581665"/>
            <a:chExt cx="988540" cy="2325257"/>
          </a:xfrm>
          <a:solidFill>
            <a:schemeClr val="accent2"/>
          </a:solidFill>
        </p:grpSpPr>
        <p:sp>
          <p:nvSpPr>
            <p:cNvPr id="41" name="Rectangle 40">
              <a:extLst>
                <a:ext uri="{FF2B5EF4-FFF2-40B4-BE49-F238E27FC236}">
                  <a16:creationId xmlns:a16="http://schemas.microsoft.com/office/drawing/2014/main" id="{41E8E444-B783-4BE7-8666-D3EE8D07C0EE}"/>
                </a:ext>
              </a:extLst>
            </p:cNvPr>
            <p:cNvSpPr/>
            <p:nvPr/>
          </p:nvSpPr>
          <p:spPr>
            <a:xfrm>
              <a:off x="1075038" y="1581665"/>
              <a:ext cx="988540" cy="234778"/>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5EDB966-8FB0-43FF-9416-0A5D5CD875EF}"/>
                </a:ext>
              </a:extLst>
            </p:cNvPr>
            <p:cNvSpPr/>
            <p:nvPr/>
          </p:nvSpPr>
          <p:spPr>
            <a:xfrm>
              <a:off x="1075038" y="1900280"/>
              <a:ext cx="988540" cy="76801"/>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4CC4F57-11A2-4B5D-BFF4-F6B9259208CB}"/>
                </a:ext>
              </a:extLst>
            </p:cNvPr>
            <p:cNvSpPr/>
            <p:nvPr/>
          </p:nvSpPr>
          <p:spPr>
            <a:xfrm>
              <a:off x="1075038" y="3672144"/>
              <a:ext cx="988540" cy="234778"/>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CCCC73E-D453-4AD9-AED7-1428419C803A}"/>
                </a:ext>
              </a:extLst>
            </p:cNvPr>
            <p:cNvSpPr/>
            <p:nvPr/>
          </p:nvSpPr>
          <p:spPr>
            <a:xfrm>
              <a:off x="1075038" y="3512837"/>
              <a:ext cx="988540" cy="76801"/>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F061501-FB3B-4C8F-958A-13C4452C0864}"/>
                </a:ext>
              </a:extLst>
            </p:cNvPr>
            <p:cNvSpPr/>
            <p:nvPr/>
          </p:nvSpPr>
          <p:spPr>
            <a:xfrm>
              <a:off x="1202724" y="2052680"/>
              <a:ext cx="144162" cy="1376320"/>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C33F499A-968A-4186-A500-723DC38286EE}"/>
                </a:ext>
              </a:extLst>
            </p:cNvPr>
            <p:cNvSpPr/>
            <p:nvPr/>
          </p:nvSpPr>
          <p:spPr>
            <a:xfrm>
              <a:off x="1810251" y="2052680"/>
              <a:ext cx="144162" cy="1376320"/>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E3A60BD0-CA55-4A0D-8922-79D50D4CAC95}"/>
                </a:ext>
              </a:extLst>
            </p:cNvPr>
            <p:cNvSpPr/>
            <p:nvPr/>
          </p:nvSpPr>
          <p:spPr>
            <a:xfrm>
              <a:off x="1404549" y="2056799"/>
              <a:ext cx="144162" cy="1376320"/>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B4598AE-3475-4F1B-9903-40F1EAC14D69}"/>
                </a:ext>
              </a:extLst>
            </p:cNvPr>
            <p:cNvSpPr/>
            <p:nvPr/>
          </p:nvSpPr>
          <p:spPr>
            <a:xfrm>
              <a:off x="1606374" y="2056799"/>
              <a:ext cx="144162" cy="1376320"/>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BD55F46E-C837-4D6D-95A3-180DE5CA25CB}"/>
              </a:ext>
            </a:extLst>
          </p:cNvPr>
          <p:cNvGrpSpPr/>
          <p:nvPr/>
        </p:nvGrpSpPr>
        <p:grpSpPr>
          <a:xfrm>
            <a:off x="7098982" y="1351122"/>
            <a:ext cx="988540" cy="2325257"/>
            <a:chOff x="1075038" y="1581665"/>
            <a:chExt cx="988540" cy="2325257"/>
          </a:xfrm>
          <a:solidFill>
            <a:srgbClr val="9933FF"/>
          </a:solidFill>
        </p:grpSpPr>
        <p:sp>
          <p:nvSpPr>
            <p:cNvPr id="50" name="Rectangle 49">
              <a:extLst>
                <a:ext uri="{FF2B5EF4-FFF2-40B4-BE49-F238E27FC236}">
                  <a16:creationId xmlns:a16="http://schemas.microsoft.com/office/drawing/2014/main" id="{73CC2AC1-FCFC-400A-8E03-C78BDBC3AE65}"/>
                </a:ext>
              </a:extLst>
            </p:cNvPr>
            <p:cNvSpPr/>
            <p:nvPr/>
          </p:nvSpPr>
          <p:spPr>
            <a:xfrm>
              <a:off x="1075038" y="1581665"/>
              <a:ext cx="988540" cy="234778"/>
            </a:xfrm>
            <a:prstGeom prst="rect">
              <a:avLst/>
            </a:prstGeom>
            <a:grp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0762E3BF-F514-4C27-85E5-2A07F8AE1499}"/>
                </a:ext>
              </a:extLst>
            </p:cNvPr>
            <p:cNvSpPr/>
            <p:nvPr/>
          </p:nvSpPr>
          <p:spPr>
            <a:xfrm>
              <a:off x="1075038" y="1900280"/>
              <a:ext cx="988540" cy="76801"/>
            </a:xfrm>
            <a:prstGeom prst="rect">
              <a:avLst/>
            </a:prstGeom>
            <a:grp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8ACDEF7D-B5ED-4DC9-9EA6-ACDC63E22772}"/>
                </a:ext>
              </a:extLst>
            </p:cNvPr>
            <p:cNvSpPr/>
            <p:nvPr/>
          </p:nvSpPr>
          <p:spPr>
            <a:xfrm>
              <a:off x="1075038" y="3672144"/>
              <a:ext cx="988540" cy="234778"/>
            </a:xfrm>
            <a:prstGeom prst="rect">
              <a:avLst/>
            </a:prstGeom>
            <a:grp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4384F72-46B5-4508-BCD6-33381932753F}"/>
                </a:ext>
              </a:extLst>
            </p:cNvPr>
            <p:cNvSpPr/>
            <p:nvPr/>
          </p:nvSpPr>
          <p:spPr>
            <a:xfrm>
              <a:off x="1075038" y="3512837"/>
              <a:ext cx="988540" cy="76801"/>
            </a:xfrm>
            <a:prstGeom prst="rect">
              <a:avLst/>
            </a:prstGeom>
            <a:grp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881B031-8365-475C-994C-E26365CC5AB6}"/>
                </a:ext>
              </a:extLst>
            </p:cNvPr>
            <p:cNvSpPr/>
            <p:nvPr/>
          </p:nvSpPr>
          <p:spPr>
            <a:xfrm>
              <a:off x="1202724" y="2052680"/>
              <a:ext cx="144162" cy="1376320"/>
            </a:xfrm>
            <a:prstGeom prst="rect">
              <a:avLst/>
            </a:prstGeom>
            <a:grp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2F79E9E-A2B2-42CE-AE55-4AEECBA1F353}"/>
                </a:ext>
              </a:extLst>
            </p:cNvPr>
            <p:cNvSpPr/>
            <p:nvPr/>
          </p:nvSpPr>
          <p:spPr>
            <a:xfrm>
              <a:off x="1810251" y="2052680"/>
              <a:ext cx="144162" cy="1376320"/>
            </a:xfrm>
            <a:prstGeom prst="rect">
              <a:avLst/>
            </a:prstGeom>
            <a:grp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3911FA59-1D73-4C41-9F01-4094E5805067}"/>
                </a:ext>
              </a:extLst>
            </p:cNvPr>
            <p:cNvSpPr/>
            <p:nvPr/>
          </p:nvSpPr>
          <p:spPr>
            <a:xfrm>
              <a:off x="1404549" y="2056799"/>
              <a:ext cx="144162" cy="1376320"/>
            </a:xfrm>
            <a:prstGeom prst="rect">
              <a:avLst/>
            </a:prstGeom>
            <a:grp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D6DC7C3-F581-465A-A714-9975300E65F2}"/>
                </a:ext>
              </a:extLst>
            </p:cNvPr>
            <p:cNvSpPr/>
            <p:nvPr/>
          </p:nvSpPr>
          <p:spPr>
            <a:xfrm>
              <a:off x="1606374" y="2056799"/>
              <a:ext cx="144162" cy="1376320"/>
            </a:xfrm>
            <a:prstGeom prst="rect">
              <a:avLst/>
            </a:prstGeom>
            <a:grp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1F7C5762-3A2A-4A87-A324-A869F60D04A3}"/>
              </a:ext>
            </a:extLst>
          </p:cNvPr>
          <p:cNvGrpSpPr/>
          <p:nvPr/>
        </p:nvGrpSpPr>
        <p:grpSpPr>
          <a:xfrm>
            <a:off x="10137372" y="1351122"/>
            <a:ext cx="988540" cy="2325257"/>
            <a:chOff x="1075038" y="1581665"/>
            <a:chExt cx="988540" cy="2325257"/>
          </a:xfrm>
          <a:solidFill>
            <a:schemeClr val="accent4"/>
          </a:solidFill>
        </p:grpSpPr>
        <p:sp>
          <p:nvSpPr>
            <p:cNvPr id="59" name="Rectangle 58">
              <a:extLst>
                <a:ext uri="{FF2B5EF4-FFF2-40B4-BE49-F238E27FC236}">
                  <a16:creationId xmlns:a16="http://schemas.microsoft.com/office/drawing/2014/main" id="{49BB8F3D-DA1D-4328-A3C2-FB80C2E08E20}"/>
                </a:ext>
              </a:extLst>
            </p:cNvPr>
            <p:cNvSpPr/>
            <p:nvPr/>
          </p:nvSpPr>
          <p:spPr>
            <a:xfrm>
              <a:off x="1075038" y="1581665"/>
              <a:ext cx="988540" cy="234778"/>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AD09584C-52BA-404B-B585-7B50E6DCC34D}"/>
                </a:ext>
              </a:extLst>
            </p:cNvPr>
            <p:cNvSpPr/>
            <p:nvPr/>
          </p:nvSpPr>
          <p:spPr>
            <a:xfrm>
              <a:off x="1075038" y="1900280"/>
              <a:ext cx="988540" cy="76801"/>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0884A8DF-E656-4159-94A7-B447F1E4A5F0}"/>
                </a:ext>
              </a:extLst>
            </p:cNvPr>
            <p:cNvSpPr/>
            <p:nvPr/>
          </p:nvSpPr>
          <p:spPr>
            <a:xfrm>
              <a:off x="1075038" y="3672144"/>
              <a:ext cx="988540" cy="234778"/>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BCFCAFA8-2325-4912-A507-C1BE7DC97286}"/>
                </a:ext>
              </a:extLst>
            </p:cNvPr>
            <p:cNvSpPr/>
            <p:nvPr/>
          </p:nvSpPr>
          <p:spPr>
            <a:xfrm>
              <a:off x="1075038" y="3512837"/>
              <a:ext cx="988540" cy="76801"/>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C3686093-D910-4CC6-BE21-C683B85C1BFF}"/>
                </a:ext>
              </a:extLst>
            </p:cNvPr>
            <p:cNvSpPr/>
            <p:nvPr/>
          </p:nvSpPr>
          <p:spPr>
            <a:xfrm>
              <a:off x="1202724" y="2052680"/>
              <a:ext cx="144162" cy="1376320"/>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EB3FEF0-7766-4402-992E-25E6B5197E6A}"/>
                </a:ext>
              </a:extLst>
            </p:cNvPr>
            <p:cNvSpPr/>
            <p:nvPr/>
          </p:nvSpPr>
          <p:spPr>
            <a:xfrm>
              <a:off x="1810251" y="2052680"/>
              <a:ext cx="144162" cy="1376320"/>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9349F4D1-DA8F-4324-811E-A2131122C272}"/>
                </a:ext>
              </a:extLst>
            </p:cNvPr>
            <p:cNvSpPr/>
            <p:nvPr/>
          </p:nvSpPr>
          <p:spPr>
            <a:xfrm>
              <a:off x="1404549" y="2056799"/>
              <a:ext cx="144162" cy="1376320"/>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E3769056-9082-4396-8380-3F558C62626D}"/>
                </a:ext>
              </a:extLst>
            </p:cNvPr>
            <p:cNvSpPr/>
            <p:nvPr/>
          </p:nvSpPr>
          <p:spPr>
            <a:xfrm>
              <a:off x="1606374" y="2056799"/>
              <a:ext cx="144162" cy="1376320"/>
            </a:xfrm>
            <a:prstGeom prst="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Rectangle 66">
            <a:extLst>
              <a:ext uri="{FF2B5EF4-FFF2-40B4-BE49-F238E27FC236}">
                <a16:creationId xmlns:a16="http://schemas.microsoft.com/office/drawing/2014/main" id="{4C52C866-BD99-4331-B04D-3B17EEFA8E7E}"/>
              </a:ext>
            </a:extLst>
          </p:cNvPr>
          <p:cNvSpPr/>
          <p:nvPr/>
        </p:nvSpPr>
        <p:spPr>
          <a:xfrm>
            <a:off x="981001" y="3788623"/>
            <a:ext cx="10346729" cy="23477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8CA04306-04D5-46CB-9D65-C77BB18A3D11}"/>
              </a:ext>
            </a:extLst>
          </p:cNvPr>
          <p:cNvSpPr txBox="1"/>
          <p:nvPr/>
        </p:nvSpPr>
        <p:spPr>
          <a:xfrm>
            <a:off x="433711" y="2067332"/>
            <a:ext cx="2165525" cy="523220"/>
          </a:xfrm>
          <a:prstGeom prst="rect">
            <a:avLst/>
          </a:prstGeom>
          <a:solidFill>
            <a:schemeClr val="bg1"/>
          </a:solidFill>
        </p:spPr>
        <p:txBody>
          <a:bodyPr wrap="square">
            <a:spAutoFit/>
          </a:bodyPr>
          <a:lstStyle/>
          <a:p>
            <a:pPr algn="ctr"/>
            <a:r>
              <a:rPr lang="en-US" sz="2800" b="1">
                <a:solidFill>
                  <a:schemeClr val="accent2"/>
                </a:solidFill>
                <a:latin typeface="Arial" panose="020B0604020202020204" pitchFamily="34" charset="0"/>
              </a:rPr>
              <a:t>Procedural</a:t>
            </a:r>
            <a:endParaRPr lang="en-US" sz="2800" b="1">
              <a:solidFill>
                <a:schemeClr val="accent2"/>
              </a:solidFill>
            </a:endParaRPr>
          </a:p>
        </p:txBody>
      </p:sp>
      <p:sp>
        <p:nvSpPr>
          <p:cNvPr id="72" name="TextBox 71">
            <a:extLst>
              <a:ext uri="{FF2B5EF4-FFF2-40B4-BE49-F238E27FC236}">
                <a16:creationId xmlns:a16="http://schemas.microsoft.com/office/drawing/2014/main" id="{C921463F-45CB-499F-A06A-45CF393363F3}"/>
              </a:ext>
            </a:extLst>
          </p:cNvPr>
          <p:cNvSpPr txBox="1"/>
          <p:nvPr/>
        </p:nvSpPr>
        <p:spPr>
          <a:xfrm>
            <a:off x="239191" y="4111017"/>
            <a:ext cx="2398146" cy="1446550"/>
          </a:xfrm>
          <a:prstGeom prst="rect">
            <a:avLst/>
          </a:prstGeom>
          <a:noFill/>
        </p:spPr>
        <p:txBody>
          <a:bodyPr wrap="square">
            <a:spAutoFit/>
          </a:bodyPr>
          <a:lstStyle/>
          <a:p>
            <a:pPr algn="ctr"/>
            <a:r>
              <a:rPr lang="en-US" sz="2200">
                <a:solidFill>
                  <a:schemeClr val="tx1">
                    <a:lumMod val="85000"/>
                    <a:lumOff val="15000"/>
                  </a:schemeClr>
                </a:solidFill>
                <a:latin typeface="Calibri Light" panose="020F0302020204030204" pitchFamily="34" charset="0"/>
                <a:cs typeface="Calibri Light" panose="020F0302020204030204" pitchFamily="34" charset="0"/>
              </a:rPr>
              <a:t>Broad and meaningful participation in the decision-making</a:t>
            </a:r>
          </a:p>
        </p:txBody>
      </p:sp>
      <p:sp>
        <p:nvSpPr>
          <p:cNvPr id="73" name="TextBox 72">
            <a:extLst>
              <a:ext uri="{FF2B5EF4-FFF2-40B4-BE49-F238E27FC236}">
                <a16:creationId xmlns:a16="http://schemas.microsoft.com/office/drawing/2014/main" id="{1929F1A0-8A4A-43C4-98BA-796752498A26}"/>
              </a:ext>
            </a:extLst>
          </p:cNvPr>
          <p:cNvSpPr txBox="1"/>
          <p:nvPr/>
        </p:nvSpPr>
        <p:spPr>
          <a:xfrm>
            <a:off x="3336256" y="2067332"/>
            <a:ext cx="2655508" cy="523220"/>
          </a:xfrm>
          <a:prstGeom prst="rect">
            <a:avLst/>
          </a:prstGeom>
          <a:solidFill>
            <a:schemeClr val="bg1"/>
          </a:solidFill>
        </p:spPr>
        <p:txBody>
          <a:bodyPr wrap="square">
            <a:spAutoFit/>
          </a:bodyPr>
          <a:lstStyle/>
          <a:p>
            <a:pPr algn="ctr"/>
            <a:r>
              <a:rPr lang="en-US" sz="2800" b="1">
                <a:solidFill>
                  <a:schemeClr val="accent6"/>
                </a:solidFill>
                <a:latin typeface="Arial" panose="020B0604020202020204" pitchFamily="34" charset="0"/>
              </a:rPr>
              <a:t>Recognition</a:t>
            </a:r>
            <a:endParaRPr lang="en-US" sz="2800" b="1">
              <a:solidFill>
                <a:schemeClr val="accent6"/>
              </a:solidFill>
            </a:endParaRPr>
          </a:p>
        </p:txBody>
      </p:sp>
      <p:sp>
        <p:nvSpPr>
          <p:cNvPr id="74" name="TextBox 73">
            <a:extLst>
              <a:ext uri="{FF2B5EF4-FFF2-40B4-BE49-F238E27FC236}">
                <a16:creationId xmlns:a16="http://schemas.microsoft.com/office/drawing/2014/main" id="{2DC28EF5-952A-4763-A70D-8C6FF6E524D8}"/>
              </a:ext>
            </a:extLst>
          </p:cNvPr>
          <p:cNvSpPr txBox="1"/>
          <p:nvPr/>
        </p:nvSpPr>
        <p:spPr>
          <a:xfrm>
            <a:off x="6446726" y="2067332"/>
            <a:ext cx="2655508" cy="523220"/>
          </a:xfrm>
          <a:prstGeom prst="rect">
            <a:avLst/>
          </a:prstGeom>
          <a:solidFill>
            <a:schemeClr val="bg1"/>
          </a:solidFill>
        </p:spPr>
        <p:txBody>
          <a:bodyPr wrap="square">
            <a:spAutoFit/>
          </a:bodyPr>
          <a:lstStyle/>
          <a:p>
            <a:pPr algn="ctr"/>
            <a:r>
              <a:rPr lang="en-US" sz="2800" b="1">
                <a:solidFill>
                  <a:srgbClr val="9933FF"/>
                </a:solidFill>
                <a:latin typeface="Arial" panose="020B0604020202020204" pitchFamily="34" charset="0"/>
              </a:rPr>
              <a:t>Distributive</a:t>
            </a:r>
            <a:endParaRPr lang="en-US" sz="2800" b="1">
              <a:solidFill>
                <a:srgbClr val="9933FF"/>
              </a:solidFill>
            </a:endParaRPr>
          </a:p>
        </p:txBody>
      </p:sp>
      <p:sp>
        <p:nvSpPr>
          <p:cNvPr id="75" name="TextBox 74">
            <a:extLst>
              <a:ext uri="{FF2B5EF4-FFF2-40B4-BE49-F238E27FC236}">
                <a16:creationId xmlns:a16="http://schemas.microsoft.com/office/drawing/2014/main" id="{F1193924-F234-4977-814B-2C31A112D79A}"/>
              </a:ext>
            </a:extLst>
          </p:cNvPr>
          <p:cNvSpPr txBox="1"/>
          <p:nvPr/>
        </p:nvSpPr>
        <p:spPr>
          <a:xfrm>
            <a:off x="9432799" y="2067332"/>
            <a:ext cx="2655508" cy="523220"/>
          </a:xfrm>
          <a:prstGeom prst="rect">
            <a:avLst/>
          </a:prstGeom>
          <a:solidFill>
            <a:schemeClr val="bg1"/>
          </a:solidFill>
        </p:spPr>
        <p:txBody>
          <a:bodyPr wrap="square">
            <a:spAutoFit/>
          </a:bodyPr>
          <a:lstStyle/>
          <a:p>
            <a:pPr algn="ctr"/>
            <a:r>
              <a:rPr lang="en-US" sz="2800" b="1">
                <a:solidFill>
                  <a:schemeClr val="accent4"/>
                </a:solidFill>
                <a:latin typeface="Arial" panose="020B0604020202020204" pitchFamily="34" charset="0"/>
              </a:rPr>
              <a:t>Restorative</a:t>
            </a:r>
            <a:endParaRPr lang="en-US" sz="2800" b="1">
              <a:solidFill>
                <a:schemeClr val="accent4"/>
              </a:solidFill>
            </a:endParaRPr>
          </a:p>
        </p:txBody>
      </p:sp>
      <p:sp>
        <p:nvSpPr>
          <p:cNvPr id="76" name="TextBox 75">
            <a:extLst>
              <a:ext uri="{FF2B5EF4-FFF2-40B4-BE49-F238E27FC236}">
                <a16:creationId xmlns:a16="http://schemas.microsoft.com/office/drawing/2014/main" id="{29D7AEF3-F616-4EC9-A5FF-FBFA29351C04}"/>
              </a:ext>
            </a:extLst>
          </p:cNvPr>
          <p:cNvSpPr txBox="1"/>
          <p:nvPr/>
        </p:nvSpPr>
        <p:spPr>
          <a:xfrm>
            <a:off x="3405376" y="4111017"/>
            <a:ext cx="2423905" cy="1446550"/>
          </a:xfrm>
          <a:prstGeom prst="rect">
            <a:avLst/>
          </a:prstGeom>
          <a:noFill/>
        </p:spPr>
        <p:txBody>
          <a:bodyPr wrap="square">
            <a:spAutoFit/>
          </a:bodyPr>
          <a:lstStyle/>
          <a:p>
            <a:pPr algn="ctr"/>
            <a:r>
              <a:rPr lang="en-US" sz="2200">
                <a:solidFill>
                  <a:schemeClr val="tx1">
                    <a:lumMod val="85000"/>
                    <a:lumOff val="15000"/>
                  </a:schemeClr>
                </a:solidFill>
                <a:latin typeface="Calibri Light" panose="020F0302020204030204" pitchFamily="34" charset="0"/>
                <a:cs typeface="Calibri Light" panose="020F0302020204030204" pitchFamily="34" charset="0"/>
              </a:rPr>
              <a:t>Respect and honor of divergent cultural and local knowledge</a:t>
            </a:r>
          </a:p>
        </p:txBody>
      </p:sp>
      <p:sp>
        <p:nvSpPr>
          <p:cNvPr id="78" name="TextBox 77">
            <a:extLst>
              <a:ext uri="{FF2B5EF4-FFF2-40B4-BE49-F238E27FC236}">
                <a16:creationId xmlns:a16="http://schemas.microsoft.com/office/drawing/2014/main" id="{884A9487-81A5-4A10-86B4-83EF3A999E2D}"/>
              </a:ext>
            </a:extLst>
          </p:cNvPr>
          <p:cNvSpPr txBox="1"/>
          <p:nvPr/>
        </p:nvSpPr>
        <p:spPr>
          <a:xfrm>
            <a:off x="6420755" y="4111017"/>
            <a:ext cx="2588687" cy="1446550"/>
          </a:xfrm>
          <a:prstGeom prst="rect">
            <a:avLst/>
          </a:prstGeom>
          <a:noFill/>
        </p:spPr>
        <p:txBody>
          <a:bodyPr wrap="square">
            <a:spAutoFit/>
          </a:bodyPr>
          <a:lstStyle/>
          <a:p>
            <a:pPr algn="ctr"/>
            <a:r>
              <a:rPr lang="en-US" sz="2200" b="0" i="0">
                <a:solidFill>
                  <a:schemeClr val="tx1">
                    <a:lumMod val="85000"/>
                    <a:lumOff val="15000"/>
                  </a:schemeClr>
                </a:solidFill>
                <a:effectLst/>
                <a:latin typeface="Calibri Light" panose="020F0302020204030204" pitchFamily="34" charset="0"/>
                <a:cs typeface="Calibri Light" panose="020F0302020204030204" pitchFamily="34" charset="0"/>
              </a:rPr>
              <a:t>Equitable distribution of environmental benefits and burdens</a:t>
            </a:r>
            <a:endParaRPr lang="en-US" sz="2200">
              <a:solidFill>
                <a:schemeClr val="tx1">
                  <a:lumMod val="85000"/>
                  <a:lumOff val="15000"/>
                </a:schemeClr>
              </a:solidFill>
              <a:latin typeface="Calibri Light" panose="020F0302020204030204" pitchFamily="34" charset="0"/>
              <a:cs typeface="Calibri Light" panose="020F0302020204030204" pitchFamily="34" charset="0"/>
            </a:endParaRPr>
          </a:p>
        </p:txBody>
      </p:sp>
      <p:sp>
        <p:nvSpPr>
          <p:cNvPr id="81" name="TextBox 80">
            <a:extLst>
              <a:ext uri="{FF2B5EF4-FFF2-40B4-BE49-F238E27FC236}">
                <a16:creationId xmlns:a16="http://schemas.microsoft.com/office/drawing/2014/main" id="{45A4C5B6-D793-48CC-A64C-8A13120B0A6B}"/>
              </a:ext>
            </a:extLst>
          </p:cNvPr>
          <p:cNvSpPr txBox="1"/>
          <p:nvPr/>
        </p:nvSpPr>
        <p:spPr>
          <a:xfrm>
            <a:off x="9484686" y="4111017"/>
            <a:ext cx="2213070" cy="1446550"/>
          </a:xfrm>
          <a:prstGeom prst="rect">
            <a:avLst/>
          </a:prstGeom>
          <a:noFill/>
        </p:spPr>
        <p:txBody>
          <a:bodyPr wrap="square">
            <a:spAutoFit/>
          </a:bodyPr>
          <a:lstStyle/>
          <a:p>
            <a:pPr algn="ctr"/>
            <a:r>
              <a:rPr lang="en-US" sz="2200">
                <a:solidFill>
                  <a:schemeClr val="tx1">
                    <a:lumMod val="85000"/>
                    <a:lumOff val="15000"/>
                  </a:schemeClr>
                </a:solidFill>
                <a:latin typeface="Calibri Light" panose="020F0302020204030204" pitchFamily="34" charset="0"/>
                <a:cs typeface="Calibri Light" panose="020F0302020204030204" pitchFamily="34" charset="0"/>
              </a:rPr>
              <a:t>Repair harms done to communities and the environment</a:t>
            </a:r>
          </a:p>
        </p:txBody>
      </p:sp>
      <p:sp>
        <p:nvSpPr>
          <p:cNvPr id="82" name="TextBox 81">
            <a:extLst>
              <a:ext uri="{FF2B5EF4-FFF2-40B4-BE49-F238E27FC236}">
                <a16:creationId xmlns:a16="http://schemas.microsoft.com/office/drawing/2014/main" id="{F22CC0EE-B231-42EE-9813-C92507A1D057}"/>
              </a:ext>
            </a:extLst>
          </p:cNvPr>
          <p:cNvSpPr txBox="1"/>
          <p:nvPr/>
        </p:nvSpPr>
        <p:spPr>
          <a:xfrm>
            <a:off x="3106757" y="5716627"/>
            <a:ext cx="9108071" cy="307777"/>
          </a:xfrm>
          <a:prstGeom prst="rect">
            <a:avLst/>
          </a:prstGeom>
          <a:noFill/>
        </p:spPr>
        <p:txBody>
          <a:bodyPr wrap="square" rtlCol="0">
            <a:spAutoFit/>
          </a:bodyPr>
          <a:lstStyle/>
          <a:p>
            <a:r>
              <a:rPr lang="en-US" sz="1400" i="1" dirty="0"/>
              <a:t>Heffron and McCauley, The Concept of energy Justice Across the Disciplines, 105 Energy Policy 658, 659 (2017)</a:t>
            </a:r>
          </a:p>
        </p:txBody>
      </p:sp>
      <p:sp>
        <p:nvSpPr>
          <p:cNvPr id="68" name="Slide Number Placeholder 6">
            <a:extLst>
              <a:ext uri="{FF2B5EF4-FFF2-40B4-BE49-F238E27FC236}">
                <a16:creationId xmlns:a16="http://schemas.microsoft.com/office/drawing/2014/main" id="{F247749C-745D-4F2A-A228-BB21956C4508}"/>
              </a:ext>
            </a:extLst>
          </p:cNvPr>
          <p:cNvSpPr>
            <a:spLocks noGrp="1"/>
          </p:cNvSpPr>
          <p:nvPr>
            <p:ph type="sldNum" sz="quarter" idx="10"/>
          </p:nvPr>
        </p:nvSpPr>
        <p:spPr>
          <a:xfrm>
            <a:off x="5747083" y="6297276"/>
            <a:ext cx="697833" cy="365125"/>
          </a:xfrm>
        </p:spPr>
        <p:txBody>
          <a:bodyPr/>
          <a:lstStyle/>
          <a:p>
            <a:fld id="{E773C8E2-B35B-254F-A137-6F2F570DAACB}" type="slidenum">
              <a:rPr lang="en-US" smtClean="0"/>
              <a:pPr/>
              <a:t>7</a:t>
            </a:fld>
            <a:endParaRPr lang="en-US" dirty="0"/>
          </a:p>
        </p:txBody>
      </p:sp>
    </p:spTree>
    <p:extLst>
      <p:ext uri="{BB962C8B-B14F-4D97-AF65-F5344CB8AC3E}">
        <p14:creationId xmlns:p14="http://schemas.microsoft.com/office/powerpoint/2010/main" val="932395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A0721F47-E7CE-8772-EFC7-AE10A5698970}"/>
              </a:ext>
            </a:extLst>
          </p:cNvPr>
          <p:cNvGrpSpPr/>
          <p:nvPr/>
        </p:nvGrpSpPr>
        <p:grpSpPr>
          <a:xfrm>
            <a:off x="1" y="2105306"/>
            <a:ext cx="12320336" cy="2652528"/>
            <a:chOff x="72662" y="2716366"/>
            <a:chExt cx="12046676" cy="2743908"/>
          </a:xfrm>
        </p:grpSpPr>
        <p:pic>
          <p:nvPicPr>
            <p:cNvPr id="39" name="Picture 38">
              <a:extLst>
                <a:ext uri="{FF2B5EF4-FFF2-40B4-BE49-F238E27FC236}">
                  <a16:creationId xmlns:a16="http://schemas.microsoft.com/office/drawing/2014/main" id="{D977840B-A988-546F-F14D-308A0A68CA6A}"/>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4273002" y="2716366"/>
              <a:ext cx="4102796" cy="2743908"/>
            </a:xfrm>
            <a:prstGeom prst="rect">
              <a:avLst/>
            </a:prstGeom>
          </p:spPr>
        </p:pic>
        <p:pic>
          <p:nvPicPr>
            <p:cNvPr id="40" name="Picture 39">
              <a:extLst>
                <a:ext uri="{FF2B5EF4-FFF2-40B4-BE49-F238E27FC236}">
                  <a16:creationId xmlns:a16="http://schemas.microsoft.com/office/drawing/2014/main" id="{AB580753-21F2-94A2-B357-828C2AC1E2F9}"/>
                </a:ext>
              </a:extLst>
            </p:cNvPr>
            <p:cNvPicPr>
              <a:picLocks noChangeAspect="1"/>
            </p:cNvPicPr>
            <p:nvPr/>
          </p:nvPicPr>
          <p:blipFill>
            <a:blip r:embed="rId4" cstate="email">
              <a:alphaModFix amt="35000"/>
              <a:extLst>
                <a:ext uri="{28A0092B-C50C-407E-A947-70E740481C1C}">
                  <a14:useLocalDpi xmlns:a14="http://schemas.microsoft.com/office/drawing/2010/main"/>
                </a:ext>
              </a:extLst>
            </a:blip>
            <a:stretch>
              <a:fillRect/>
            </a:stretch>
          </p:blipFill>
          <p:spPr>
            <a:xfrm>
              <a:off x="8460794" y="2716366"/>
              <a:ext cx="3658544" cy="2743908"/>
            </a:xfrm>
            <a:prstGeom prst="rect">
              <a:avLst/>
            </a:prstGeom>
          </p:spPr>
        </p:pic>
        <p:pic>
          <p:nvPicPr>
            <p:cNvPr id="41" name="Picture 40">
              <a:extLst>
                <a:ext uri="{FF2B5EF4-FFF2-40B4-BE49-F238E27FC236}">
                  <a16:creationId xmlns:a16="http://schemas.microsoft.com/office/drawing/2014/main" id="{E2AB89E7-2105-D51F-678D-A10A15D2FBB0}"/>
                </a:ext>
              </a:extLst>
            </p:cNvPr>
            <p:cNvPicPr>
              <a:picLocks noChangeAspect="1"/>
            </p:cNvPicPr>
            <p:nvPr/>
          </p:nvPicPr>
          <p:blipFill>
            <a:blip r:embed="rId5" cstate="email">
              <a:alphaModFix amt="20000"/>
              <a:extLst>
                <a:ext uri="{28A0092B-C50C-407E-A947-70E740481C1C}">
                  <a14:useLocalDpi xmlns:a14="http://schemas.microsoft.com/office/drawing/2010/main"/>
                </a:ext>
              </a:extLst>
            </a:blip>
            <a:stretch>
              <a:fillRect/>
            </a:stretch>
          </p:blipFill>
          <p:spPr>
            <a:xfrm>
              <a:off x="72662" y="2719037"/>
              <a:ext cx="4115344" cy="2741237"/>
            </a:xfrm>
            <a:prstGeom prst="rect">
              <a:avLst/>
            </a:prstGeom>
          </p:spPr>
        </p:pic>
      </p:grpSp>
      <p:sp>
        <p:nvSpPr>
          <p:cNvPr id="2" name="Title 1">
            <a:extLst>
              <a:ext uri="{FF2B5EF4-FFF2-40B4-BE49-F238E27FC236}">
                <a16:creationId xmlns:a16="http://schemas.microsoft.com/office/drawing/2014/main" id="{24FA4142-BA55-446D-9F08-28E722B8000F}"/>
              </a:ext>
            </a:extLst>
          </p:cNvPr>
          <p:cNvSpPr>
            <a:spLocks noGrp="1"/>
          </p:cNvSpPr>
          <p:nvPr>
            <p:ph type="title"/>
          </p:nvPr>
        </p:nvSpPr>
        <p:spPr/>
        <p:txBody>
          <a:bodyPr/>
          <a:lstStyle/>
          <a:p>
            <a:r>
              <a:rPr lang="en-US" dirty="0"/>
              <a:t>A Crisis of Energy Insecurity</a:t>
            </a:r>
          </a:p>
        </p:txBody>
      </p:sp>
      <p:sp>
        <p:nvSpPr>
          <p:cNvPr id="9" name="Slide Number Placeholder 3">
            <a:extLst>
              <a:ext uri="{FF2B5EF4-FFF2-40B4-BE49-F238E27FC236}">
                <a16:creationId xmlns:a16="http://schemas.microsoft.com/office/drawing/2014/main" id="{0109104C-822D-4077-9C5F-57F6757E723B}"/>
              </a:ext>
            </a:extLst>
          </p:cNvPr>
          <p:cNvSpPr txBox="1">
            <a:spLocks/>
          </p:cNvSpPr>
          <p:nvPr/>
        </p:nvSpPr>
        <p:spPr>
          <a:xfrm>
            <a:off x="5747084" y="6333797"/>
            <a:ext cx="697833"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E773C8E2-B35B-254F-A137-6F2F570DAACB}" type="slidenum">
              <a:rPr lang="en-US" sz="1200" smtClean="0">
                <a:solidFill>
                  <a:schemeClr val="bg1"/>
                </a:solidFill>
              </a:rPr>
              <a:pPr algn="ctr"/>
              <a:t>8</a:t>
            </a:fld>
            <a:endParaRPr lang="en-US" sz="1200" dirty="0">
              <a:solidFill>
                <a:schemeClr val="bg1"/>
              </a:solidFill>
            </a:endParaRPr>
          </a:p>
        </p:txBody>
      </p:sp>
      <p:grpSp>
        <p:nvGrpSpPr>
          <p:cNvPr id="22" name="Group 21">
            <a:extLst>
              <a:ext uri="{FF2B5EF4-FFF2-40B4-BE49-F238E27FC236}">
                <a16:creationId xmlns:a16="http://schemas.microsoft.com/office/drawing/2014/main" id="{28E53476-7776-D087-D2AF-FBD158D24A2F}"/>
              </a:ext>
            </a:extLst>
          </p:cNvPr>
          <p:cNvGrpSpPr/>
          <p:nvPr/>
        </p:nvGrpSpPr>
        <p:grpSpPr>
          <a:xfrm>
            <a:off x="98704" y="1186551"/>
            <a:ext cx="5350223" cy="1454658"/>
            <a:chOff x="6792688" y="3591849"/>
            <a:chExt cx="5399312" cy="1468005"/>
          </a:xfrm>
        </p:grpSpPr>
        <p:pic>
          <p:nvPicPr>
            <p:cNvPr id="23" name="Picture 22">
              <a:extLst>
                <a:ext uri="{FF2B5EF4-FFF2-40B4-BE49-F238E27FC236}">
                  <a16:creationId xmlns:a16="http://schemas.microsoft.com/office/drawing/2014/main" id="{20A46D9C-5856-197D-5DDC-E1E3645E4D3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792688" y="3893027"/>
              <a:ext cx="5399312" cy="1040706"/>
            </a:xfrm>
            <a:prstGeom prst="rect">
              <a:avLst/>
            </a:prstGeom>
          </p:spPr>
        </p:pic>
        <p:pic>
          <p:nvPicPr>
            <p:cNvPr id="24" name="Picture 23">
              <a:extLst>
                <a:ext uri="{FF2B5EF4-FFF2-40B4-BE49-F238E27FC236}">
                  <a16:creationId xmlns:a16="http://schemas.microsoft.com/office/drawing/2014/main" id="{B24B16D7-09CB-A185-0B2A-426A9233C1A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792688" y="3591849"/>
              <a:ext cx="1170201" cy="326026"/>
            </a:xfrm>
            <a:prstGeom prst="rect">
              <a:avLst/>
            </a:prstGeom>
          </p:spPr>
        </p:pic>
        <p:pic>
          <p:nvPicPr>
            <p:cNvPr id="25" name="Picture 24">
              <a:extLst>
                <a:ext uri="{FF2B5EF4-FFF2-40B4-BE49-F238E27FC236}">
                  <a16:creationId xmlns:a16="http://schemas.microsoft.com/office/drawing/2014/main" id="{320C15D4-4FAB-67C9-ED12-20B0A3FE75D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92688" y="4782855"/>
              <a:ext cx="1456630" cy="276999"/>
            </a:xfrm>
            <a:prstGeom prst="rect">
              <a:avLst/>
            </a:prstGeom>
          </p:spPr>
        </p:pic>
      </p:grpSp>
      <p:pic>
        <p:nvPicPr>
          <p:cNvPr id="33" name="Picture 32">
            <a:extLst>
              <a:ext uri="{FF2B5EF4-FFF2-40B4-BE49-F238E27FC236}">
                <a16:creationId xmlns:a16="http://schemas.microsoft.com/office/drawing/2014/main" id="{9BD69AC0-8382-0750-45A6-F3C5B7A594D4}"/>
              </a:ext>
            </a:extLst>
          </p:cNvPr>
          <p:cNvPicPr>
            <a:picLocks noChangeAspect="1"/>
          </p:cNvPicPr>
          <p:nvPr/>
        </p:nvPicPr>
        <p:blipFill>
          <a:blip r:embed="rId9"/>
          <a:stretch>
            <a:fillRect/>
          </a:stretch>
        </p:blipFill>
        <p:spPr>
          <a:xfrm>
            <a:off x="5771715" y="4493705"/>
            <a:ext cx="6420285" cy="987450"/>
          </a:xfrm>
          <a:prstGeom prst="rect">
            <a:avLst/>
          </a:prstGeom>
        </p:spPr>
      </p:pic>
      <p:grpSp>
        <p:nvGrpSpPr>
          <p:cNvPr id="6" name="Group 5">
            <a:extLst>
              <a:ext uri="{FF2B5EF4-FFF2-40B4-BE49-F238E27FC236}">
                <a16:creationId xmlns:a16="http://schemas.microsoft.com/office/drawing/2014/main" id="{554EBB82-DF76-F3FD-1DF8-7BFD01FB90F3}"/>
              </a:ext>
            </a:extLst>
          </p:cNvPr>
          <p:cNvGrpSpPr/>
          <p:nvPr/>
        </p:nvGrpSpPr>
        <p:grpSpPr>
          <a:xfrm>
            <a:off x="111710" y="4341766"/>
            <a:ext cx="3446071" cy="707804"/>
            <a:chOff x="8589818" y="2082397"/>
            <a:chExt cx="3446071" cy="707804"/>
          </a:xfrm>
        </p:grpSpPr>
        <p:pic>
          <p:nvPicPr>
            <p:cNvPr id="35" name="Picture 34">
              <a:extLst>
                <a:ext uri="{FF2B5EF4-FFF2-40B4-BE49-F238E27FC236}">
                  <a16:creationId xmlns:a16="http://schemas.microsoft.com/office/drawing/2014/main" id="{41ACCF6D-A22B-CFE1-2249-7A7CDBCEB9D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589818" y="2082397"/>
              <a:ext cx="3446071" cy="354383"/>
            </a:xfrm>
            <a:prstGeom prst="rect">
              <a:avLst/>
            </a:prstGeom>
          </p:spPr>
        </p:pic>
        <p:pic>
          <p:nvPicPr>
            <p:cNvPr id="37" name="Picture 36">
              <a:extLst>
                <a:ext uri="{FF2B5EF4-FFF2-40B4-BE49-F238E27FC236}">
                  <a16:creationId xmlns:a16="http://schemas.microsoft.com/office/drawing/2014/main" id="{FFCE67C7-8EF8-76EE-82DC-E441E663D58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750446" y="2435309"/>
              <a:ext cx="3272889" cy="354892"/>
            </a:xfrm>
            <a:prstGeom prst="rect">
              <a:avLst/>
            </a:prstGeom>
          </p:spPr>
        </p:pic>
      </p:grpSp>
      <p:sp>
        <p:nvSpPr>
          <p:cNvPr id="3" name="Slide Number Placeholder 3">
            <a:extLst>
              <a:ext uri="{FF2B5EF4-FFF2-40B4-BE49-F238E27FC236}">
                <a16:creationId xmlns:a16="http://schemas.microsoft.com/office/drawing/2014/main" id="{91B08472-FCD1-FB71-3188-ACB703E30979}"/>
              </a:ext>
            </a:extLst>
          </p:cNvPr>
          <p:cNvSpPr>
            <a:spLocks noGrp="1"/>
          </p:cNvSpPr>
          <p:nvPr>
            <p:ph type="sldNum" sz="quarter" idx="12"/>
          </p:nvPr>
        </p:nvSpPr>
        <p:spPr>
          <a:xfrm>
            <a:off x="10842170" y="6356350"/>
            <a:ext cx="5116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5B7D70-4ED6-CD49-BEFE-23A01C82FD1B}" type="slidenum">
              <a:rPr lang="en-US" smtClean="0"/>
              <a:pPr/>
              <a:t>8</a:t>
            </a:fld>
            <a:endParaRPr lang="en-US" dirty="0"/>
          </a:p>
        </p:txBody>
      </p:sp>
      <p:pic>
        <p:nvPicPr>
          <p:cNvPr id="5" name="Picture 4">
            <a:extLst>
              <a:ext uri="{FF2B5EF4-FFF2-40B4-BE49-F238E27FC236}">
                <a16:creationId xmlns:a16="http://schemas.microsoft.com/office/drawing/2014/main" id="{B247C3D8-8BBB-2875-B388-C1E73169F2D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889151" y="1289491"/>
            <a:ext cx="3096200" cy="1240508"/>
          </a:xfrm>
          <a:prstGeom prst="rect">
            <a:avLst/>
          </a:prstGeom>
        </p:spPr>
      </p:pic>
      <p:pic>
        <p:nvPicPr>
          <p:cNvPr id="8" name="Picture 7">
            <a:extLst>
              <a:ext uri="{FF2B5EF4-FFF2-40B4-BE49-F238E27FC236}">
                <a16:creationId xmlns:a16="http://schemas.microsoft.com/office/drawing/2014/main" id="{4B8727BE-5195-92B3-3F1C-D6D5D75B6F0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58069" y="5218869"/>
            <a:ext cx="5455578" cy="667757"/>
          </a:xfrm>
          <a:prstGeom prst="rect">
            <a:avLst/>
          </a:prstGeom>
        </p:spPr>
      </p:pic>
      <p:pic>
        <p:nvPicPr>
          <p:cNvPr id="10" name="Picture 9" descr="A picture containing text, snow, outdoor, house&#10;&#10;Description automatically generated">
            <a:extLst>
              <a:ext uri="{FF2B5EF4-FFF2-40B4-BE49-F238E27FC236}">
                <a16:creationId xmlns:a16="http://schemas.microsoft.com/office/drawing/2014/main" id="{AF68EF00-A011-23B8-EEC6-A991C1DA7FE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920304" y="3533673"/>
            <a:ext cx="3919106" cy="667758"/>
          </a:xfrm>
          <a:prstGeom prst="rect">
            <a:avLst/>
          </a:prstGeom>
        </p:spPr>
      </p:pic>
    </p:spTree>
    <p:extLst>
      <p:ext uri="{BB962C8B-B14F-4D97-AF65-F5344CB8AC3E}">
        <p14:creationId xmlns:p14="http://schemas.microsoft.com/office/powerpoint/2010/main" val="565968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2C191-1C9A-45F0-BCEB-8B1B10D1B1E3}"/>
              </a:ext>
            </a:extLst>
          </p:cNvPr>
          <p:cNvSpPr>
            <a:spLocks noGrp="1"/>
          </p:cNvSpPr>
          <p:nvPr>
            <p:ph type="title"/>
          </p:nvPr>
        </p:nvSpPr>
        <p:spPr/>
        <p:txBody>
          <a:bodyPr/>
          <a:lstStyle/>
          <a:p>
            <a:r>
              <a:rPr lang="en-US" dirty="0"/>
              <a:t>National Energy Insecurity Stats</a:t>
            </a:r>
          </a:p>
        </p:txBody>
      </p:sp>
      <p:graphicFrame>
        <p:nvGraphicFramePr>
          <p:cNvPr id="7" name="Content Placeholder 6">
            <a:extLst>
              <a:ext uri="{FF2B5EF4-FFF2-40B4-BE49-F238E27FC236}">
                <a16:creationId xmlns:a16="http://schemas.microsoft.com/office/drawing/2014/main" id="{BDABCA59-174A-4C8F-BD5F-D2002EF98E13}"/>
              </a:ext>
            </a:extLst>
          </p:cNvPr>
          <p:cNvGraphicFramePr>
            <a:graphicFrameLocks noGrp="1"/>
          </p:cNvGraphicFramePr>
          <p:nvPr>
            <p:ph idx="1"/>
            <p:extLst>
              <p:ext uri="{D42A27DB-BD31-4B8C-83A1-F6EECF244321}">
                <p14:modId xmlns:p14="http://schemas.microsoft.com/office/powerpoint/2010/main" val="3041229148"/>
              </p:ext>
            </p:extLst>
          </p:nvPr>
        </p:nvGraphicFramePr>
        <p:xfrm>
          <a:off x="838200" y="1165737"/>
          <a:ext cx="10515600" cy="4395788"/>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7FE1551A-E425-4362-9C3C-70CF76853480}"/>
              </a:ext>
            </a:extLst>
          </p:cNvPr>
          <p:cNvSpPr>
            <a:spLocks noGrp="1"/>
          </p:cNvSpPr>
          <p:nvPr>
            <p:ph type="sldNum" sz="quarter" idx="10"/>
          </p:nvPr>
        </p:nvSpPr>
        <p:spPr/>
        <p:txBody>
          <a:bodyPr/>
          <a:lstStyle/>
          <a:p>
            <a:fld id="{E773C8E2-B35B-254F-A137-6F2F570DAACB}" type="slidenum">
              <a:rPr lang="en-US" smtClean="0"/>
              <a:pPr/>
              <a:t>9</a:t>
            </a:fld>
            <a:endParaRPr lang="en-US" dirty="0"/>
          </a:p>
        </p:txBody>
      </p:sp>
      <p:sp>
        <p:nvSpPr>
          <p:cNvPr id="8" name="TextBox 7">
            <a:extLst>
              <a:ext uri="{FF2B5EF4-FFF2-40B4-BE49-F238E27FC236}">
                <a16:creationId xmlns:a16="http://schemas.microsoft.com/office/drawing/2014/main" id="{D70D95D8-14A5-41B3-A55D-92FDCC5A0822}"/>
              </a:ext>
            </a:extLst>
          </p:cNvPr>
          <p:cNvSpPr txBox="1"/>
          <p:nvPr/>
        </p:nvSpPr>
        <p:spPr>
          <a:xfrm>
            <a:off x="851978" y="5594249"/>
            <a:ext cx="10515600" cy="461665"/>
          </a:xfrm>
          <a:prstGeom prst="rect">
            <a:avLst/>
          </a:prstGeom>
          <a:noFill/>
        </p:spPr>
        <p:txBody>
          <a:bodyPr wrap="square">
            <a:spAutoFit/>
          </a:bodyPr>
          <a:lstStyle/>
          <a:p>
            <a:r>
              <a:rPr lang="en-US" sz="1200" dirty="0"/>
              <a:t>Sources: US Census Household Pulse Survey </a:t>
            </a:r>
            <a:r>
              <a:rPr lang="en-US" sz="1200" dirty="0">
                <a:hlinkClick r:id="rId3"/>
              </a:rPr>
              <a:t>https://www.census.gov/data/data-tools/household-pulse-data-tool.html</a:t>
            </a:r>
            <a:endParaRPr lang="en-US" sz="1200" dirty="0"/>
          </a:p>
          <a:p>
            <a:r>
              <a:rPr lang="en-US" sz="1200" dirty="0"/>
              <a:t>US Energy Information Administration </a:t>
            </a:r>
            <a:r>
              <a:rPr lang="en-US" sz="1200" dirty="0">
                <a:hlinkClick r:id="rId4"/>
              </a:rPr>
              <a:t>https://www.eia.gov/consumption/residential/</a:t>
            </a:r>
            <a:r>
              <a:rPr lang="en-US" sz="1200" dirty="0"/>
              <a:t> </a:t>
            </a:r>
          </a:p>
        </p:txBody>
      </p:sp>
    </p:spTree>
    <p:extLst>
      <p:ext uri="{BB962C8B-B14F-4D97-AF65-F5344CB8AC3E}">
        <p14:creationId xmlns:p14="http://schemas.microsoft.com/office/powerpoint/2010/main" val="1758126261"/>
      </p:ext>
    </p:extLst>
  </p:cSld>
  <p:clrMapOvr>
    <a:masterClrMapping/>
  </p:clrMapOvr>
</p:sld>
</file>

<file path=ppt/theme/theme1.xml><?xml version="1.0" encoding="utf-8"?>
<a:theme xmlns:a="http://schemas.openxmlformats.org/drawingml/2006/main" name="DOE ED Template (Green)">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E ED Template (Blue)">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OE ED Template (Green)">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2424</TotalTime>
  <Words>3699</Words>
  <Application>Microsoft Macintosh PowerPoint</Application>
  <PresentationFormat>Widescreen</PresentationFormat>
  <Paragraphs>428</Paragraphs>
  <Slides>36</Slides>
  <Notes>13</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36</vt:i4>
      </vt:variant>
    </vt:vector>
  </HeadingPairs>
  <TitlesOfParts>
    <vt:vector size="53" baseType="lpstr">
      <vt:lpstr>Meiryo</vt:lpstr>
      <vt:lpstr>Arial</vt:lpstr>
      <vt:lpstr>Arial Black</vt:lpstr>
      <vt:lpstr>Calibri</vt:lpstr>
      <vt:lpstr>Calibri Light</vt:lpstr>
      <vt:lpstr>Courier New</vt:lpstr>
      <vt:lpstr>MercurySSm-Book-Pro_Web</vt:lpstr>
      <vt:lpstr>Nunito</vt:lpstr>
      <vt:lpstr>Open Sans</vt:lpstr>
      <vt:lpstr>Segoe UI</vt:lpstr>
      <vt:lpstr>Source Sans Pro Web</vt:lpstr>
      <vt:lpstr>Symbol</vt:lpstr>
      <vt:lpstr>Times New Roman</vt:lpstr>
      <vt:lpstr>Wingdings</vt:lpstr>
      <vt:lpstr>DOE ED Template (Green)</vt:lpstr>
      <vt:lpstr>DOE ED Template (Blue)</vt:lpstr>
      <vt:lpstr>1_DOE ED Template (Green)</vt:lpstr>
      <vt:lpstr>A Renewed Commitment to Energy Justice</vt:lpstr>
      <vt:lpstr>PowerPoint Presentation</vt:lpstr>
      <vt:lpstr>Lee County, South Carolina</vt:lpstr>
      <vt:lpstr>PowerPoint Presentation</vt:lpstr>
      <vt:lpstr>“The energy justice concept provides a more focused means to tackle injustices with environmental and climate knock-ons”</vt:lpstr>
      <vt:lpstr>What is Energy Justice?</vt:lpstr>
      <vt:lpstr>Pillars of Energy Justice</vt:lpstr>
      <vt:lpstr>A Crisis of Energy Insecurity</vt:lpstr>
      <vt:lpstr>National Energy Insecurity Stats</vt:lpstr>
      <vt:lpstr>Energy Burden as a Metric of Energy Insecurity</vt:lpstr>
      <vt:lpstr>Energy Burden and Public Health</vt:lpstr>
      <vt:lpstr>An emissions paradox </vt:lpstr>
      <vt:lpstr>President Biden’s Climate Goals</vt:lpstr>
      <vt:lpstr>…But Disparities Exist</vt:lpstr>
      <vt:lpstr>…But Disparities Exist</vt:lpstr>
      <vt:lpstr>…But Disparities Exist</vt:lpstr>
      <vt:lpstr>We can’t forget the missing middle</vt:lpstr>
      <vt:lpstr>PowerPoint Presentation</vt:lpstr>
      <vt:lpstr>“Justice will serve as our North Star”</vt:lpstr>
      <vt:lpstr>Office of Economic Impact &amp; Diversity</vt:lpstr>
      <vt:lpstr>Office of Energy Justice Policy &amp; Analysis, FY22</vt:lpstr>
      <vt:lpstr>The Justice40 Initiative</vt:lpstr>
      <vt:lpstr>Implementing Justice40</vt:lpstr>
      <vt:lpstr>DOE’s Justice40 Covered Programs</vt:lpstr>
      <vt:lpstr>Identifying Disadvantaged Communities</vt:lpstr>
      <vt:lpstr>Guiding Policy Priorities for Justice40 Benefits for disadvantaged communities</vt:lpstr>
      <vt:lpstr>We have a ONCE IN A GENERATION OPPORTUNITY to transform Our energy system</vt:lpstr>
      <vt:lpstr>New Laws Will Revolutionize U.S. Energy Sector</vt:lpstr>
      <vt:lpstr>DOE BIL` at a Glance ~$ 62 B</vt:lpstr>
      <vt:lpstr>Inflation Reduction Act (IRA)</vt:lpstr>
      <vt:lpstr>PowerPoint Presentation</vt:lpstr>
      <vt:lpstr>Prioritizing Communities</vt:lpstr>
      <vt:lpstr>What is a Community Benefits Plan? ​</vt:lpstr>
      <vt:lpstr>Bringing it all Together: A Layered, Collaborative Approach to Achieving Energy Justice</vt:lpstr>
      <vt:lpstr>PowerPoint Presentation</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Bill Coughlan</dc:creator>
  <cp:keywords/>
  <dc:description/>
  <cp:lastModifiedBy>Laura Howells</cp:lastModifiedBy>
  <cp:revision>53</cp:revision>
  <dcterms:created xsi:type="dcterms:W3CDTF">2021-04-26T15:24:38Z</dcterms:created>
  <dcterms:modified xsi:type="dcterms:W3CDTF">2023-06-27T20:35:20Z</dcterms:modified>
  <cp:category/>
</cp:coreProperties>
</file>