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41003" y="1198295"/>
            <a:ext cx="7109993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9116" y="1948256"/>
            <a:ext cx="10513766" cy="3255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image" Target="../media/image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pai@uic.edu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0331" y="2295144"/>
            <a:ext cx="3028188" cy="629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9031" y="3081629"/>
            <a:ext cx="260286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5">
                <a:latin typeface="Trebuchet MS"/>
                <a:cs typeface="Trebuchet MS"/>
              </a:rPr>
              <a:t>B.S. </a:t>
            </a:r>
            <a:r>
              <a:rPr dirty="0" sz="1100" spc="-35">
                <a:latin typeface="Trebuchet MS"/>
                <a:cs typeface="Trebuchet MS"/>
              </a:rPr>
              <a:t>in </a:t>
            </a:r>
            <a:r>
              <a:rPr dirty="0" sz="1100" spc="-10">
                <a:latin typeface="Trebuchet MS"/>
                <a:cs typeface="Trebuchet MS"/>
              </a:rPr>
              <a:t>Soil </a:t>
            </a:r>
            <a:r>
              <a:rPr dirty="0" sz="1100" spc="-20">
                <a:latin typeface="Trebuchet MS"/>
                <a:cs typeface="Trebuchet MS"/>
              </a:rPr>
              <a:t>Resources and</a:t>
            </a:r>
            <a:r>
              <a:rPr dirty="0" sz="1100" spc="130">
                <a:latin typeface="Trebuchet MS"/>
                <a:cs typeface="Trebuchet MS"/>
              </a:rPr>
              <a:t> </a:t>
            </a:r>
            <a:r>
              <a:rPr dirty="0" sz="1100" spc="-30">
                <a:latin typeface="Trebuchet MS"/>
                <a:cs typeface="Trebuchet MS"/>
              </a:rPr>
              <a:t>Communications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031" y="3416866"/>
            <a:ext cx="2606675" cy="529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Trebuchet MS"/>
                <a:cs typeface="Trebuchet MS"/>
              </a:rPr>
              <a:t>Worked </a:t>
            </a:r>
            <a:r>
              <a:rPr dirty="0" sz="1100">
                <a:latin typeface="Trebuchet MS"/>
                <a:cs typeface="Trebuchet MS"/>
              </a:rPr>
              <a:t>on </a:t>
            </a:r>
            <a:r>
              <a:rPr dirty="0" sz="1100" spc="-45">
                <a:latin typeface="Trebuchet MS"/>
                <a:cs typeface="Trebuchet MS"/>
              </a:rPr>
              <a:t>projects </a:t>
            </a:r>
            <a:r>
              <a:rPr dirty="0" sz="1100" spc="-50">
                <a:latin typeface="Trebuchet MS"/>
                <a:cs typeface="Trebuchet MS"/>
              </a:rPr>
              <a:t>related </a:t>
            </a:r>
            <a:r>
              <a:rPr dirty="0" sz="1100" spc="-35">
                <a:latin typeface="Trebuchet MS"/>
                <a:cs typeface="Trebuchet MS"/>
              </a:rPr>
              <a:t>to </a:t>
            </a:r>
            <a:r>
              <a:rPr dirty="0" sz="1100" spc="-45">
                <a:latin typeface="Trebuchet MS"/>
                <a:cs typeface="Trebuchet MS"/>
              </a:rPr>
              <a:t>local natural  </a:t>
            </a:r>
            <a:r>
              <a:rPr dirty="0" sz="1100" spc="-30">
                <a:latin typeface="Trebuchet MS"/>
                <a:cs typeface="Trebuchet MS"/>
              </a:rPr>
              <a:t>resource </a:t>
            </a:r>
            <a:r>
              <a:rPr dirty="0" sz="1100" spc="-35">
                <a:latin typeface="Trebuchet MS"/>
                <a:cs typeface="Trebuchet MS"/>
              </a:rPr>
              <a:t>planning. </a:t>
            </a:r>
            <a:r>
              <a:rPr dirty="0" sz="1100" spc="-25">
                <a:latin typeface="Trebuchet MS"/>
                <a:cs typeface="Trebuchet MS"/>
              </a:rPr>
              <a:t>Co-authored </a:t>
            </a:r>
            <a:r>
              <a:rPr dirty="0" sz="1100" spc="90">
                <a:latin typeface="Trebuchet MS"/>
                <a:cs typeface="Trebuchet MS"/>
              </a:rPr>
              <a:t>2 </a:t>
            </a:r>
            <a:r>
              <a:rPr dirty="0" sz="1100" spc="-50">
                <a:latin typeface="Trebuchet MS"/>
                <a:cs typeface="Trebuchet MS"/>
              </a:rPr>
              <a:t>technical  </a:t>
            </a:r>
            <a:r>
              <a:rPr dirty="0" sz="1100" spc="-25">
                <a:latin typeface="Trebuchet MS"/>
                <a:cs typeface="Trebuchet MS"/>
              </a:rPr>
              <a:t>reports </a:t>
            </a:r>
            <a:r>
              <a:rPr dirty="0" sz="1100" spc="-45">
                <a:latin typeface="Trebuchet MS"/>
                <a:cs typeface="Trebuchet MS"/>
              </a:rPr>
              <a:t>for </a:t>
            </a:r>
            <a:r>
              <a:rPr dirty="0" sz="1100" spc="-50">
                <a:latin typeface="Trebuchet MS"/>
                <a:cs typeface="Trebuchet MS"/>
              </a:rPr>
              <a:t>the </a:t>
            </a:r>
            <a:r>
              <a:rPr dirty="0" sz="1100" spc="-45">
                <a:latin typeface="Trebuchet MS"/>
                <a:cs typeface="Trebuchet MS"/>
              </a:rPr>
              <a:t>Center for </a:t>
            </a:r>
            <a:r>
              <a:rPr dirty="0" sz="1100" spc="-15">
                <a:latin typeface="Trebuchet MS"/>
                <a:cs typeface="Trebuchet MS"/>
              </a:rPr>
              <a:t>Land </a:t>
            </a:r>
            <a:r>
              <a:rPr dirty="0" sz="1100" spc="-20">
                <a:latin typeface="Trebuchet MS"/>
                <a:cs typeface="Trebuchet MS"/>
              </a:rPr>
              <a:t>Use</a:t>
            </a:r>
            <a:r>
              <a:rPr dirty="0" sz="1100" spc="155">
                <a:latin typeface="Trebuchet MS"/>
                <a:cs typeface="Trebuchet MS"/>
              </a:rPr>
              <a:t> </a:t>
            </a:r>
            <a:r>
              <a:rPr dirty="0" sz="1100" spc="-50">
                <a:latin typeface="Trebuchet MS"/>
                <a:cs typeface="Trebuchet MS"/>
              </a:rPr>
              <a:t>Ed.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59597" y="2280881"/>
            <a:ext cx="2098158" cy="5512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267555" y="3062960"/>
            <a:ext cx="3025775" cy="697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 spc="-20">
                <a:latin typeface="Trebuchet MS"/>
                <a:cs typeface="Trebuchet MS"/>
              </a:rPr>
              <a:t>Provide </a:t>
            </a:r>
            <a:r>
              <a:rPr dirty="0" sz="1100" spc="-25">
                <a:latin typeface="Trebuchet MS"/>
                <a:cs typeface="Trebuchet MS"/>
              </a:rPr>
              <a:t>regional </a:t>
            </a:r>
            <a:r>
              <a:rPr dirty="0" sz="1100" spc="-30">
                <a:latin typeface="Trebuchet MS"/>
                <a:cs typeface="Trebuchet MS"/>
              </a:rPr>
              <a:t>pollution </a:t>
            </a:r>
            <a:r>
              <a:rPr dirty="0" sz="1100" spc="-35">
                <a:latin typeface="Trebuchet MS"/>
                <a:cs typeface="Trebuchet MS"/>
              </a:rPr>
              <a:t>prevention </a:t>
            </a:r>
            <a:r>
              <a:rPr dirty="0" sz="1100" spc="-50">
                <a:latin typeface="Trebuchet MS"/>
                <a:cs typeface="Trebuchet MS"/>
              </a:rPr>
              <a:t>technical  </a:t>
            </a:r>
            <a:r>
              <a:rPr dirty="0" sz="1100" spc="-25">
                <a:latin typeface="Trebuchet MS"/>
                <a:cs typeface="Trebuchet MS"/>
              </a:rPr>
              <a:t>assistance </a:t>
            </a:r>
            <a:r>
              <a:rPr dirty="0" sz="1100" spc="-55">
                <a:latin typeface="Trebuchet MS"/>
                <a:cs typeface="Trebuchet MS"/>
              </a:rPr>
              <a:t>with </a:t>
            </a:r>
            <a:r>
              <a:rPr dirty="0" sz="1100" spc="-40">
                <a:latin typeface="Trebuchet MS"/>
                <a:cs typeface="Trebuchet MS"/>
              </a:rPr>
              <a:t>a </a:t>
            </a:r>
            <a:r>
              <a:rPr dirty="0" sz="1100" spc="-25">
                <a:latin typeface="Trebuchet MS"/>
                <a:cs typeface="Trebuchet MS"/>
              </a:rPr>
              <a:t>focus </a:t>
            </a:r>
            <a:r>
              <a:rPr dirty="0" sz="1100">
                <a:latin typeface="Trebuchet MS"/>
                <a:cs typeface="Trebuchet MS"/>
              </a:rPr>
              <a:t>on </a:t>
            </a:r>
            <a:r>
              <a:rPr dirty="0" sz="1100" spc="-40">
                <a:latin typeface="Trebuchet MS"/>
                <a:cs typeface="Trebuchet MS"/>
              </a:rPr>
              <a:t>waste </a:t>
            </a:r>
            <a:r>
              <a:rPr dirty="0" sz="1100" spc="-45">
                <a:latin typeface="Trebuchet MS"/>
                <a:cs typeface="Trebuchet MS"/>
              </a:rPr>
              <a:t>management.  </a:t>
            </a:r>
            <a:r>
              <a:rPr dirty="0" sz="1100" spc="-15">
                <a:latin typeface="Trebuchet MS"/>
                <a:cs typeface="Trebuchet MS"/>
              </a:rPr>
              <a:t>Led </a:t>
            </a:r>
            <a:r>
              <a:rPr dirty="0" sz="1100" spc="-40">
                <a:latin typeface="Trebuchet MS"/>
                <a:cs typeface="Trebuchet MS"/>
              </a:rPr>
              <a:t>projects </a:t>
            </a:r>
            <a:r>
              <a:rPr dirty="0" sz="1100" spc="-55">
                <a:latin typeface="Trebuchet MS"/>
                <a:cs typeface="Trebuchet MS"/>
              </a:rPr>
              <a:t>that </a:t>
            </a:r>
            <a:r>
              <a:rPr dirty="0" sz="1100" spc="-40">
                <a:latin typeface="Trebuchet MS"/>
                <a:cs typeface="Trebuchet MS"/>
              </a:rPr>
              <a:t>include creating </a:t>
            </a:r>
            <a:r>
              <a:rPr dirty="0" sz="1100" spc="-35">
                <a:latin typeface="Trebuchet MS"/>
                <a:cs typeface="Trebuchet MS"/>
              </a:rPr>
              <a:t>Integrated </a:t>
            </a:r>
            <a:r>
              <a:rPr dirty="0" sz="1100" spc="-10">
                <a:latin typeface="Trebuchet MS"/>
                <a:cs typeface="Trebuchet MS"/>
              </a:rPr>
              <a:t>Solid  </a:t>
            </a:r>
            <a:r>
              <a:rPr dirty="0" sz="1100" spc="-40">
                <a:latin typeface="Trebuchet MS"/>
                <a:cs typeface="Trebuchet MS"/>
              </a:rPr>
              <a:t>Waste </a:t>
            </a:r>
            <a:r>
              <a:rPr dirty="0" sz="1100" spc="-15">
                <a:latin typeface="Trebuchet MS"/>
                <a:cs typeface="Trebuchet MS"/>
              </a:rPr>
              <a:t>Plans </a:t>
            </a:r>
            <a:r>
              <a:rPr dirty="0" sz="1100" spc="-20">
                <a:latin typeface="Trebuchet MS"/>
                <a:cs typeface="Trebuchet MS"/>
              </a:rPr>
              <a:t>and </a:t>
            </a:r>
            <a:r>
              <a:rPr dirty="0" sz="1100" spc="-35">
                <a:latin typeface="Trebuchet MS"/>
                <a:cs typeface="Trebuchet MS"/>
              </a:rPr>
              <a:t>Sustainability</a:t>
            </a:r>
            <a:r>
              <a:rPr dirty="0" sz="1100" spc="55">
                <a:latin typeface="Trebuchet MS"/>
                <a:cs typeface="Trebuchet MS"/>
              </a:rPr>
              <a:t> </a:t>
            </a:r>
            <a:r>
              <a:rPr dirty="0" sz="1100" spc="-40">
                <a:latin typeface="Trebuchet MS"/>
                <a:cs typeface="Trebuchet MS"/>
              </a:rPr>
              <a:t>Plans.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6991" y="4070603"/>
            <a:ext cx="792480" cy="798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96059" y="5044071"/>
            <a:ext cx="2448560" cy="8648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20">
                <a:latin typeface="Trebuchet MS"/>
                <a:cs typeface="Trebuchet MS"/>
              </a:rPr>
              <a:t>At </a:t>
            </a:r>
            <a:r>
              <a:rPr dirty="0" sz="1100" spc="-50">
                <a:latin typeface="Trebuchet MS"/>
                <a:cs typeface="Trebuchet MS"/>
              </a:rPr>
              <a:t>the </a:t>
            </a:r>
            <a:r>
              <a:rPr dirty="0" sz="1100" spc="-20">
                <a:latin typeface="Trebuchet MS"/>
                <a:cs typeface="Trebuchet MS"/>
              </a:rPr>
              <a:t>Marathon </a:t>
            </a:r>
            <a:r>
              <a:rPr dirty="0" sz="1100" spc="-50">
                <a:latin typeface="Trebuchet MS"/>
                <a:cs typeface="Trebuchet MS"/>
              </a:rPr>
              <a:t>Co. </a:t>
            </a:r>
            <a:r>
              <a:rPr dirty="0" sz="1100" spc="-40">
                <a:latin typeface="Trebuchet MS"/>
                <a:cs typeface="Trebuchet MS"/>
              </a:rPr>
              <a:t>Landfill </a:t>
            </a:r>
            <a:r>
              <a:rPr dirty="0" sz="1100" spc="-55">
                <a:latin typeface="Trebuchet MS"/>
                <a:cs typeface="Trebuchet MS"/>
              </a:rPr>
              <a:t>I </a:t>
            </a:r>
            <a:r>
              <a:rPr dirty="0" sz="1100" spc="-25">
                <a:latin typeface="Trebuchet MS"/>
                <a:cs typeface="Trebuchet MS"/>
              </a:rPr>
              <a:t>developed  </a:t>
            </a:r>
            <a:r>
              <a:rPr dirty="0" sz="1100" spc="-50">
                <a:latin typeface="Trebuchet MS"/>
                <a:cs typeface="Trebuchet MS"/>
              </a:rPr>
              <a:t>their first </a:t>
            </a:r>
            <a:r>
              <a:rPr dirty="0" sz="1100" spc="-25">
                <a:latin typeface="Trebuchet MS"/>
                <a:cs typeface="Trebuchet MS"/>
              </a:rPr>
              <a:t>regional zero </a:t>
            </a:r>
            <a:r>
              <a:rPr dirty="0" sz="1100" spc="-40">
                <a:latin typeface="Trebuchet MS"/>
                <a:cs typeface="Trebuchet MS"/>
              </a:rPr>
              <a:t>waste</a:t>
            </a:r>
            <a:r>
              <a:rPr dirty="0" sz="1100" spc="90">
                <a:latin typeface="Trebuchet MS"/>
                <a:cs typeface="Trebuchet MS"/>
              </a:rPr>
              <a:t> </a:t>
            </a:r>
            <a:r>
              <a:rPr dirty="0" sz="1100" spc="-55">
                <a:latin typeface="Trebuchet MS"/>
                <a:cs typeface="Trebuchet MS"/>
              </a:rPr>
              <a:t>plan.</a:t>
            </a:r>
            <a:endParaRPr sz="1100">
              <a:latin typeface="Trebuchet MS"/>
              <a:cs typeface="Trebuchet MS"/>
            </a:endParaRPr>
          </a:p>
          <a:p>
            <a:pPr marL="12700" marR="55880">
              <a:lnSpc>
                <a:spcPct val="100000"/>
              </a:lnSpc>
              <a:spcBef>
                <a:spcPts val="5"/>
              </a:spcBef>
            </a:pPr>
            <a:r>
              <a:rPr dirty="0" sz="1100" spc="-20">
                <a:latin typeface="Trebuchet MS"/>
                <a:cs typeface="Trebuchet MS"/>
              </a:rPr>
              <a:t>At </a:t>
            </a:r>
            <a:r>
              <a:rPr dirty="0" sz="1100" spc="-50">
                <a:latin typeface="Trebuchet MS"/>
                <a:cs typeface="Trebuchet MS"/>
              </a:rPr>
              <a:t>the </a:t>
            </a:r>
            <a:r>
              <a:rPr dirty="0" sz="1100" spc="10">
                <a:latin typeface="Trebuchet MS"/>
                <a:cs typeface="Trebuchet MS"/>
              </a:rPr>
              <a:t>NRCS </a:t>
            </a:r>
            <a:r>
              <a:rPr dirty="0" sz="1100" spc="-45">
                <a:latin typeface="Trebuchet MS"/>
                <a:cs typeface="Trebuchet MS"/>
              </a:rPr>
              <a:t>where </a:t>
            </a:r>
            <a:r>
              <a:rPr dirty="0" sz="1100" spc="-55">
                <a:latin typeface="Trebuchet MS"/>
                <a:cs typeface="Trebuchet MS"/>
              </a:rPr>
              <a:t>I </a:t>
            </a:r>
            <a:r>
              <a:rPr dirty="0" sz="1100" spc="-20">
                <a:latin typeface="Trebuchet MS"/>
                <a:cs typeface="Trebuchet MS"/>
              </a:rPr>
              <a:t>was </a:t>
            </a:r>
            <a:r>
              <a:rPr dirty="0" sz="1100" spc="-40">
                <a:latin typeface="Trebuchet MS"/>
                <a:cs typeface="Trebuchet MS"/>
              </a:rPr>
              <a:t>part of a </a:t>
            </a:r>
            <a:r>
              <a:rPr dirty="0" sz="1100" spc="-55">
                <a:latin typeface="Trebuchet MS"/>
                <a:cs typeface="Trebuchet MS"/>
              </a:rPr>
              <a:t>team  that </a:t>
            </a:r>
            <a:r>
              <a:rPr dirty="0" sz="1100" spc="-35">
                <a:latin typeface="Trebuchet MS"/>
                <a:cs typeface="Trebuchet MS"/>
              </a:rPr>
              <a:t>analyzed </a:t>
            </a:r>
            <a:r>
              <a:rPr dirty="0" sz="1100" spc="-20">
                <a:latin typeface="Trebuchet MS"/>
                <a:cs typeface="Trebuchet MS"/>
              </a:rPr>
              <a:t>soil </a:t>
            </a:r>
            <a:r>
              <a:rPr dirty="0" sz="1100" spc="-35">
                <a:latin typeface="Trebuchet MS"/>
                <a:cs typeface="Trebuchet MS"/>
              </a:rPr>
              <a:t>profiles </a:t>
            </a:r>
            <a:r>
              <a:rPr dirty="0" sz="1100" spc="-45">
                <a:latin typeface="Trebuchet MS"/>
                <a:cs typeface="Trebuchet MS"/>
              </a:rPr>
              <a:t>for </a:t>
            </a:r>
            <a:r>
              <a:rPr dirty="0" sz="1100" spc="-25">
                <a:latin typeface="Trebuchet MS"/>
                <a:cs typeface="Trebuchet MS"/>
              </a:rPr>
              <a:t>carbon  </a:t>
            </a:r>
            <a:r>
              <a:rPr dirty="0" sz="1100" spc="-35">
                <a:latin typeface="Trebuchet MS"/>
                <a:cs typeface="Trebuchet MS"/>
              </a:rPr>
              <a:t>sequestration.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522207" y="2295144"/>
            <a:ext cx="2633472" cy="4267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08250" y="1210056"/>
            <a:ext cx="9302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>
                <a:latin typeface="RobotoRegular"/>
                <a:cs typeface="RobotoRegular"/>
              </a:rPr>
              <a:t>T</a:t>
            </a:r>
            <a:r>
              <a:rPr dirty="0" spc="-5">
                <a:latin typeface="RobotoRegular"/>
                <a:cs typeface="RobotoRegular"/>
              </a:rPr>
              <a:t>h</a:t>
            </a:r>
            <a:r>
              <a:rPr dirty="0" spc="-10">
                <a:latin typeface="RobotoRegular"/>
                <a:cs typeface="RobotoRegular"/>
              </a:rPr>
              <a:t>en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49968" y="1201510"/>
            <a:ext cx="284416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latin typeface="RobotoRegular"/>
                <a:cs typeface="RobotoRegular"/>
              </a:rPr>
              <a:t>For a while</a:t>
            </a:r>
            <a:r>
              <a:rPr dirty="0" sz="3200" spc="-130">
                <a:latin typeface="RobotoRegular"/>
                <a:cs typeface="RobotoRegular"/>
              </a:rPr>
              <a:t> </a:t>
            </a:r>
            <a:r>
              <a:rPr dirty="0" sz="3200" spc="-5">
                <a:latin typeface="RobotoRegular"/>
                <a:cs typeface="RobotoRegular"/>
              </a:rPr>
              <a:t>now</a:t>
            </a:r>
            <a:endParaRPr sz="3200">
              <a:latin typeface="RobotoRegular"/>
              <a:cs typeface="RobotoRegul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08260" y="1201510"/>
            <a:ext cx="156718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>
                <a:latin typeface="RobotoRegular"/>
                <a:cs typeface="RobotoRegular"/>
              </a:rPr>
              <a:t>Recently</a:t>
            </a:r>
            <a:endParaRPr sz="3200">
              <a:latin typeface="RobotoRegular"/>
              <a:cs typeface="RobotoRegula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27305" y="4256532"/>
            <a:ext cx="1318450" cy="5364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40632" y="4304021"/>
            <a:ext cx="2236670" cy="5466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250144" y="5044071"/>
            <a:ext cx="3128010" cy="529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rebuchet MS"/>
                <a:cs typeface="Trebuchet MS"/>
              </a:rPr>
              <a:t>Manage </a:t>
            </a:r>
            <a:r>
              <a:rPr dirty="0" sz="1100" spc="-50">
                <a:latin typeface="Trebuchet MS"/>
                <a:cs typeface="Trebuchet MS"/>
              </a:rPr>
              <a:t>the </a:t>
            </a:r>
            <a:r>
              <a:rPr dirty="0" sz="1100" spc="-40">
                <a:latin typeface="Trebuchet MS"/>
                <a:cs typeface="Trebuchet MS"/>
              </a:rPr>
              <a:t>University of </a:t>
            </a:r>
            <a:r>
              <a:rPr dirty="0" sz="1100" spc="-35">
                <a:latin typeface="Trebuchet MS"/>
                <a:cs typeface="Trebuchet MS"/>
              </a:rPr>
              <a:t>Illinois </a:t>
            </a:r>
            <a:r>
              <a:rPr dirty="0" sz="1100" spc="-40">
                <a:latin typeface="Trebuchet MS"/>
                <a:cs typeface="Trebuchet MS"/>
              </a:rPr>
              <a:t>waste </a:t>
            </a:r>
            <a:r>
              <a:rPr dirty="0" sz="1100" spc="-35">
                <a:latin typeface="Trebuchet MS"/>
                <a:cs typeface="Trebuchet MS"/>
              </a:rPr>
              <a:t>management  </a:t>
            </a:r>
            <a:r>
              <a:rPr dirty="0" sz="1100" spc="-40">
                <a:latin typeface="Trebuchet MS"/>
                <a:cs typeface="Trebuchet MS"/>
              </a:rPr>
              <a:t>operation, </a:t>
            </a:r>
            <a:r>
              <a:rPr dirty="0" sz="1100" spc="-45">
                <a:latin typeface="Trebuchet MS"/>
                <a:cs typeface="Trebuchet MS"/>
              </a:rPr>
              <a:t>which </a:t>
            </a:r>
            <a:r>
              <a:rPr dirty="0" sz="1100" spc="-30">
                <a:latin typeface="Trebuchet MS"/>
                <a:cs typeface="Trebuchet MS"/>
              </a:rPr>
              <a:t>includes </a:t>
            </a:r>
            <a:r>
              <a:rPr dirty="0" sz="1100" spc="-40">
                <a:latin typeface="Trebuchet MS"/>
                <a:cs typeface="Trebuchet MS"/>
              </a:rPr>
              <a:t>a recycling </a:t>
            </a:r>
            <a:r>
              <a:rPr dirty="0" sz="1100" spc="-10">
                <a:latin typeface="Trebuchet MS"/>
                <a:cs typeface="Trebuchet MS"/>
              </a:rPr>
              <a:t>processing  </a:t>
            </a:r>
            <a:r>
              <a:rPr dirty="0" sz="1100" spc="-65">
                <a:latin typeface="Trebuchet MS"/>
                <a:cs typeface="Trebuchet MS"/>
              </a:rPr>
              <a:t>facility </a:t>
            </a:r>
            <a:r>
              <a:rPr dirty="0" sz="1100" spc="-5">
                <a:latin typeface="Trebuchet MS"/>
                <a:cs typeface="Trebuchet MS"/>
              </a:rPr>
              <a:t>as </a:t>
            </a:r>
            <a:r>
              <a:rPr dirty="0" sz="1100" spc="-60">
                <a:latin typeface="Trebuchet MS"/>
                <a:cs typeface="Trebuchet MS"/>
              </a:rPr>
              <a:t>well </a:t>
            </a:r>
            <a:r>
              <a:rPr dirty="0" sz="1100" spc="-5">
                <a:latin typeface="Trebuchet MS"/>
                <a:cs typeface="Trebuchet MS"/>
              </a:rPr>
              <a:t>as </a:t>
            </a:r>
            <a:r>
              <a:rPr dirty="0" sz="1100" spc="-30">
                <a:latin typeface="Trebuchet MS"/>
                <a:cs typeface="Trebuchet MS"/>
              </a:rPr>
              <a:t>six </a:t>
            </a:r>
            <a:r>
              <a:rPr dirty="0" sz="1100" spc="-20">
                <a:latin typeface="Trebuchet MS"/>
                <a:cs typeface="Trebuchet MS"/>
              </a:rPr>
              <a:t>hauling </a:t>
            </a:r>
            <a:r>
              <a:rPr dirty="0" sz="1100" spc="-45">
                <a:latin typeface="Trebuchet MS"/>
                <a:cs typeface="Trebuchet MS"/>
              </a:rPr>
              <a:t>truck</a:t>
            </a:r>
            <a:r>
              <a:rPr dirty="0" sz="1100" spc="165">
                <a:latin typeface="Trebuchet MS"/>
                <a:cs typeface="Trebuchet MS"/>
              </a:rPr>
              <a:t> </a:t>
            </a:r>
            <a:r>
              <a:rPr dirty="0" sz="1100" spc="-85">
                <a:latin typeface="Trebuchet MS"/>
                <a:cs typeface="Trebuchet MS"/>
              </a:rPr>
              <a:t>fleet.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26067" y="3025917"/>
            <a:ext cx="18669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35">
                <a:latin typeface="Trebuchet MS"/>
                <a:cs typeface="Trebuchet MS"/>
              </a:rPr>
              <a:t>Started </a:t>
            </a:r>
            <a:r>
              <a:rPr dirty="0" sz="1100" spc="25">
                <a:latin typeface="Trebuchet MS"/>
                <a:cs typeface="Trebuchet MS"/>
              </a:rPr>
              <a:t>PhD </a:t>
            </a:r>
            <a:r>
              <a:rPr dirty="0" sz="1100" spc="-15">
                <a:latin typeface="Trebuchet MS"/>
                <a:cs typeface="Trebuchet MS"/>
              </a:rPr>
              <a:t>program </a:t>
            </a:r>
            <a:r>
              <a:rPr dirty="0" sz="1100" spc="-35">
                <a:latin typeface="Trebuchet MS"/>
                <a:cs typeface="Trebuchet MS"/>
              </a:rPr>
              <a:t>in</a:t>
            </a:r>
            <a:r>
              <a:rPr dirty="0" sz="1100" spc="-45">
                <a:latin typeface="Trebuchet MS"/>
                <a:cs typeface="Trebuchet MS"/>
              </a:rPr>
              <a:t> </a:t>
            </a:r>
            <a:r>
              <a:rPr dirty="0" sz="1100" spc="40">
                <a:latin typeface="Trebuchet MS"/>
                <a:cs typeface="Trebuchet MS"/>
              </a:rPr>
              <a:t>2019.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26067" y="3361154"/>
            <a:ext cx="3117215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 spc="-15">
                <a:latin typeface="Trebuchet MS"/>
                <a:cs typeface="Trebuchet MS"/>
              </a:rPr>
              <a:t>Study </a:t>
            </a:r>
            <a:r>
              <a:rPr dirty="0" sz="1100" spc="-50">
                <a:latin typeface="Trebuchet MS"/>
                <a:cs typeface="Trebuchet MS"/>
              </a:rPr>
              <a:t>the </a:t>
            </a:r>
            <a:r>
              <a:rPr dirty="0" sz="1100" spc="-30">
                <a:latin typeface="Trebuchet MS"/>
                <a:cs typeface="Trebuchet MS"/>
              </a:rPr>
              <a:t>relationship </a:t>
            </a:r>
            <a:r>
              <a:rPr dirty="0" sz="1100" spc="-40">
                <a:latin typeface="Trebuchet MS"/>
                <a:cs typeface="Trebuchet MS"/>
              </a:rPr>
              <a:t>of </a:t>
            </a:r>
            <a:r>
              <a:rPr dirty="0" sz="1100" spc="-65">
                <a:latin typeface="Trebuchet MS"/>
                <a:cs typeface="Trebuchet MS"/>
              </a:rPr>
              <a:t>efficacy </a:t>
            </a:r>
            <a:r>
              <a:rPr dirty="0" sz="1100" spc="-20">
                <a:latin typeface="Trebuchet MS"/>
                <a:cs typeface="Trebuchet MS"/>
              </a:rPr>
              <a:t>and </a:t>
            </a:r>
            <a:r>
              <a:rPr dirty="0" sz="1100" spc="-40">
                <a:latin typeface="Trebuchet MS"/>
                <a:cs typeface="Trebuchet MS"/>
              </a:rPr>
              <a:t>equity </a:t>
            </a:r>
            <a:r>
              <a:rPr dirty="0" sz="1100" spc="-35">
                <a:latin typeface="Trebuchet MS"/>
                <a:cs typeface="Trebuchet MS"/>
              </a:rPr>
              <a:t>in </a:t>
            </a:r>
            <a:r>
              <a:rPr dirty="0" sz="1100" spc="-45">
                <a:latin typeface="Trebuchet MS"/>
                <a:cs typeface="Trebuchet MS"/>
              </a:rPr>
              <a:t>local  </a:t>
            </a:r>
            <a:r>
              <a:rPr dirty="0" sz="1100" spc="-60">
                <a:latin typeface="Trebuchet MS"/>
                <a:cs typeface="Trebuchet MS"/>
              </a:rPr>
              <a:t>climate </a:t>
            </a:r>
            <a:r>
              <a:rPr dirty="0" sz="1100" spc="-20">
                <a:latin typeface="Trebuchet MS"/>
                <a:cs typeface="Trebuchet MS"/>
              </a:rPr>
              <a:t>change</a:t>
            </a:r>
            <a:r>
              <a:rPr dirty="0" sz="1100" spc="60">
                <a:latin typeface="Trebuchet MS"/>
                <a:cs typeface="Trebuchet MS"/>
              </a:rPr>
              <a:t> </a:t>
            </a:r>
            <a:r>
              <a:rPr dirty="0" sz="1100" spc="-60">
                <a:latin typeface="Trebuchet MS"/>
                <a:cs typeface="Trebuchet MS"/>
              </a:rPr>
              <a:t>action.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22207" y="2295144"/>
            <a:ext cx="2633472" cy="426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5979795">
              <a:lnSpc>
                <a:spcPct val="100000"/>
              </a:lnSpc>
              <a:spcBef>
                <a:spcPts val="105"/>
              </a:spcBef>
            </a:pPr>
            <a:r>
              <a:rPr dirty="0" spc="250"/>
              <a:t>2017</a:t>
            </a:r>
            <a:r>
              <a:rPr dirty="0" spc="-110"/>
              <a:t>-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6056" y="3025813"/>
            <a:ext cx="3117215" cy="696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35">
                <a:latin typeface="Trebuchet MS"/>
                <a:cs typeface="Trebuchet MS"/>
              </a:rPr>
              <a:t>Started </a:t>
            </a:r>
            <a:r>
              <a:rPr dirty="0" sz="1100" spc="25">
                <a:latin typeface="Trebuchet MS"/>
                <a:cs typeface="Trebuchet MS"/>
              </a:rPr>
              <a:t>PhD </a:t>
            </a:r>
            <a:r>
              <a:rPr dirty="0" sz="1100" spc="-15">
                <a:latin typeface="Trebuchet MS"/>
                <a:cs typeface="Trebuchet MS"/>
              </a:rPr>
              <a:t>program </a:t>
            </a:r>
            <a:r>
              <a:rPr dirty="0" sz="1100" spc="-35">
                <a:latin typeface="Trebuchet MS"/>
                <a:cs typeface="Trebuchet MS"/>
              </a:rPr>
              <a:t>in</a:t>
            </a:r>
            <a:r>
              <a:rPr dirty="0" sz="1100" spc="-5">
                <a:latin typeface="Trebuchet MS"/>
                <a:cs typeface="Trebuchet MS"/>
              </a:rPr>
              <a:t> </a:t>
            </a:r>
            <a:r>
              <a:rPr dirty="0" sz="1100" spc="40">
                <a:latin typeface="Trebuchet MS"/>
                <a:cs typeface="Trebuchet MS"/>
              </a:rPr>
              <a:t>2019.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dirty="0" sz="1100" spc="-15">
                <a:latin typeface="Trebuchet MS"/>
                <a:cs typeface="Trebuchet MS"/>
              </a:rPr>
              <a:t>Study </a:t>
            </a:r>
            <a:r>
              <a:rPr dirty="0" sz="1100" spc="-50">
                <a:latin typeface="Trebuchet MS"/>
                <a:cs typeface="Trebuchet MS"/>
              </a:rPr>
              <a:t>the </a:t>
            </a:r>
            <a:r>
              <a:rPr dirty="0" sz="1100" spc="-30">
                <a:latin typeface="Trebuchet MS"/>
                <a:cs typeface="Trebuchet MS"/>
              </a:rPr>
              <a:t>relationship </a:t>
            </a:r>
            <a:r>
              <a:rPr dirty="0" sz="1100" spc="-40">
                <a:latin typeface="Trebuchet MS"/>
                <a:cs typeface="Trebuchet MS"/>
              </a:rPr>
              <a:t>of </a:t>
            </a:r>
            <a:r>
              <a:rPr dirty="0" sz="1100" spc="-65">
                <a:latin typeface="Trebuchet MS"/>
                <a:cs typeface="Trebuchet MS"/>
              </a:rPr>
              <a:t>efficacy </a:t>
            </a:r>
            <a:r>
              <a:rPr dirty="0" sz="1100" spc="-20">
                <a:latin typeface="Trebuchet MS"/>
                <a:cs typeface="Trebuchet MS"/>
              </a:rPr>
              <a:t>and </a:t>
            </a:r>
            <a:r>
              <a:rPr dirty="0" sz="1100" spc="-40">
                <a:latin typeface="Trebuchet MS"/>
                <a:cs typeface="Trebuchet MS"/>
              </a:rPr>
              <a:t>equity </a:t>
            </a:r>
            <a:r>
              <a:rPr dirty="0" sz="1100" spc="-35">
                <a:latin typeface="Trebuchet MS"/>
                <a:cs typeface="Trebuchet MS"/>
              </a:rPr>
              <a:t>in </a:t>
            </a:r>
            <a:r>
              <a:rPr dirty="0" sz="1100" spc="-45">
                <a:latin typeface="Trebuchet MS"/>
                <a:cs typeface="Trebuchet MS"/>
              </a:rPr>
              <a:t>local  </a:t>
            </a:r>
            <a:r>
              <a:rPr dirty="0" sz="1100" spc="-60">
                <a:latin typeface="Trebuchet MS"/>
                <a:cs typeface="Trebuchet MS"/>
              </a:rPr>
              <a:t>climate </a:t>
            </a:r>
            <a:r>
              <a:rPr dirty="0" sz="1100" spc="-20">
                <a:latin typeface="Trebuchet MS"/>
                <a:cs typeface="Trebuchet MS"/>
              </a:rPr>
              <a:t>change</a:t>
            </a:r>
            <a:r>
              <a:rPr dirty="0" sz="1100" spc="60">
                <a:latin typeface="Trebuchet MS"/>
                <a:cs typeface="Trebuchet MS"/>
              </a:rPr>
              <a:t> </a:t>
            </a:r>
            <a:r>
              <a:rPr dirty="0" sz="1100" spc="-60">
                <a:latin typeface="Trebuchet MS"/>
                <a:cs typeface="Trebuchet MS"/>
              </a:rPr>
              <a:t>action.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4085" y="3242106"/>
            <a:ext cx="106616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RobotoRegular"/>
                <a:cs typeface="RobotoRegular"/>
              </a:rPr>
              <a:t>C</a:t>
            </a:r>
            <a:r>
              <a:rPr dirty="0" sz="2400" spc="5">
                <a:latin typeface="RobotoRegular"/>
                <a:cs typeface="RobotoRegular"/>
              </a:rPr>
              <a:t>li</a:t>
            </a:r>
            <a:r>
              <a:rPr dirty="0" sz="2400" spc="-5">
                <a:latin typeface="RobotoRegular"/>
                <a:cs typeface="RobotoRegular"/>
              </a:rPr>
              <a:t>m</a:t>
            </a:r>
            <a:r>
              <a:rPr dirty="0" sz="2400">
                <a:latin typeface="RobotoRegular"/>
                <a:cs typeface="RobotoRegular"/>
              </a:rPr>
              <a:t>a</a:t>
            </a:r>
            <a:r>
              <a:rPr dirty="0" sz="2400" spc="-5">
                <a:latin typeface="RobotoRegular"/>
                <a:cs typeface="RobotoRegular"/>
              </a:rPr>
              <a:t>t</a:t>
            </a:r>
            <a:r>
              <a:rPr dirty="0" sz="2400">
                <a:latin typeface="RobotoRegular"/>
                <a:cs typeface="RobotoRegular"/>
              </a:rPr>
              <a:t>e  </a:t>
            </a:r>
            <a:r>
              <a:rPr dirty="0" sz="2400" spc="-5">
                <a:latin typeface="RobotoRegular"/>
                <a:cs typeface="RobotoRegular"/>
              </a:rPr>
              <a:t>Ch</a:t>
            </a:r>
            <a:r>
              <a:rPr dirty="0" sz="2400">
                <a:latin typeface="RobotoRegular"/>
                <a:cs typeface="RobotoRegular"/>
              </a:rPr>
              <a:t>a</a:t>
            </a:r>
            <a:r>
              <a:rPr dirty="0" sz="2400" spc="-5">
                <a:latin typeface="RobotoRegular"/>
                <a:cs typeface="RobotoRegular"/>
              </a:rPr>
              <a:t>nge  Action</a:t>
            </a:r>
            <a:endParaRPr sz="2400">
              <a:latin typeface="RobotoRegular"/>
              <a:cs typeface="RobotoRegul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40315" y="4232795"/>
            <a:ext cx="739140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RobotoRegular"/>
                <a:cs typeface="RobotoRegular"/>
              </a:rPr>
              <a:t>Are </a:t>
            </a:r>
            <a:r>
              <a:rPr dirty="0" sz="1400" spc="-5">
                <a:latin typeface="RobotoRegular"/>
                <a:cs typeface="RobotoRegular"/>
              </a:rPr>
              <a:t>they  </a:t>
            </a:r>
            <a:r>
              <a:rPr dirty="0" sz="1400">
                <a:latin typeface="RobotoRegular"/>
                <a:cs typeface="RobotoRegular"/>
              </a:rPr>
              <a:t>wor</a:t>
            </a:r>
            <a:r>
              <a:rPr dirty="0" sz="1400" spc="-5">
                <a:latin typeface="RobotoRegular"/>
                <a:cs typeface="RobotoRegular"/>
              </a:rPr>
              <a:t>ki</a:t>
            </a:r>
            <a:r>
              <a:rPr dirty="0" sz="1400" spc="5">
                <a:latin typeface="RobotoRegular"/>
                <a:cs typeface="RobotoRegular"/>
              </a:rPr>
              <a:t>n</a:t>
            </a:r>
            <a:r>
              <a:rPr dirty="0" sz="1400">
                <a:latin typeface="RobotoRegular"/>
                <a:cs typeface="RobotoRegular"/>
              </a:rPr>
              <a:t>g?</a:t>
            </a:r>
            <a:endParaRPr sz="1400">
              <a:latin typeface="RobotoRegular"/>
              <a:cs typeface="Roboto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7223" y="608698"/>
            <a:ext cx="2311400" cy="2654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41084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RobotoRegular"/>
                <a:cs typeface="RobotoRegular"/>
              </a:rPr>
              <a:t>How do you</a:t>
            </a:r>
            <a:r>
              <a:rPr dirty="0" sz="1600" spc="-60">
                <a:latin typeface="RobotoRegular"/>
                <a:cs typeface="RobotoRegular"/>
              </a:rPr>
              <a:t> </a:t>
            </a:r>
            <a:r>
              <a:rPr dirty="0" sz="1600" spc="-5">
                <a:latin typeface="RobotoRegular"/>
                <a:cs typeface="RobotoRegular"/>
              </a:rPr>
              <a:t>evaluate  </a:t>
            </a:r>
            <a:r>
              <a:rPr dirty="0" sz="1600" spc="-10">
                <a:latin typeface="RobotoRegular"/>
                <a:cs typeface="RobotoRegular"/>
              </a:rPr>
              <a:t>their</a:t>
            </a:r>
            <a:r>
              <a:rPr dirty="0" sz="1600" spc="20">
                <a:latin typeface="RobotoRegular"/>
                <a:cs typeface="RobotoRegular"/>
              </a:rPr>
              <a:t> </a:t>
            </a:r>
            <a:r>
              <a:rPr dirty="0" sz="1600" spc="-10">
                <a:latin typeface="RobotoRegular"/>
                <a:cs typeface="RobotoRegular"/>
              </a:rPr>
              <a:t>effectiveness?</a:t>
            </a:r>
            <a:endParaRPr sz="1600">
              <a:latin typeface="RobotoRegular"/>
              <a:cs typeface="RobotoRegular"/>
            </a:endParaRPr>
          </a:p>
          <a:p>
            <a:pPr marL="12700" marR="225425">
              <a:lnSpc>
                <a:spcPct val="100000"/>
              </a:lnSpc>
              <a:spcBef>
                <a:spcPts val="1135"/>
              </a:spcBef>
            </a:pPr>
            <a:r>
              <a:rPr dirty="0" sz="1600" spc="-5">
                <a:latin typeface="RobotoRegular"/>
                <a:cs typeface="RobotoRegular"/>
              </a:rPr>
              <a:t>How are we </a:t>
            </a:r>
            <a:r>
              <a:rPr dirty="0" sz="1600" spc="-10">
                <a:latin typeface="RobotoRegular"/>
                <a:cs typeface="RobotoRegular"/>
              </a:rPr>
              <a:t>measuring  </a:t>
            </a:r>
            <a:r>
              <a:rPr dirty="0" sz="1600" spc="-5">
                <a:latin typeface="RobotoRegular"/>
                <a:cs typeface="RobotoRegular"/>
              </a:rPr>
              <a:t>impacts?</a:t>
            </a:r>
            <a:endParaRPr sz="1600">
              <a:latin typeface="RobotoRegular"/>
              <a:cs typeface="RobotoRegular"/>
            </a:endParaRPr>
          </a:p>
          <a:p>
            <a:pPr marL="12700" marR="333375">
              <a:lnSpc>
                <a:spcPct val="100000"/>
              </a:lnSpc>
              <a:spcBef>
                <a:spcPts val="905"/>
              </a:spcBef>
            </a:pPr>
            <a:r>
              <a:rPr dirty="0" sz="1600" spc="-5">
                <a:latin typeface="RobotoRegular"/>
                <a:cs typeface="RobotoRegular"/>
              </a:rPr>
              <a:t>What </a:t>
            </a:r>
            <a:r>
              <a:rPr dirty="0" sz="1600" spc="-10">
                <a:latin typeface="RobotoRegular"/>
                <a:cs typeface="RobotoRegular"/>
              </a:rPr>
              <a:t>innovations and  </a:t>
            </a:r>
            <a:r>
              <a:rPr dirty="0" sz="1600" spc="-5">
                <a:latin typeface="RobotoRegular"/>
                <a:cs typeface="RobotoRegular"/>
              </a:rPr>
              <a:t>processes are </a:t>
            </a:r>
            <a:r>
              <a:rPr dirty="0" sz="1600" spc="-10">
                <a:latin typeface="RobotoRegular"/>
                <a:cs typeface="RobotoRegular"/>
              </a:rPr>
              <a:t>being  celebrated?</a:t>
            </a:r>
            <a:endParaRPr sz="1600">
              <a:latin typeface="RobotoRegular"/>
              <a:cs typeface="RobotoRegular"/>
            </a:endParaRPr>
          </a:p>
          <a:p>
            <a:pPr marL="12700" marR="5080">
              <a:lnSpc>
                <a:spcPct val="100000"/>
              </a:lnSpc>
              <a:spcBef>
                <a:spcPts val="1390"/>
              </a:spcBef>
            </a:pPr>
            <a:r>
              <a:rPr dirty="0" sz="1600" spc="-5">
                <a:latin typeface="RobotoRegular"/>
                <a:cs typeface="RobotoRegular"/>
              </a:rPr>
              <a:t>How are </a:t>
            </a:r>
            <a:r>
              <a:rPr dirty="0" sz="1600" spc="-10">
                <a:latin typeface="RobotoRegular"/>
                <a:cs typeface="RobotoRegular"/>
              </a:rPr>
              <a:t>these strategies  affecting </a:t>
            </a:r>
            <a:r>
              <a:rPr dirty="0" sz="1600" spc="-5">
                <a:latin typeface="RobotoRegular"/>
                <a:cs typeface="RobotoRegular"/>
              </a:rPr>
              <a:t>urban</a:t>
            </a:r>
            <a:r>
              <a:rPr dirty="0" sz="1600" spc="30">
                <a:latin typeface="RobotoRegular"/>
                <a:cs typeface="RobotoRegular"/>
              </a:rPr>
              <a:t> </a:t>
            </a:r>
            <a:r>
              <a:rPr dirty="0" sz="1600" spc="-5">
                <a:latin typeface="RobotoRegular"/>
                <a:cs typeface="RobotoRegular"/>
              </a:rPr>
              <a:t>systems?</a:t>
            </a:r>
            <a:endParaRPr sz="1600">
              <a:latin typeface="RobotoRegular"/>
              <a:cs typeface="Roboto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7223" y="3862628"/>
            <a:ext cx="1607185" cy="1671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7810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RobotoRegular"/>
                <a:cs typeface="RobotoRegular"/>
              </a:rPr>
              <a:t>Why are </a:t>
            </a:r>
            <a:r>
              <a:rPr dirty="0" sz="1600" spc="-10">
                <a:latin typeface="RobotoRegular"/>
                <a:cs typeface="RobotoRegular"/>
              </a:rPr>
              <a:t>they </a:t>
            </a:r>
            <a:r>
              <a:rPr dirty="0" sz="1600" spc="-5">
                <a:latin typeface="RobotoRegular"/>
                <a:cs typeface="RobotoRegular"/>
              </a:rPr>
              <a:t>not  working?</a:t>
            </a:r>
            <a:endParaRPr sz="1600">
              <a:latin typeface="RobotoRegular"/>
              <a:cs typeface="RobotoRegular"/>
            </a:endParaRPr>
          </a:p>
          <a:p>
            <a:pPr marL="12700" marR="121285">
              <a:lnSpc>
                <a:spcPct val="100000"/>
              </a:lnSpc>
              <a:spcBef>
                <a:spcPts val="585"/>
              </a:spcBef>
            </a:pPr>
            <a:r>
              <a:rPr dirty="0" sz="1600" spc="-5">
                <a:latin typeface="RobotoRegular"/>
                <a:cs typeface="RobotoRegular"/>
              </a:rPr>
              <a:t>What are we not  measuring?</a:t>
            </a:r>
            <a:endParaRPr sz="1600">
              <a:latin typeface="RobotoRegular"/>
              <a:cs typeface="RobotoRegular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600" spc="-5">
                <a:latin typeface="RobotoRegular"/>
                <a:cs typeface="RobotoRegular"/>
              </a:rPr>
              <a:t>For</a:t>
            </a:r>
            <a:r>
              <a:rPr dirty="0" sz="1600" spc="-15">
                <a:latin typeface="RobotoRegular"/>
                <a:cs typeface="RobotoRegular"/>
              </a:rPr>
              <a:t> </a:t>
            </a:r>
            <a:r>
              <a:rPr dirty="0" sz="1600" spc="-5">
                <a:latin typeface="RobotoRegular"/>
                <a:cs typeface="RobotoRegular"/>
              </a:rPr>
              <a:t>whom</a:t>
            </a:r>
            <a:endParaRPr sz="1600">
              <a:latin typeface="RobotoRegular"/>
              <a:cs typeface="RobotoRegular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RobotoRegular"/>
                <a:cs typeface="RobotoRegular"/>
              </a:rPr>
              <a:t>are </a:t>
            </a:r>
            <a:r>
              <a:rPr dirty="0" sz="1600" spc="-10">
                <a:latin typeface="RobotoRegular"/>
                <a:cs typeface="RobotoRegular"/>
              </a:rPr>
              <a:t>they </a:t>
            </a:r>
            <a:r>
              <a:rPr dirty="0" sz="1600" spc="-5">
                <a:latin typeface="RobotoRegular"/>
                <a:cs typeface="RobotoRegular"/>
              </a:rPr>
              <a:t>working?</a:t>
            </a:r>
            <a:endParaRPr sz="1600">
              <a:latin typeface="RobotoRegular"/>
              <a:cs typeface="RobotoRegular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578354" y="2546604"/>
            <a:ext cx="882650" cy="2626995"/>
            <a:chOff x="2578354" y="2546604"/>
            <a:chExt cx="882650" cy="2626995"/>
          </a:xfrm>
        </p:grpSpPr>
        <p:sp>
          <p:nvSpPr>
            <p:cNvPr id="7" name="object 7"/>
            <p:cNvSpPr/>
            <p:nvPr/>
          </p:nvSpPr>
          <p:spPr>
            <a:xfrm>
              <a:off x="2584704" y="3825240"/>
              <a:ext cx="790575" cy="1294130"/>
            </a:xfrm>
            <a:custGeom>
              <a:avLst/>
              <a:gdLst/>
              <a:ahLst/>
              <a:cxnLst/>
              <a:rect l="l" t="t" r="r" b="b"/>
              <a:pathLst>
                <a:path w="790575" h="1294129">
                  <a:moveTo>
                    <a:pt x="0" y="0"/>
                  </a:moveTo>
                  <a:lnTo>
                    <a:pt x="790473" y="129377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336048" y="5088318"/>
              <a:ext cx="72390" cy="85090"/>
            </a:xfrm>
            <a:custGeom>
              <a:avLst/>
              <a:gdLst/>
              <a:ahLst/>
              <a:cxnLst/>
              <a:rect l="l" t="t" r="r" b="b"/>
              <a:pathLst>
                <a:path w="72389" h="85089">
                  <a:moveTo>
                    <a:pt x="65024" y="0"/>
                  </a:moveTo>
                  <a:lnTo>
                    <a:pt x="0" y="39725"/>
                  </a:lnTo>
                  <a:lnTo>
                    <a:pt x="72237" y="84886"/>
                  </a:lnTo>
                  <a:lnTo>
                    <a:pt x="650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584704" y="2601785"/>
              <a:ext cx="695960" cy="1223010"/>
            </a:xfrm>
            <a:custGeom>
              <a:avLst/>
              <a:gdLst/>
              <a:ahLst/>
              <a:cxnLst/>
              <a:rect l="l" t="t" r="r" b="b"/>
              <a:pathLst>
                <a:path w="695960" h="1223010">
                  <a:moveTo>
                    <a:pt x="0" y="1222425"/>
                  </a:moveTo>
                  <a:lnTo>
                    <a:pt x="69559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240900" y="2546604"/>
              <a:ext cx="71120" cy="85090"/>
            </a:xfrm>
            <a:custGeom>
              <a:avLst/>
              <a:gdLst/>
              <a:ahLst/>
              <a:cxnLst/>
              <a:rect l="l" t="t" r="r" b="b"/>
              <a:pathLst>
                <a:path w="71120" h="85089">
                  <a:moveTo>
                    <a:pt x="70802" y="0"/>
                  </a:moveTo>
                  <a:lnTo>
                    <a:pt x="0" y="47396"/>
                  </a:lnTo>
                  <a:lnTo>
                    <a:pt x="66230" y="85077"/>
                  </a:lnTo>
                  <a:lnTo>
                    <a:pt x="708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584704" y="3794340"/>
              <a:ext cx="745490" cy="31115"/>
            </a:xfrm>
            <a:custGeom>
              <a:avLst/>
              <a:gdLst/>
              <a:ahLst/>
              <a:cxnLst/>
              <a:rect l="l" t="t" r="r" b="b"/>
              <a:pathLst>
                <a:path w="745489" h="31114">
                  <a:moveTo>
                    <a:pt x="0" y="30848"/>
                  </a:moveTo>
                  <a:lnTo>
                    <a:pt x="745363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15804" y="3756799"/>
              <a:ext cx="78105" cy="76200"/>
            </a:xfrm>
            <a:custGeom>
              <a:avLst/>
              <a:gdLst/>
              <a:ahLst/>
              <a:cxnLst/>
              <a:rect l="l" t="t" r="r" b="b"/>
              <a:pathLst>
                <a:path w="78104" h="76200">
                  <a:moveTo>
                    <a:pt x="0" y="0"/>
                  </a:moveTo>
                  <a:lnTo>
                    <a:pt x="3149" y="76136"/>
                  </a:lnTo>
                  <a:lnTo>
                    <a:pt x="77711" y="34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84704" y="3113697"/>
              <a:ext cx="680085" cy="711200"/>
            </a:xfrm>
            <a:custGeom>
              <a:avLst/>
              <a:gdLst/>
              <a:ahLst/>
              <a:cxnLst/>
              <a:rect l="l" t="t" r="r" b="b"/>
              <a:pathLst>
                <a:path w="680085" h="711200">
                  <a:moveTo>
                    <a:pt x="0" y="710615"/>
                  </a:moveTo>
                  <a:lnTo>
                    <a:pt x="679767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228162" y="3067812"/>
              <a:ext cx="80645" cy="81915"/>
            </a:xfrm>
            <a:custGeom>
              <a:avLst/>
              <a:gdLst/>
              <a:ahLst/>
              <a:cxnLst/>
              <a:rect l="l" t="t" r="r" b="b"/>
              <a:pathLst>
                <a:path w="80645" h="81914">
                  <a:moveTo>
                    <a:pt x="80200" y="0"/>
                  </a:moveTo>
                  <a:lnTo>
                    <a:pt x="0" y="28740"/>
                  </a:lnTo>
                  <a:lnTo>
                    <a:pt x="55067" y="81407"/>
                  </a:lnTo>
                  <a:lnTo>
                    <a:pt x="80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584704" y="3825240"/>
              <a:ext cx="825500" cy="608965"/>
            </a:xfrm>
            <a:custGeom>
              <a:avLst/>
              <a:gdLst/>
              <a:ahLst/>
              <a:cxnLst/>
              <a:rect l="l" t="t" r="r" b="b"/>
              <a:pathLst>
                <a:path w="825500" h="608964">
                  <a:moveTo>
                    <a:pt x="0" y="0"/>
                  </a:moveTo>
                  <a:lnTo>
                    <a:pt x="825068" y="608355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376942" y="4395393"/>
              <a:ext cx="84455" cy="76200"/>
            </a:xfrm>
            <a:custGeom>
              <a:avLst/>
              <a:gdLst/>
              <a:ahLst/>
              <a:cxnLst/>
              <a:rect l="l" t="t" r="r" b="b"/>
              <a:pathLst>
                <a:path w="84454" h="76200">
                  <a:moveTo>
                    <a:pt x="45224" y="0"/>
                  </a:moveTo>
                  <a:lnTo>
                    <a:pt x="0" y="61328"/>
                  </a:lnTo>
                  <a:lnTo>
                    <a:pt x="83946" y="75882"/>
                  </a:lnTo>
                  <a:lnTo>
                    <a:pt x="45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4404105" y="877824"/>
            <a:ext cx="2155190" cy="5139690"/>
            <a:chOff x="4404105" y="877824"/>
            <a:chExt cx="2155190" cy="5139690"/>
          </a:xfrm>
        </p:grpSpPr>
        <p:sp>
          <p:nvSpPr>
            <p:cNvPr id="18" name="object 18"/>
            <p:cNvSpPr/>
            <p:nvPr/>
          </p:nvSpPr>
          <p:spPr>
            <a:xfrm>
              <a:off x="4410455" y="4469891"/>
              <a:ext cx="2089150" cy="796925"/>
            </a:xfrm>
            <a:custGeom>
              <a:avLst/>
              <a:gdLst/>
              <a:ahLst/>
              <a:cxnLst/>
              <a:rect l="l" t="t" r="r" b="b"/>
              <a:pathLst>
                <a:path w="2089150" h="796925">
                  <a:moveTo>
                    <a:pt x="0" y="0"/>
                  </a:moveTo>
                  <a:lnTo>
                    <a:pt x="2088934" y="79645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473951" y="5226227"/>
              <a:ext cx="85090" cy="71755"/>
            </a:xfrm>
            <a:custGeom>
              <a:avLst/>
              <a:gdLst/>
              <a:ahLst/>
              <a:cxnLst/>
              <a:rect l="l" t="t" r="r" b="b"/>
              <a:pathLst>
                <a:path w="85090" h="71754">
                  <a:moveTo>
                    <a:pt x="27152" y="0"/>
                  </a:moveTo>
                  <a:lnTo>
                    <a:pt x="0" y="71196"/>
                  </a:lnTo>
                  <a:lnTo>
                    <a:pt x="84772" y="62750"/>
                  </a:lnTo>
                  <a:lnTo>
                    <a:pt x="271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410455" y="932332"/>
              <a:ext cx="2115820" cy="3538854"/>
            </a:xfrm>
            <a:custGeom>
              <a:avLst/>
              <a:gdLst/>
              <a:ahLst/>
              <a:cxnLst/>
              <a:rect l="l" t="t" r="r" b="b"/>
              <a:pathLst>
                <a:path w="2115820" h="3538854">
                  <a:moveTo>
                    <a:pt x="0" y="3538816"/>
                  </a:moveTo>
                  <a:lnTo>
                    <a:pt x="211568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486918" y="877824"/>
              <a:ext cx="72390" cy="85090"/>
            </a:xfrm>
            <a:custGeom>
              <a:avLst/>
              <a:gdLst/>
              <a:ahLst/>
              <a:cxnLst/>
              <a:rect l="l" t="t" r="r" b="b"/>
              <a:pathLst>
                <a:path w="72390" h="85090">
                  <a:moveTo>
                    <a:pt x="71805" y="0"/>
                  </a:moveTo>
                  <a:lnTo>
                    <a:pt x="0" y="45847"/>
                  </a:lnTo>
                  <a:lnTo>
                    <a:pt x="65404" y="84950"/>
                  </a:lnTo>
                  <a:lnTo>
                    <a:pt x="718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5039868" y="3067812"/>
              <a:ext cx="1490345" cy="2893060"/>
            </a:xfrm>
            <a:custGeom>
              <a:avLst/>
              <a:gdLst/>
              <a:ahLst/>
              <a:cxnLst/>
              <a:rect l="l" t="t" r="r" b="b"/>
              <a:pathLst>
                <a:path w="1490345" h="2893060">
                  <a:moveTo>
                    <a:pt x="0" y="0"/>
                  </a:moveTo>
                  <a:lnTo>
                    <a:pt x="1490103" y="289297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490284" y="5932053"/>
              <a:ext cx="69215" cy="85725"/>
            </a:xfrm>
            <a:custGeom>
              <a:avLst/>
              <a:gdLst/>
              <a:ahLst/>
              <a:cxnLst/>
              <a:rect l="l" t="t" r="r" b="b"/>
              <a:pathLst>
                <a:path w="69215" h="85725">
                  <a:moveTo>
                    <a:pt x="67741" y="0"/>
                  </a:moveTo>
                  <a:lnTo>
                    <a:pt x="0" y="34886"/>
                  </a:lnTo>
                  <a:lnTo>
                    <a:pt x="68757" y="85191"/>
                  </a:lnTo>
                  <a:lnTo>
                    <a:pt x="677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6637223" y="5748907"/>
            <a:ext cx="197294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RobotoRegular"/>
                <a:cs typeface="RobotoRegular"/>
              </a:rPr>
              <a:t>Who is </a:t>
            </a:r>
            <a:r>
              <a:rPr dirty="0" sz="1600" spc="-10">
                <a:latin typeface="RobotoRegular"/>
                <a:cs typeface="RobotoRegular"/>
              </a:rPr>
              <a:t>invited vs </a:t>
            </a:r>
            <a:r>
              <a:rPr dirty="0" sz="1600" spc="-5">
                <a:latin typeface="RobotoRegular"/>
                <a:cs typeface="RobotoRegular"/>
              </a:rPr>
              <a:t>who  is </a:t>
            </a:r>
            <a:r>
              <a:rPr dirty="0" sz="1600" spc="-10">
                <a:latin typeface="RobotoRegular"/>
                <a:cs typeface="RobotoRegular"/>
              </a:rPr>
              <a:t>excluded</a:t>
            </a:r>
            <a:endParaRPr sz="1600">
              <a:latin typeface="RobotoRegular"/>
              <a:cs typeface="RobotoRegula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72941" y="3553282"/>
            <a:ext cx="1061085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RobotoRegular"/>
                <a:cs typeface="RobotoRegular"/>
              </a:rPr>
              <a:t>What </a:t>
            </a:r>
            <a:r>
              <a:rPr dirty="0" sz="1400">
                <a:latin typeface="RobotoRegular"/>
                <a:cs typeface="RobotoRegular"/>
              </a:rPr>
              <a:t>do</a:t>
            </a:r>
            <a:r>
              <a:rPr dirty="0" sz="1400" spc="-75">
                <a:latin typeface="RobotoRegular"/>
                <a:cs typeface="RobotoRegular"/>
              </a:rPr>
              <a:t> </a:t>
            </a:r>
            <a:r>
              <a:rPr dirty="0" sz="1400" spc="-5">
                <a:latin typeface="RobotoRegular"/>
                <a:cs typeface="RobotoRegular"/>
              </a:rPr>
              <a:t>they  </a:t>
            </a:r>
            <a:r>
              <a:rPr dirty="0" sz="1400">
                <a:latin typeface="RobotoRegular"/>
                <a:cs typeface="RobotoRegular"/>
              </a:rPr>
              <a:t>contain?</a:t>
            </a:r>
            <a:endParaRPr sz="1400">
              <a:latin typeface="RobotoRegular"/>
              <a:cs typeface="RobotoRegular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404105" y="1508760"/>
            <a:ext cx="2155190" cy="2968625"/>
            <a:chOff x="4404105" y="1508760"/>
            <a:chExt cx="2155190" cy="2968625"/>
          </a:xfrm>
        </p:grpSpPr>
        <p:sp>
          <p:nvSpPr>
            <p:cNvPr id="27" name="object 27"/>
            <p:cNvSpPr/>
            <p:nvPr/>
          </p:nvSpPr>
          <p:spPr>
            <a:xfrm>
              <a:off x="4410455" y="3054591"/>
              <a:ext cx="2096135" cy="1415415"/>
            </a:xfrm>
            <a:custGeom>
              <a:avLst/>
              <a:gdLst/>
              <a:ahLst/>
              <a:cxnLst/>
              <a:rect l="l" t="t" r="r" b="b"/>
              <a:pathLst>
                <a:path w="2096134" h="1415414">
                  <a:moveTo>
                    <a:pt x="0" y="1415313"/>
                  </a:moveTo>
                  <a:lnTo>
                    <a:pt x="2095639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474256" y="3019044"/>
              <a:ext cx="85090" cy="74295"/>
            </a:xfrm>
            <a:custGeom>
              <a:avLst/>
              <a:gdLst/>
              <a:ahLst/>
              <a:cxnLst/>
              <a:rect l="l" t="t" r="r" b="b"/>
              <a:pathLst>
                <a:path w="85090" h="74294">
                  <a:moveTo>
                    <a:pt x="84467" y="0"/>
                  </a:moveTo>
                  <a:lnTo>
                    <a:pt x="0" y="11074"/>
                  </a:lnTo>
                  <a:lnTo>
                    <a:pt x="42646" y="74218"/>
                  </a:lnTo>
                  <a:lnTo>
                    <a:pt x="844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628387" y="2274049"/>
              <a:ext cx="1880870" cy="1517015"/>
            </a:xfrm>
            <a:custGeom>
              <a:avLst/>
              <a:gdLst/>
              <a:ahLst/>
              <a:cxnLst/>
              <a:rect l="l" t="t" r="r" b="b"/>
              <a:pathLst>
                <a:path w="1880870" h="1517014">
                  <a:moveTo>
                    <a:pt x="0" y="1516494"/>
                  </a:moveTo>
                  <a:lnTo>
                    <a:pt x="1880438" y="0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6475018" y="2234184"/>
              <a:ext cx="83820" cy="78105"/>
            </a:xfrm>
            <a:custGeom>
              <a:avLst/>
              <a:gdLst/>
              <a:ahLst/>
              <a:cxnLst/>
              <a:rect l="l" t="t" r="r" b="b"/>
              <a:pathLst>
                <a:path w="83820" h="78105">
                  <a:moveTo>
                    <a:pt x="83235" y="0"/>
                  </a:moveTo>
                  <a:lnTo>
                    <a:pt x="0" y="18186"/>
                  </a:lnTo>
                  <a:lnTo>
                    <a:pt x="47840" y="77495"/>
                  </a:lnTo>
                  <a:lnTo>
                    <a:pt x="832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410455" y="4141470"/>
              <a:ext cx="2085975" cy="329565"/>
            </a:xfrm>
            <a:custGeom>
              <a:avLst/>
              <a:gdLst/>
              <a:ahLst/>
              <a:cxnLst/>
              <a:rect l="l" t="t" r="r" b="b"/>
              <a:pathLst>
                <a:path w="2085975" h="329564">
                  <a:moveTo>
                    <a:pt x="0" y="329476"/>
                  </a:moveTo>
                  <a:lnTo>
                    <a:pt x="2085543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6477507" y="4105833"/>
              <a:ext cx="81280" cy="75565"/>
            </a:xfrm>
            <a:custGeom>
              <a:avLst/>
              <a:gdLst/>
              <a:ahLst/>
              <a:cxnLst/>
              <a:rect l="l" t="t" r="r" b="b"/>
              <a:pathLst>
                <a:path w="81279" h="75564">
                  <a:moveTo>
                    <a:pt x="0" y="0"/>
                  </a:moveTo>
                  <a:lnTo>
                    <a:pt x="11899" y="75260"/>
                  </a:lnTo>
                  <a:lnTo>
                    <a:pt x="81216" y="25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5039868" y="2264714"/>
              <a:ext cx="1463675" cy="803275"/>
            </a:xfrm>
            <a:custGeom>
              <a:avLst/>
              <a:gdLst/>
              <a:ahLst/>
              <a:cxnLst/>
              <a:rect l="l" t="t" r="r" b="b"/>
              <a:pathLst>
                <a:path w="1463675" h="803275">
                  <a:moveTo>
                    <a:pt x="0" y="802792"/>
                  </a:moveTo>
                  <a:lnTo>
                    <a:pt x="1463497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473913" y="2234184"/>
              <a:ext cx="85725" cy="70485"/>
            </a:xfrm>
            <a:custGeom>
              <a:avLst/>
              <a:gdLst/>
              <a:ahLst/>
              <a:cxnLst/>
              <a:rect l="l" t="t" r="r" b="b"/>
              <a:pathLst>
                <a:path w="85725" h="70485">
                  <a:moveTo>
                    <a:pt x="85140" y="0"/>
                  </a:moveTo>
                  <a:lnTo>
                    <a:pt x="0" y="3251"/>
                  </a:lnTo>
                  <a:lnTo>
                    <a:pt x="36652" y="70053"/>
                  </a:lnTo>
                  <a:lnTo>
                    <a:pt x="851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4628387" y="1557248"/>
              <a:ext cx="1889125" cy="2233930"/>
            </a:xfrm>
            <a:custGeom>
              <a:avLst/>
              <a:gdLst/>
              <a:ahLst/>
              <a:cxnLst/>
              <a:rect l="l" t="t" r="r" b="b"/>
              <a:pathLst>
                <a:path w="1889125" h="2233929">
                  <a:moveTo>
                    <a:pt x="0" y="2233549"/>
                  </a:moveTo>
                  <a:lnTo>
                    <a:pt x="188885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6479959" y="1508760"/>
              <a:ext cx="78740" cy="83185"/>
            </a:xfrm>
            <a:custGeom>
              <a:avLst/>
              <a:gdLst/>
              <a:ahLst/>
              <a:cxnLst/>
              <a:rect l="l" t="t" r="r" b="b"/>
              <a:pathLst>
                <a:path w="78740" h="83184">
                  <a:moveTo>
                    <a:pt x="78295" y="0"/>
                  </a:moveTo>
                  <a:lnTo>
                    <a:pt x="0" y="33591"/>
                  </a:lnTo>
                  <a:lnTo>
                    <a:pt x="58191" y="82791"/>
                  </a:lnTo>
                  <a:lnTo>
                    <a:pt x="782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3387788" y="2309189"/>
            <a:ext cx="1543050" cy="9740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5875" marR="20066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RobotoRegular"/>
                <a:cs typeface="RobotoRegular"/>
              </a:rPr>
              <a:t>Who is </a:t>
            </a:r>
            <a:r>
              <a:rPr dirty="0" sz="1400">
                <a:latin typeface="RobotoRegular"/>
                <a:cs typeface="RobotoRegular"/>
              </a:rPr>
              <a:t>doing</a:t>
            </a:r>
            <a:r>
              <a:rPr dirty="0" sz="1400" spc="-65">
                <a:latin typeface="RobotoRegular"/>
                <a:cs typeface="RobotoRegular"/>
              </a:rPr>
              <a:t> </a:t>
            </a:r>
            <a:r>
              <a:rPr dirty="0" sz="1400" spc="-5">
                <a:latin typeface="RobotoRegular"/>
                <a:cs typeface="RobotoRegular"/>
              </a:rPr>
              <a:t>the  </a:t>
            </a:r>
            <a:r>
              <a:rPr dirty="0" sz="1400">
                <a:latin typeface="RobotoRegular"/>
                <a:cs typeface="RobotoRegular"/>
              </a:rPr>
              <a:t>work?</a:t>
            </a:r>
            <a:endParaRPr sz="1400">
              <a:latin typeface="RobotoRegular"/>
              <a:cs typeface="RobotoRegular"/>
            </a:endParaRPr>
          </a:p>
          <a:p>
            <a:pPr marL="12700" marR="5080">
              <a:lnSpc>
                <a:spcPct val="100000"/>
              </a:lnSpc>
              <a:spcBef>
                <a:spcPts val="740"/>
              </a:spcBef>
            </a:pPr>
            <a:r>
              <a:rPr dirty="0" sz="1400">
                <a:latin typeface="RobotoRegular"/>
                <a:cs typeface="RobotoRegular"/>
              </a:rPr>
              <a:t>How are </a:t>
            </a:r>
            <a:r>
              <a:rPr dirty="0" sz="1400" spc="-5">
                <a:latin typeface="RobotoRegular"/>
                <a:cs typeface="RobotoRegular"/>
              </a:rPr>
              <a:t>they</a:t>
            </a:r>
            <a:r>
              <a:rPr dirty="0" sz="1400" spc="-90">
                <a:latin typeface="RobotoRegular"/>
                <a:cs typeface="RobotoRegular"/>
              </a:rPr>
              <a:t> </a:t>
            </a:r>
            <a:r>
              <a:rPr dirty="0" sz="1400">
                <a:latin typeface="RobotoRegular"/>
                <a:cs typeface="RobotoRegular"/>
              </a:rPr>
              <a:t>being  developed?</a:t>
            </a:r>
            <a:endParaRPr sz="1400">
              <a:latin typeface="RobotoRegular"/>
              <a:cs typeface="RobotoRegular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166859" y="585216"/>
            <a:ext cx="239395" cy="2804160"/>
          </a:xfrm>
          <a:custGeom>
            <a:avLst/>
            <a:gdLst/>
            <a:ahLst/>
            <a:cxnLst/>
            <a:rect l="l" t="t" r="r" b="b"/>
            <a:pathLst>
              <a:path w="239395" h="2804160">
                <a:moveTo>
                  <a:pt x="0" y="0"/>
                </a:moveTo>
                <a:lnTo>
                  <a:pt x="40350" y="37337"/>
                </a:lnTo>
                <a:lnTo>
                  <a:pt x="64137" y="99710"/>
                </a:lnTo>
                <a:lnTo>
                  <a:pt x="74827" y="140699"/>
                </a:lnTo>
                <a:lnTo>
                  <a:pt x="84596" y="187583"/>
                </a:lnTo>
                <a:lnTo>
                  <a:pt x="93353" y="239881"/>
                </a:lnTo>
                <a:lnTo>
                  <a:pt x="101009" y="297112"/>
                </a:lnTo>
                <a:lnTo>
                  <a:pt x="107475" y="358796"/>
                </a:lnTo>
                <a:lnTo>
                  <a:pt x="112660" y="424452"/>
                </a:lnTo>
                <a:lnTo>
                  <a:pt x="116474" y="493600"/>
                </a:lnTo>
                <a:lnTo>
                  <a:pt x="118829" y="565758"/>
                </a:lnTo>
                <a:lnTo>
                  <a:pt x="119634" y="640448"/>
                </a:lnTo>
                <a:lnTo>
                  <a:pt x="119634" y="780440"/>
                </a:lnTo>
                <a:lnTo>
                  <a:pt x="120438" y="855132"/>
                </a:lnTo>
                <a:lnTo>
                  <a:pt x="122793" y="927292"/>
                </a:lnTo>
                <a:lnTo>
                  <a:pt x="126607" y="996441"/>
                </a:lnTo>
                <a:lnTo>
                  <a:pt x="131792" y="1062097"/>
                </a:lnTo>
                <a:lnTo>
                  <a:pt x="138258" y="1123781"/>
                </a:lnTo>
                <a:lnTo>
                  <a:pt x="145914" y="1181012"/>
                </a:lnTo>
                <a:lnTo>
                  <a:pt x="154671" y="1233309"/>
                </a:lnTo>
                <a:lnTo>
                  <a:pt x="164440" y="1280192"/>
                </a:lnTo>
                <a:lnTo>
                  <a:pt x="175130" y="1321181"/>
                </a:lnTo>
                <a:lnTo>
                  <a:pt x="198917" y="1383552"/>
                </a:lnTo>
                <a:lnTo>
                  <a:pt x="225315" y="1416580"/>
                </a:lnTo>
                <a:lnTo>
                  <a:pt x="239268" y="1420888"/>
                </a:lnTo>
                <a:lnTo>
                  <a:pt x="225315" y="1425197"/>
                </a:lnTo>
                <a:lnTo>
                  <a:pt x="198917" y="1458226"/>
                </a:lnTo>
                <a:lnTo>
                  <a:pt x="175130" y="1520599"/>
                </a:lnTo>
                <a:lnTo>
                  <a:pt x="164440" y="1561588"/>
                </a:lnTo>
                <a:lnTo>
                  <a:pt x="154671" y="1608472"/>
                </a:lnTo>
                <a:lnTo>
                  <a:pt x="145914" y="1660770"/>
                </a:lnTo>
                <a:lnTo>
                  <a:pt x="138258" y="1718001"/>
                </a:lnTo>
                <a:lnTo>
                  <a:pt x="131792" y="1779684"/>
                </a:lnTo>
                <a:lnTo>
                  <a:pt x="126607" y="1845341"/>
                </a:lnTo>
                <a:lnTo>
                  <a:pt x="122793" y="1914488"/>
                </a:lnTo>
                <a:lnTo>
                  <a:pt x="120438" y="1986647"/>
                </a:lnTo>
                <a:lnTo>
                  <a:pt x="119634" y="2061337"/>
                </a:lnTo>
                <a:lnTo>
                  <a:pt x="119634" y="2163711"/>
                </a:lnTo>
                <a:lnTo>
                  <a:pt x="118829" y="2238401"/>
                </a:lnTo>
                <a:lnTo>
                  <a:pt x="116474" y="2310559"/>
                </a:lnTo>
                <a:lnTo>
                  <a:pt x="112660" y="2379707"/>
                </a:lnTo>
                <a:lnTo>
                  <a:pt x="107475" y="2445363"/>
                </a:lnTo>
                <a:lnTo>
                  <a:pt x="101009" y="2507047"/>
                </a:lnTo>
                <a:lnTo>
                  <a:pt x="93353" y="2564278"/>
                </a:lnTo>
                <a:lnTo>
                  <a:pt x="84596" y="2616576"/>
                </a:lnTo>
                <a:lnTo>
                  <a:pt x="74827" y="2663460"/>
                </a:lnTo>
                <a:lnTo>
                  <a:pt x="64137" y="2704449"/>
                </a:lnTo>
                <a:lnTo>
                  <a:pt x="40350" y="2766822"/>
                </a:lnTo>
                <a:lnTo>
                  <a:pt x="13952" y="2799851"/>
                </a:lnTo>
                <a:lnTo>
                  <a:pt x="0" y="280416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183623" y="3951732"/>
            <a:ext cx="239395" cy="2459990"/>
          </a:xfrm>
          <a:custGeom>
            <a:avLst/>
            <a:gdLst/>
            <a:ahLst/>
            <a:cxnLst/>
            <a:rect l="l" t="t" r="r" b="b"/>
            <a:pathLst>
              <a:path w="239395" h="2459990">
                <a:moveTo>
                  <a:pt x="0" y="0"/>
                </a:moveTo>
                <a:lnTo>
                  <a:pt x="43241" y="40835"/>
                </a:lnTo>
                <a:lnTo>
                  <a:pt x="68352" y="108695"/>
                </a:lnTo>
                <a:lnTo>
                  <a:pt x="79456" y="153110"/>
                </a:lnTo>
                <a:lnTo>
                  <a:pt x="89443" y="203757"/>
                </a:lnTo>
                <a:lnTo>
                  <a:pt x="98201" y="260068"/>
                </a:lnTo>
                <a:lnTo>
                  <a:pt x="105618" y="321474"/>
                </a:lnTo>
                <a:lnTo>
                  <a:pt x="111582" y="387406"/>
                </a:lnTo>
                <a:lnTo>
                  <a:pt x="115980" y="457297"/>
                </a:lnTo>
                <a:lnTo>
                  <a:pt x="118701" y="530577"/>
                </a:lnTo>
                <a:lnTo>
                  <a:pt x="119634" y="606679"/>
                </a:lnTo>
                <a:lnTo>
                  <a:pt x="119634" y="639686"/>
                </a:lnTo>
                <a:lnTo>
                  <a:pt x="120566" y="715787"/>
                </a:lnTo>
                <a:lnTo>
                  <a:pt x="123288" y="789068"/>
                </a:lnTo>
                <a:lnTo>
                  <a:pt x="127687" y="858958"/>
                </a:lnTo>
                <a:lnTo>
                  <a:pt x="133652" y="924891"/>
                </a:lnTo>
                <a:lnTo>
                  <a:pt x="141070" y="986297"/>
                </a:lnTo>
                <a:lnTo>
                  <a:pt x="149829" y="1042607"/>
                </a:lnTo>
                <a:lnTo>
                  <a:pt x="159816" y="1093254"/>
                </a:lnTo>
                <a:lnTo>
                  <a:pt x="170921" y="1137669"/>
                </a:lnTo>
                <a:lnTo>
                  <a:pt x="183030" y="1175284"/>
                </a:lnTo>
                <a:lnTo>
                  <a:pt x="209813" y="1227837"/>
                </a:lnTo>
                <a:lnTo>
                  <a:pt x="239268" y="1246365"/>
                </a:lnTo>
                <a:lnTo>
                  <a:pt x="224262" y="1251092"/>
                </a:lnTo>
                <a:lnTo>
                  <a:pt x="196031" y="1287202"/>
                </a:lnTo>
                <a:lnTo>
                  <a:pt x="170921" y="1355064"/>
                </a:lnTo>
                <a:lnTo>
                  <a:pt x="159816" y="1399481"/>
                </a:lnTo>
                <a:lnTo>
                  <a:pt x="149829" y="1450129"/>
                </a:lnTo>
                <a:lnTo>
                  <a:pt x="141070" y="1506442"/>
                </a:lnTo>
                <a:lnTo>
                  <a:pt x="133652" y="1567849"/>
                </a:lnTo>
                <a:lnTo>
                  <a:pt x="127687" y="1633782"/>
                </a:lnTo>
                <a:lnTo>
                  <a:pt x="123288" y="1703674"/>
                </a:lnTo>
                <a:lnTo>
                  <a:pt x="120566" y="1776955"/>
                </a:lnTo>
                <a:lnTo>
                  <a:pt x="119634" y="1853057"/>
                </a:lnTo>
                <a:lnTo>
                  <a:pt x="118701" y="1929158"/>
                </a:lnTo>
                <a:lnTo>
                  <a:pt x="115980" y="2002438"/>
                </a:lnTo>
                <a:lnTo>
                  <a:pt x="111582" y="2072329"/>
                </a:lnTo>
                <a:lnTo>
                  <a:pt x="105618" y="2138261"/>
                </a:lnTo>
                <a:lnTo>
                  <a:pt x="98201" y="2199667"/>
                </a:lnTo>
                <a:lnTo>
                  <a:pt x="89443" y="2255978"/>
                </a:lnTo>
                <a:lnTo>
                  <a:pt x="79456" y="2306625"/>
                </a:lnTo>
                <a:lnTo>
                  <a:pt x="68352" y="2351040"/>
                </a:lnTo>
                <a:lnTo>
                  <a:pt x="56243" y="2388654"/>
                </a:lnTo>
                <a:lnTo>
                  <a:pt x="29459" y="2441207"/>
                </a:lnTo>
                <a:lnTo>
                  <a:pt x="15007" y="2455009"/>
                </a:lnTo>
                <a:lnTo>
                  <a:pt x="0" y="245973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9813290" y="1131379"/>
            <a:ext cx="1782445" cy="14408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56515" marR="49530" indent="-1905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latin typeface="RobotoRegular"/>
                <a:cs typeface="RobotoRegular"/>
              </a:rPr>
              <a:t>Efficacy  </a:t>
            </a:r>
            <a:r>
              <a:rPr dirty="0" sz="3200">
                <a:latin typeface="RobotoRegular"/>
                <a:cs typeface="RobotoRegular"/>
              </a:rPr>
              <a:t>c</a:t>
            </a:r>
            <a:r>
              <a:rPr dirty="0" sz="3200" spc="-5">
                <a:latin typeface="RobotoRegular"/>
                <a:cs typeface="RobotoRegular"/>
              </a:rPr>
              <a:t>on</a:t>
            </a:r>
            <a:r>
              <a:rPr dirty="0" sz="3200">
                <a:latin typeface="RobotoRegular"/>
                <a:cs typeface="RobotoRegular"/>
              </a:rPr>
              <a:t>c</a:t>
            </a:r>
            <a:r>
              <a:rPr dirty="0" sz="3200" spc="-10">
                <a:latin typeface="RobotoRegular"/>
                <a:cs typeface="RobotoRegular"/>
              </a:rPr>
              <a:t>e</a:t>
            </a:r>
            <a:r>
              <a:rPr dirty="0" sz="3200" spc="-5">
                <a:latin typeface="RobotoRegular"/>
                <a:cs typeface="RobotoRegular"/>
              </a:rPr>
              <a:t>r</a:t>
            </a:r>
            <a:r>
              <a:rPr dirty="0" sz="3200" spc="-10">
                <a:latin typeface="RobotoRegular"/>
                <a:cs typeface="RobotoRegular"/>
              </a:rPr>
              <a:t>n</a:t>
            </a:r>
            <a:r>
              <a:rPr dirty="0" sz="3200">
                <a:latin typeface="RobotoRegular"/>
                <a:cs typeface="RobotoRegular"/>
              </a:rPr>
              <a:t>s</a:t>
            </a:r>
            <a:endParaRPr sz="3200">
              <a:latin typeface="RobotoRegular"/>
              <a:cs typeface="RobotoRegular"/>
            </a:endParaRPr>
          </a:p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RobotoRegular"/>
                <a:cs typeface="RobotoRegular"/>
              </a:rPr>
              <a:t>Ensuring we reach</a:t>
            </a:r>
            <a:r>
              <a:rPr dirty="0" sz="1400" spc="-100">
                <a:latin typeface="RobotoRegular"/>
                <a:cs typeface="RobotoRegular"/>
              </a:rPr>
              <a:t> </a:t>
            </a:r>
            <a:r>
              <a:rPr dirty="0" sz="1400">
                <a:latin typeface="RobotoRegular"/>
                <a:cs typeface="RobotoRegular"/>
              </a:rPr>
              <a:t>our  </a:t>
            </a:r>
            <a:r>
              <a:rPr dirty="0" sz="1400" spc="-5">
                <a:latin typeface="RobotoRegular"/>
                <a:cs typeface="RobotoRegular"/>
              </a:rPr>
              <a:t>targets</a:t>
            </a:r>
            <a:endParaRPr sz="1400">
              <a:latin typeface="RobotoRegular"/>
              <a:cs typeface="RobotoRegular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892875" y="4312932"/>
            <a:ext cx="1693545" cy="144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3200" spc="-5">
                <a:latin typeface="RobotoRegular"/>
                <a:cs typeface="RobotoRegular"/>
              </a:rPr>
              <a:t>Equity  </a:t>
            </a:r>
            <a:r>
              <a:rPr dirty="0" sz="3200">
                <a:latin typeface="RobotoRegular"/>
                <a:cs typeface="RobotoRegular"/>
              </a:rPr>
              <a:t>c</a:t>
            </a:r>
            <a:r>
              <a:rPr dirty="0" sz="3200" spc="-5">
                <a:latin typeface="RobotoRegular"/>
                <a:cs typeface="RobotoRegular"/>
              </a:rPr>
              <a:t>on</a:t>
            </a:r>
            <a:r>
              <a:rPr dirty="0" sz="3200">
                <a:latin typeface="RobotoRegular"/>
                <a:cs typeface="RobotoRegular"/>
              </a:rPr>
              <a:t>c</a:t>
            </a:r>
            <a:r>
              <a:rPr dirty="0" sz="3200" spc="-10">
                <a:latin typeface="RobotoRegular"/>
                <a:cs typeface="RobotoRegular"/>
              </a:rPr>
              <a:t>e</a:t>
            </a:r>
            <a:r>
              <a:rPr dirty="0" sz="3200" spc="-5">
                <a:latin typeface="RobotoRegular"/>
                <a:cs typeface="RobotoRegular"/>
              </a:rPr>
              <a:t>r</a:t>
            </a:r>
            <a:r>
              <a:rPr dirty="0" sz="3200" spc="-10">
                <a:latin typeface="RobotoRegular"/>
                <a:cs typeface="RobotoRegular"/>
              </a:rPr>
              <a:t>n</a:t>
            </a:r>
            <a:r>
              <a:rPr dirty="0" sz="3200">
                <a:latin typeface="RobotoRegular"/>
                <a:cs typeface="RobotoRegular"/>
              </a:rPr>
              <a:t>s</a:t>
            </a:r>
            <a:endParaRPr sz="3200">
              <a:latin typeface="RobotoRegular"/>
              <a:cs typeface="RobotoRegular"/>
            </a:endParaRPr>
          </a:p>
          <a:p>
            <a:pPr algn="ctr" marL="250190" marR="24257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RobotoRegular"/>
                <a:cs typeface="RobotoRegular"/>
              </a:rPr>
              <a:t>Across</a:t>
            </a:r>
            <a:r>
              <a:rPr dirty="0" sz="1400" spc="-50">
                <a:latin typeface="RobotoRegular"/>
                <a:cs typeface="RobotoRegular"/>
              </a:rPr>
              <a:t> </a:t>
            </a:r>
            <a:r>
              <a:rPr dirty="0" sz="1400">
                <a:latin typeface="RobotoRegular"/>
                <a:cs typeface="RobotoRegular"/>
              </a:rPr>
              <a:t>regions  </a:t>
            </a:r>
            <a:r>
              <a:rPr dirty="0" sz="1400" spc="-5">
                <a:latin typeface="RobotoRegular"/>
                <a:cs typeface="RobotoRegular"/>
              </a:rPr>
              <a:t>Across</a:t>
            </a:r>
            <a:r>
              <a:rPr dirty="0" sz="1400" spc="-10">
                <a:latin typeface="RobotoRegular"/>
                <a:cs typeface="RobotoRegular"/>
              </a:rPr>
              <a:t> </a:t>
            </a:r>
            <a:r>
              <a:rPr dirty="0" sz="1400">
                <a:latin typeface="RobotoRegular"/>
                <a:cs typeface="RobotoRegular"/>
              </a:rPr>
              <a:t>time</a:t>
            </a:r>
            <a:endParaRPr sz="1400">
              <a:latin typeface="RobotoRegular"/>
              <a:cs typeface="RobotoRegular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87786" y="4934775"/>
            <a:ext cx="1313815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RobotoRegular"/>
                <a:cs typeface="RobotoRegular"/>
              </a:rPr>
              <a:t>What alternative  </a:t>
            </a:r>
            <a:r>
              <a:rPr dirty="0" sz="1400">
                <a:latin typeface="RobotoRegular"/>
                <a:cs typeface="RobotoRegular"/>
              </a:rPr>
              <a:t>models?</a:t>
            </a:r>
            <a:endParaRPr sz="1400">
              <a:latin typeface="RobotoRegular"/>
              <a:cs typeface="RobotoRegular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4622038" y="2212238"/>
            <a:ext cx="1936750" cy="2484120"/>
            <a:chOff x="4622038" y="2212238"/>
            <a:chExt cx="1936750" cy="2484120"/>
          </a:xfrm>
        </p:grpSpPr>
        <p:sp>
          <p:nvSpPr>
            <p:cNvPr id="44" name="object 44"/>
            <p:cNvSpPr/>
            <p:nvPr/>
          </p:nvSpPr>
          <p:spPr>
            <a:xfrm>
              <a:off x="4628388" y="3791711"/>
              <a:ext cx="1872614" cy="875030"/>
            </a:xfrm>
            <a:custGeom>
              <a:avLst/>
              <a:gdLst/>
              <a:ahLst/>
              <a:cxnLst/>
              <a:rect l="l" t="t" r="r" b="b"/>
              <a:pathLst>
                <a:path w="1872614" h="875029">
                  <a:moveTo>
                    <a:pt x="0" y="0"/>
                  </a:moveTo>
                  <a:lnTo>
                    <a:pt x="1872335" y="87492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6473088" y="4626749"/>
              <a:ext cx="85725" cy="69215"/>
            </a:xfrm>
            <a:custGeom>
              <a:avLst/>
              <a:gdLst/>
              <a:ahLst/>
              <a:cxnLst/>
              <a:rect l="l" t="t" r="r" b="b"/>
              <a:pathLst>
                <a:path w="85725" h="69214">
                  <a:moveTo>
                    <a:pt x="32258" y="0"/>
                  </a:moveTo>
                  <a:lnTo>
                    <a:pt x="0" y="69037"/>
                  </a:lnTo>
                  <a:lnTo>
                    <a:pt x="85166" y="66776"/>
                  </a:lnTo>
                  <a:lnTo>
                    <a:pt x="322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5042916" y="2246998"/>
              <a:ext cx="1454150" cy="299720"/>
            </a:xfrm>
            <a:custGeom>
              <a:avLst/>
              <a:gdLst/>
              <a:ahLst/>
              <a:cxnLst/>
              <a:rect l="l" t="t" r="r" b="b"/>
              <a:pathLst>
                <a:path w="1454150" h="299719">
                  <a:moveTo>
                    <a:pt x="0" y="299402"/>
                  </a:moveTo>
                  <a:lnTo>
                    <a:pt x="145365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6476441" y="2212238"/>
              <a:ext cx="82550" cy="74930"/>
            </a:xfrm>
            <a:custGeom>
              <a:avLst/>
              <a:gdLst/>
              <a:ahLst/>
              <a:cxnLst/>
              <a:rect l="l" t="t" r="r" b="b"/>
              <a:pathLst>
                <a:path w="82550" h="74930">
                  <a:moveTo>
                    <a:pt x="0" y="0"/>
                  </a:moveTo>
                  <a:lnTo>
                    <a:pt x="15379" y="74637"/>
                  </a:lnTo>
                  <a:lnTo>
                    <a:pt x="82321" y="219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5042916" y="2546604"/>
              <a:ext cx="1479550" cy="2094230"/>
            </a:xfrm>
            <a:custGeom>
              <a:avLst/>
              <a:gdLst/>
              <a:ahLst/>
              <a:cxnLst/>
              <a:rect l="l" t="t" r="r" b="b"/>
              <a:pathLst>
                <a:path w="1479550" h="2094229">
                  <a:moveTo>
                    <a:pt x="0" y="0"/>
                  </a:moveTo>
                  <a:lnTo>
                    <a:pt x="1479207" y="209409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6483680" y="4608334"/>
              <a:ext cx="75565" cy="84455"/>
            </a:xfrm>
            <a:custGeom>
              <a:avLst/>
              <a:gdLst/>
              <a:ahLst/>
              <a:cxnLst/>
              <a:rect l="l" t="t" r="r" b="b"/>
              <a:pathLst>
                <a:path w="75565" h="84454">
                  <a:moveTo>
                    <a:pt x="62242" y="0"/>
                  </a:moveTo>
                  <a:lnTo>
                    <a:pt x="0" y="43954"/>
                  </a:lnTo>
                  <a:lnTo>
                    <a:pt x="75082" y="84226"/>
                  </a:lnTo>
                  <a:lnTo>
                    <a:pt x="622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78739" y="32334"/>
            <a:ext cx="1694814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BEBEBE"/>
                </a:solidFill>
                <a:latin typeface="RobotoRegular"/>
                <a:cs typeface="RobotoRegular"/>
              </a:rPr>
              <a:t>My</a:t>
            </a:r>
            <a:r>
              <a:rPr dirty="0" sz="2400" spc="-50">
                <a:solidFill>
                  <a:srgbClr val="BEBEBE"/>
                </a:solidFill>
                <a:latin typeface="RobotoRegular"/>
                <a:cs typeface="RobotoRegular"/>
              </a:rPr>
              <a:t> </a:t>
            </a:r>
            <a:r>
              <a:rPr dirty="0" sz="2400" spc="-5">
                <a:solidFill>
                  <a:srgbClr val="BEBEBE"/>
                </a:solidFill>
                <a:latin typeface="RobotoRegular"/>
                <a:cs typeface="RobotoRegular"/>
              </a:rPr>
              <a:t>research</a:t>
            </a:r>
            <a:endParaRPr sz="2400">
              <a:latin typeface="RobotoRegular"/>
              <a:cs typeface="RobotoRegula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635" cy="6858000"/>
            <a:chOff x="0" y="0"/>
            <a:chExt cx="12192635" cy="6858000"/>
          </a:xfrm>
        </p:grpSpPr>
        <p:sp>
          <p:nvSpPr>
            <p:cNvPr id="3" name="object 3"/>
            <p:cNvSpPr/>
            <p:nvPr/>
          </p:nvSpPr>
          <p:spPr>
            <a:xfrm>
              <a:off x="6096000" y="0"/>
              <a:ext cx="6096635" cy="6858000"/>
            </a:xfrm>
            <a:custGeom>
              <a:avLst/>
              <a:gdLst/>
              <a:ahLst/>
              <a:cxnLst/>
              <a:rect l="l" t="t" r="r" b="b"/>
              <a:pathLst>
                <a:path w="6096634" h="6858000">
                  <a:moveTo>
                    <a:pt x="60960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096012" y="6858000"/>
                  </a:lnTo>
                  <a:lnTo>
                    <a:pt x="609601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6096000" cy="6858000"/>
            </a:xfrm>
            <a:custGeom>
              <a:avLst/>
              <a:gdLst/>
              <a:ahLst/>
              <a:cxnLst/>
              <a:rect l="l" t="t" r="r" b="b"/>
              <a:pathLst>
                <a:path w="6096000" h="6858000">
                  <a:moveTo>
                    <a:pt x="60960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096000" y="6858000"/>
                  </a:lnTo>
                  <a:lnTo>
                    <a:pt x="6096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29962" y="2686634"/>
            <a:ext cx="1693545" cy="14408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00"/>
                </a:solidFill>
                <a:latin typeface="RobotoRegular"/>
                <a:cs typeface="RobotoRegular"/>
              </a:rPr>
              <a:t>Efficacy  </a:t>
            </a:r>
            <a:r>
              <a:rPr dirty="0">
                <a:solidFill>
                  <a:srgbClr val="FFFF00"/>
                </a:solidFill>
                <a:latin typeface="RobotoRegular"/>
                <a:cs typeface="RobotoRegular"/>
              </a:rPr>
              <a:t>c</a:t>
            </a:r>
            <a:r>
              <a:rPr dirty="0" spc="-5">
                <a:solidFill>
                  <a:srgbClr val="FFFF00"/>
                </a:solidFill>
                <a:latin typeface="RobotoRegular"/>
                <a:cs typeface="RobotoRegular"/>
              </a:rPr>
              <a:t>on</a:t>
            </a:r>
            <a:r>
              <a:rPr dirty="0">
                <a:solidFill>
                  <a:srgbClr val="FFFF00"/>
                </a:solidFill>
                <a:latin typeface="RobotoRegular"/>
                <a:cs typeface="RobotoRegular"/>
              </a:rPr>
              <a:t>c</a:t>
            </a:r>
            <a:r>
              <a:rPr dirty="0" spc="-10">
                <a:solidFill>
                  <a:srgbClr val="FFFF00"/>
                </a:solidFill>
                <a:latin typeface="RobotoRegular"/>
                <a:cs typeface="RobotoRegular"/>
              </a:rPr>
              <a:t>e</a:t>
            </a:r>
            <a:r>
              <a:rPr dirty="0" spc="-5">
                <a:solidFill>
                  <a:srgbClr val="FFFF00"/>
                </a:solidFill>
                <a:latin typeface="RobotoRegular"/>
                <a:cs typeface="RobotoRegular"/>
              </a:rPr>
              <a:t>r</a:t>
            </a:r>
            <a:r>
              <a:rPr dirty="0" spc="-10">
                <a:solidFill>
                  <a:srgbClr val="FFFF00"/>
                </a:solidFill>
                <a:latin typeface="RobotoRegular"/>
                <a:cs typeface="RobotoRegular"/>
              </a:rPr>
              <a:t>n</a:t>
            </a:r>
            <a:r>
              <a:rPr dirty="0">
                <a:solidFill>
                  <a:srgbClr val="FFFF00"/>
                </a:solidFill>
                <a:latin typeface="RobotoRegular"/>
                <a:cs typeface="RobotoRegular"/>
              </a:rPr>
              <a:t>s</a:t>
            </a:r>
          </a:p>
          <a:p>
            <a:pPr algn="ctr" marL="164465" marR="158115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solidFill>
                  <a:srgbClr val="FFFF00"/>
                </a:solidFill>
                <a:latin typeface="RobotoRegular"/>
                <a:cs typeface="RobotoRegular"/>
              </a:rPr>
              <a:t>Juggling</a:t>
            </a:r>
            <a:r>
              <a:rPr dirty="0" sz="1400" spc="-95">
                <a:solidFill>
                  <a:srgbClr val="FFFF00"/>
                </a:solidFill>
                <a:latin typeface="RobotoRegular"/>
                <a:cs typeface="RobotoRegular"/>
              </a:rPr>
              <a:t> </a:t>
            </a:r>
            <a:r>
              <a:rPr dirty="0" sz="1400">
                <a:solidFill>
                  <a:srgbClr val="FFFF00"/>
                </a:solidFill>
                <a:latin typeface="RobotoRegular"/>
                <a:cs typeface="RobotoRegular"/>
              </a:rPr>
              <a:t>multiple  </a:t>
            </a:r>
            <a:r>
              <a:rPr dirty="0" sz="1400" spc="-5">
                <a:solidFill>
                  <a:srgbClr val="FFFF00"/>
                </a:solidFill>
                <a:latin typeface="RobotoRegular"/>
                <a:cs typeface="RobotoRegular"/>
              </a:rPr>
              <a:t>priorities</a:t>
            </a:r>
            <a:endParaRPr sz="1400">
              <a:latin typeface="RobotoRegular"/>
              <a:cs typeface="Roboto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68900" y="2686634"/>
            <a:ext cx="1693545" cy="14408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105"/>
              </a:spcBef>
            </a:pPr>
            <a:r>
              <a:rPr dirty="0" sz="3200" spc="-5">
                <a:latin typeface="RobotoRegular"/>
                <a:cs typeface="RobotoRegular"/>
              </a:rPr>
              <a:t>Equity  </a:t>
            </a:r>
            <a:r>
              <a:rPr dirty="0" sz="3200">
                <a:latin typeface="RobotoRegular"/>
                <a:cs typeface="RobotoRegular"/>
              </a:rPr>
              <a:t>c</a:t>
            </a:r>
            <a:r>
              <a:rPr dirty="0" sz="3200" spc="-5">
                <a:latin typeface="RobotoRegular"/>
                <a:cs typeface="RobotoRegular"/>
              </a:rPr>
              <a:t>on</a:t>
            </a:r>
            <a:r>
              <a:rPr dirty="0" sz="3200">
                <a:latin typeface="RobotoRegular"/>
                <a:cs typeface="RobotoRegular"/>
              </a:rPr>
              <a:t>c</a:t>
            </a:r>
            <a:r>
              <a:rPr dirty="0" sz="3200" spc="-10">
                <a:latin typeface="RobotoRegular"/>
                <a:cs typeface="RobotoRegular"/>
              </a:rPr>
              <a:t>e</a:t>
            </a:r>
            <a:r>
              <a:rPr dirty="0" sz="3200" spc="-5">
                <a:latin typeface="RobotoRegular"/>
                <a:cs typeface="RobotoRegular"/>
              </a:rPr>
              <a:t>r</a:t>
            </a:r>
            <a:r>
              <a:rPr dirty="0" sz="3200" spc="-10">
                <a:latin typeface="RobotoRegular"/>
                <a:cs typeface="RobotoRegular"/>
              </a:rPr>
              <a:t>n</a:t>
            </a:r>
            <a:r>
              <a:rPr dirty="0" sz="3200">
                <a:latin typeface="RobotoRegular"/>
                <a:cs typeface="RobotoRegular"/>
              </a:rPr>
              <a:t>s</a:t>
            </a:r>
            <a:endParaRPr sz="3200">
              <a:latin typeface="RobotoRegular"/>
              <a:cs typeface="RobotoRegular"/>
            </a:endParaRPr>
          </a:p>
          <a:p>
            <a:pPr algn="ctr" marL="250190" marR="24257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RobotoRegular"/>
                <a:cs typeface="RobotoRegular"/>
              </a:rPr>
              <a:t>Across</a:t>
            </a:r>
            <a:r>
              <a:rPr dirty="0" sz="1400" spc="-50">
                <a:latin typeface="RobotoRegular"/>
                <a:cs typeface="RobotoRegular"/>
              </a:rPr>
              <a:t> </a:t>
            </a:r>
            <a:r>
              <a:rPr dirty="0" sz="1400">
                <a:latin typeface="RobotoRegular"/>
                <a:cs typeface="RobotoRegular"/>
              </a:rPr>
              <a:t>regions  </a:t>
            </a:r>
            <a:r>
              <a:rPr dirty="0" sz="1400" spc="-5">
                <a:latin typeface="RobotoRegular"/>
                <a:cs typeface="RobotoRegular"/>
              </a:rPr>
              <a:t>Across</a:t>
            </a:r>
            <a:r>
              <a:rPr dirty="0" sz="1400" spc="-10">
                <a:latin typeface="RobotoRegular"/>
                <a:cs typeface="RobotoRegular"/>
              </a:rPr>
              <a:t> </a:t>
            </a:r>
            <a:r>
              <a:rPr dirty="0" sz="1400">
                <a:latin typeface="RobotoRegular"/>
                <a:cs typeface="RobotoRegular"/>
              </a:rPr>
              <a:t>time</a:t>
            </a:r>
            <a:endParaRPr sz="1400">
              <a:latin typeface="RobotoRegular"/>
              <a:cs typeface="RobotoRegula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9962" y="2686634"/>
            <a:ext cx="1693545" cy="14408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RobotoRegular"/>
                <a:cs typeface="RobotoRegular"/>
              </a:rPr>
              <a:t>Efficacy  </a:t>
            </a:r>
            <a:r>
              <a:rPr dirty="0">
                <a:latin typeface="RobotoRegular"/>
                <a:cs typeface="RobotoRegular"/>
              </a:rPr>
              <a:t>c</a:t>
            </a:r>
            <a:r>
              <a:rPr dirty="0" spc="-5">
                <a:latin typeface="RobotoRegular"/>
                <a:cs typeface="RobotoRegular"/>
              </a:rPr>
              <a:t>on</a:t>
            </a:r>
            <a:r>
              <a:rPr dirty="0">
                <a:latin typeface="RobotoRegular"/>
                <a:cs typeface="RobotoRegular"/>
              </a:rPr>
              <a:t>c</a:t>
            </a:r>
            <a:r>
              <a:rPr dirty="0" spc="-10">
                <a:latin typeface="RobotoRegular"/>
                <a:cs typeface="RobotoRegular"/>
              </a:rPr>
              <a:t>e</a:t>
            </a:r>
            <a:r>
              <a:rPr dirty="0" spc="-5">
                <a:latin typeface="RobotoRegular"/>
                <a:cs typeface="RobotoRegular"/>
              </a:rPr>
              <a:t>r</a:t>
            </a:r>
            <a:r>
              <a:rPr dirty="0" spc="-10">
                <a:latin typeface="RobotoRegular"/>
                <a:cs typeface="RobotoRegular"/>
              </a:rPr>
              <a:t>n</a:t>
            </a:r>
            <a:r>
              <a:rPr dirty="0">
                <a:latin typeface="RobotoRegular"/>
                <a:cs typeface="RobotoRegular"/>
              </a:rPr>
              <a:t>s</a:t>
            </a:r>
          </a:p>
          <a:p>
            <a:pPr algn="ctr" marL="164465" marR="158115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RobotoRegular"/>
                <a:cs typeface="RobotoRegular"/>
              </a:rPr>
              <a:t>Juggling</a:t>
            </a:r>
            <a:r>
              <a:rPr dirty="0" sz="1400" spc="-95">
                <a:latin typeface="RobotoRegular"/>
                <a:cs typeface="RobotoRegular"/>
              </a:rPr>
              <a:t> </a:t>
            </a:r>
            <a:r>
              <a:rPr dirty="0" sz="1400">
                <a:latin typeface="RobotoRegular"/>
                <a:cs typeface="RobotoRegular"/>
              </a:rPr>
              <a:t>multiple  </a:t>
            </a:r>
            <a:r>
              <a:rPr dirty="0" sz="1400" spc="-5">
                <a:latin typeface="RobotoRegular"/>
                <a:cs typeface="RobotoRegular"/>
              </a:rPr>
              <a:t>priorities</a:t>
            </a:r>
            <a:endParaRPr sz="1400">
              <a:latin typeface="RobotoRegular"/>
              <a:cs typeface="Roboto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68900" y="2686634"/>
            <a:ext cx="1693545" cy="14408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105"/>
              </a:spcBef>
            </a:pPr>
            <a:r>
              <a:rPr dirty="0" sz="3200" spc="-5">
                <a:latin typeface="RobotoRegular"/>
                <a:cs typeface="RobotoRegular"/>
              </a:rPr>
              <a:t>Equity  </a:t>
            </a:r>
            <a:r>
              <a:rPr dirty="0" sz="3200">
                <a:latin typeface="RobotoRegular"/>
                <a:cs typeface="RobotoRegular"/>
              </a:rPr>
              <a:t>c</a:t>
            </a:r>
            <a:r>
              <a:rPr dirty="0" sz="3200" spc="-5">
                <a:latin typeface="RobotoRegular"/>
                <a:cs typeface="RobotoRegular"/>
              </a:rPr>
              <a:t>on</a:t>
            </a:r>
            <a:r>
              <a:rPr dirty="0" sz="3200">
                <a:latin typeface="RobotoRegular"/>
                <a:cs typeface="RobotoRegular"/>
              </a:rPr>
              <a:t>c</a:t>
            </a:r>
            <a:r>
              <a:rPr dirty="0" sz="3200" spc="-10">
                <a:latin typeface="RobotoRegular"/>
                <a:cs typeface="RobotoRegular"/>
              </a:rPr>
              <a:t>e</a:t>
            </a:r>
            <a:r>
              <a:rPr dirty="0" sz="3200" spc="-5">
                <a:latin typeface="RobotoRegular"/>
                <a:cs typeface="RobotoRegular"/>
              </a:rPr>
              <a:t>r</a:t>
            </a:r>
            <a:r>
              <a:rPr dirty="0" sz="3200" spc="-10">
                <a:latin typeface="RobotoRegular"/>
                <a:cs typeface="RobotoRegular"/>
              </a:rPr>
              <a:t>n</a:t>
            </a:r>
            <a:r>
              <a:rPr dirty="0" sz="3200">
                <a:latin typeface="RobotoRegular"/>
                <a:cs typeface="RobotoRegular"/>
              </a:rPr>
              <a:t>s</a:t>
            </a:r>
            <a:endParaRPr sz="3200">
              <a:latin typeface="RobotoRegular"/>
              <a:cs typeface="RobotoRegular"/>
            </a:endParaRPr>
          </a:p>
          <a:p>
            <a:pPr algn="ctr" marL="250190" marR="24257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RobotoRegular"/>
                <a:cs typeface="RobotoRegular"/>
              </a:rPr>
              <a:t>Across</a:t>
            </a:r>
            <a:r>
              <a:rPr dirty="0" sz="1400" spc="-50">
                <a:latin typeface="RobotoRegular"/>
                <a:cs typeface="RobotoRegular"/>
              </a:rPr>
              <a:t> </a:t>
            </a:r>
            <a:r>
              <a:rPr dirty="0" sz="1400">
                <a:latin typeface="RobotoRegular"/>
                <a:cs typeface="RobotoRegular"/>
              </a:rPr>
              <a:t>regions  </a:t>
            </a:r>
            <a:r>
              <a:rPr dirty="0" sz="1400" spc="-5">
                <a:latin typeface="RobotoRegular"/>
                <a:cs typeface="RobotoRegular"/>
              </a:rPr>
              <a:t>Across</a:t>
            </a:r>
            <a:r>
              <a:rPr dirty="0" sz="1400" spc="-10">
                <a:latin typeface="RobotoRegular"/>
                <a:cs typeface="RobotoRegular"/>
              </a:rPr>
              <a:t> </a:t>
            </a:r>
            <a:r>
              <a:rPr dirty="0" sz="1400">
                <a:latin typeface="RobotoRegular"/>
                <a:cs typeface="RobotoRegular"/>
              </a:rPr>
              <a:t>time</a:t>
            </a:r>
            <a:endParaRPr sz="1400">
              <a:latin typeface="RobotoRegular"/>
              <a:cs typeface="Roboto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77574" y="2692730"/>
            <a:ext cx="2236470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40" i="1">
                <a:latin typeface="Roboto"/>
                <a:cs typeface="Roboto"/>
              </a:rPr>
              <a:t>Reimagining</a:t>
            </a:r>
            <a:r>
              <a:rPr dirty="0" sz="2400" spc="-100" i="1">
                <a:latin typeface="Roboto"/>
                <a:cs typeface="Roboto"/>
              </a:rPr>
              <a:t> </a:t>
            </a:r>
            <a:r>
              <a:rPr dirty="0" sz="2400" spc="-40" i="1">
                <a:latin typeface="Roboto"/>
                <a:cs typeface="Roboto"/>
              </a:rPr>
              <a:t>this  </a:t>
            </a:r>
            <a:r>
              <a:rPr dirty="0" sz="2400" spc="-40" i="1">
                <a:latin typeface="Roboto"/>
                <a:cs typeface="Roboto"/>
              </a:rPr>
              <a:t>relationship </a:t>
            </a:r>
            <a:r>
              <a:rPr dirty="0" sz="2400" spc="-55" i="1">
                <a:latin typeface="Roboto"/>
                <a:cs typeface="Roboto"/>
              </a:rPr>
              <a:t>by  </a:t>
            </a:r>
            <a:r>
              <a:rPr dirty="0" sz="2400" spc="-35" i="1">
                <a:latin typeface="Roboto"/>
                <a:cs typeface="Roboto"/>
              </a:rPr>
              <a:t>incorporating  </a:t>
            </a:r>
            <a:r>
              <a:rPr dirty="0" sz="2400" spc="-40" i="1">
                <a:latin typeface="Roboto"/>
                <a:cs typeface="Roboto"/>
              </a:rPr>
              <a:t>justice</a:t>
            </a:r>
            <a:endParaRPr sz="24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116" y="1948256"/>
            <a:ext cx="10495915" cy="3255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RobotoRegular"/>
                <a:cs typeface="RobotoRegular"/>
              </a:rPr>
              <a:t>Climate change </a:t>
            </a:r>
            <a:r>
              <a:rPr dirty="0" sz="2800">
                <a:latin typeface="RobotoRegular"/>
                <a:cs typeface="RobotoRegular"/>
              </a:rPr>
              <a:t>is </a:t>
            </a:r>
            <a:r>
              <a:rPr dirty="0" sz="2800" spc="-5">
                <a:latin typeface="RobotoRegular"/>
                <a:cs typeface="RobotoRegular"/>
              </a:rPr>
              <a:t>more than </a:t>
            </a:r>
            <a:r>
              <a:rPr dirty="0" sz="2800" spc="-10">
                <a:latin typeface="RobotoRegular"/>
                <a:cs typeface="RobotoRegular"/>
              </a:rPr>
              <a:t>just </a:t>
            </a:r>
            <a:r>
              <a:rPr dirty="0" sz="2800" spc="-5">
                <a:latin typeface="RobotoRegular"/>
                <a:cs typeface="RobotoRegular"/>
              </a:rPr>
              <a:t>about</a:t>
            </a:r>
            <a:r>
              <a:rPr dirty="0" sz="2800" spc="15">
                <a:latin typeface="RobotoRegular"/>
                <a:cs typeface="RobotoRegular"/>
              </a:rPr>
              <a:t> </a:t>
            </a:r>
            <a:r>
              <a:rPr dirty="0" sz="2800" spc="-5">
                <a:latin typeface="RobotoRegular"/>
                <a:cs typeface="RobotoRegular"/>
              </a:rPr>
              <a:t>emissions</a:t>
            </a:r>
            <a:endParaRPr sz="2800">
              <a:latin typeface="RobotoRegular"/>
              <a:cs typeface="RobotoRegular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>
              <a:latin typeface="RobotoRegular"/>
              <a:cs typeface="RobotoRegular"/>
            </a:endParaRPr>
          </a:p>
          <a:p>
            <a:pPr marL="12700" marR="1945639">
              <a:lnSpc>
                <a:spcPct val="100000"/>
              </a:lnSpc>
              <a:spcBef>
                <a:spcPts val="5"/>
              </a:spcBef>
            </a:pPr>
            <a:r>
              <a:rPr dirty="0" sz="2800" spc="-5">
                <a:latin typeface="RobotoRegular"/>
                <a:cs typeface="RobotoRegular"/>
              </a:rPr>
              <a:t>Implementation of plans that incorporate social </a:t>
            </a:r>
            <a:r>
              <a:rPr dirty="0" sz="2800" spc="-10">
                <a:latin typeface="RobotoRegular"/>
                <a:cs typeface="RobotoRegular"/>
              </a:rPr>
              <a:t>equity  </a:t>
            </a:r>
            <a:r>
              <a:rPr dirty="0" sz="2800" spc="-5">
                <a:latin typeface="RobotoRegular"/>
                <a:cs typeface="RobotoRegular"/>
              </a:rPr>
              <a:t>considerations </a:t>
            </a:r>
            <a:r>
              <a:rPr dirty="0" sz="2800">
                <a:latin typeface="RobotoRegular"/>
                <a:cs typeface="RobotoRegular"/>
              </a:rPr>
              <a:t>is</a:t>
            </a:r>
            <a:r>
              <a:rPr dirty="0" sz="2800" spc="10">
                <a:latin typeface="RobotoRegular"/>
                <a:cs typeface="RobotoRegular"/>
              </a:rPr>
              <a:t> </a:t>
            </a:r>
            <a:r>
              <a:rPr dirty="0" sz="2800" spc="-5">
                <a:latin typeface="RobotoRegular"/>
                <a:cs typeface="RobotoRegular"/>
              </a:rPr>
              <a:t>higher</a:t>
            </a:r>
            <a:endParaRPr sz="2800">
              <a:latin typeface="RobotoRegular"/>
              <a:cs typeface="RobotoRegular"/>
            </a:endParaRPr>
          </a:p>
          <a:p>
            <a:pPr marL="12700" marR="5080">
              <a:lnSpc>
                <a:spcPct val="157100"/>
              </a:lnSpc>
              <a:spcBef>
                <a:spcPts val="1440"/>
              </a:spcBef>
            </a:pPr>
            <a:r>
              <a:rPr dirty="0" sz="2800" spc="-5">
                <a:latin typeface="RobotoRegular"/>
                <a:cs typeface="RobotoRegular"/>
              </a:rPr>
              <a:t>Nationally social </a:t>
            </a:r>
            <a:r>
              <a:rPr dirty="0" sz="2800" spc="-10">
                <a:latin typeface="RobotoRegular"/>
                <a:cs typeface="RobotoRegular"/>
              </a:rPr>
              <a:t>equity </a:t>
            </a:r>
            <a:r>
              <a:rPr dirty="0" sz="2800">
                <a:latin typeface="RobotoRegular"/>
                <a:cs typeface="RobotoRegular"/>
              </a:rPr>
              <a:t>is </a:t>
            </a:r>
            <a:r>
              <a:rPr dirty="0" sz="2800" spc="-5">
                <a:latin typeface="RobotoRegular"/>
                <a:cs typeface="RobotoRegular"/>
              </a:rPr>
              <a:t>missing from local sustainability agenda  Transitions +</a:t>
            </a:r>
            <a:r>
              <a:rPr dirty="0" sz="2800" spc="10">
                <a:latin typeface="RobotoRegular"/>
                <a:cs typeface="RobotoRegular"/>
              </a:rPr>
              <a:t> </a:t>
            </a:r>
            <a:r>
              <a:rPr dirty="0" sz="2800" spc="-5">
                <a:latin typeface="RobotoRegular"/>
                <a:cs typeface="RobotoRegular"/>
              </a:rPr>
              <a:t>transformations</a:t>
            </a:r>
            <a:endParaRPr sz="2800">
              <a:latin typeface="RobotoRegular"/>
              <a:cs typeface="RobotoRegula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9116" y="479120"/>
            <a:ext cx="184277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>
                <a:latin typeface="RobotoRegular"/>
                <a:cs typeface="RobotoRegular"/>
              </a:rPr>
              <a:t>W</a:t>
            </a:r>
            <a:r>
              <a:rPr dirty="0" sz="6000" spc="-10">
                <a:latin typeface="RobotoRegular"/>
                <a:cs typeface="RobotoRegular"/>
              </a:rPr>
              <a:t>h</a:t>
            </a:r>
            <a:r>
              <a:rPr dirty="0" sz="6000" spc="5">
                <a:latin typeface="RobotoRegular"/>
                <a:cs typeface="RobotoRegular"/>
              </a:rPr>
              <a:t>y?</a:t>
            </a:r>
            <a:endParaRPr sz="6000">
              <a:latin typeface="RobotoRegular"/>
              <a:cs typeface="RobotoRegula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8364" y="779398"/>
            <a:ext cx="148780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75">
                <a:solidFill>
                  <a:srgbClr val="333333"/>
                </a:solidFill>
                <a:latin typeface="Arial Black"/>
                <a:cs typeface="Arial Black"/>
              </a:rPr>
              <a:t>More</a:t>
            </a:r>
            <a:r>
              <a:rPr dirty="0" sz="1800" spc="-18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dirty="0" sz="1800" spc="-215">
                <a:solidFill>
                  <a:srgbClr val="333333"/>
                </a:solidFill>
                <a:latin typeface="Arial Black"/>
                <a:cs typeface="Arial Black"/>
              </a:rPr>
              <a:t>reading?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224" y="1329563"/>
            <a:ext cx="4127500" cy="2205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Cohen,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S.,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Eimicke, </a:t>
            </a:r>
            <a:r>
              <a:rPr dirty="0" sz="1100" spc="10">
                <a:solidFill>
                  <a:srgbClr val="212121"/>
                </a:solidFill>
                <a:latin typeface="Arial"/>
                <a:cs typeface="Arial"/>
              </a:rPr>
              <a:t>W.,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&amp; </a:t>
            </a:r>
            <a:r>
              <a:rPr dirty="0" sz="1100" spc="-10">
                <a:solidFill>
                  <a:srgbClr val="212121"/>
                </a:solidFill>
                <a:latin typeface="Arial"/>
                <a:cs typeface="Arial"/>
              </a:rPr>
              <a:t>Miller,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A. (2015). </a:t>
            </a: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Sustainability policy:  </a:t>
            </a: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hastening </a:t>
            </a:r>
            <a:r>
              <a:rPr dirty="0" sz="1100" i="1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transition </a:t>
            </a:r>
            <a:r>
              <a:rPr dirty="0" sz="1100" i="1">
                <a:solidFill>
                  <a:srgbClr val="212121"/>
                </a:solidFill>
                <a:latin typeface="Arial"/>
                <a:cs typeface="Arial"/>
              </a:rPr>
              <a:t>to a </a:t>
            </a: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cleaner </a:t>
            </a:r>
            <a:r>
              <a:rPr dirty="0" sz="1100" i="1">
                <a:solidFill>
                  <a:srgbClr val="212121"/>
                </a:solidFill>
                <a:latin typeface="Arial"/>
                <a:cs typeface="Arial"/>
              </a:rPr>
              <a:t>economy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.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John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Wiley &amp;</a:t>
            </a:r>
            <a:r>
              <a:rPr dirty="0" sz="1100" spc="-9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Sons.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Arial"/>
              <a:cs typeface="Arial"/>
            </a:endParaRPr>
          </a:p>
          <a:p>
            <a:pPr marL="12700" marR="68580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Feiock, R.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C.,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Krause, R. M., Hawkins, C.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V., &amp;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Curley, C. (2014). 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The integrated city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sustainability database. </a:t>
            </a: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Urban</a:t>
            </a:r>
            <a:r>
              <a:rPr dirty="0" sz="1100" spc="-100" i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100" i="1">
                <a:solidFill>
                  <a:srgbClr val="212121"/>
                </a:solidFill>
                <a:latin typeface="Arial"/>
                <a:cs typeface="Arial"/>
              </a:rPr>
              <a:t>Affairs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Review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, </a:t>
            </a: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50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(4),</a:t>
            </a:r>
            <a:r>
              <a:rPr dirty="0" sz="1100" spc="-3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577-589.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Knuth, S. (2020). All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that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is Solid….</a:t>
            </a:r>
            <a:r>
              <a:rPr dirty="0" sz="1100" spc="-4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City.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Arial"/>
              <a:cs typeface="Arial"/>
            </a:endParaRPr>
          </a:p>
          <a:p>
            <a:pPr marL="12700" marR="186055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Liao, L.,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Warner, </a:t>
            </a:r>
            <a:r>
              <a:rPr dirty="0" sz="1100" spc="-10">
                <a:solidFill>
                  <a:srgbClr val="212121"/>
                </a:solidFill>
                <a:latin typeface="Arial"/>
                <a:cs typeface="Arial"/>
              </a:rPr>
              <a:t>M.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E., &amp;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Homsy,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G.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C. (2020). </a:t>
            </a:r>
            <a:r>
              <a:rPr dirty="0" sz="1100" spc="5">
                <a:solidFill>
                  <a:srgbClr val="212121"/>
                </a:solidFill>
                <a:latin typeface="Arial"/>
                <a:cs typeface="Arial"/>
              </a:rPr>
              <a:t>When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Do</a:t>
            </a:r>
            <a:r>
              <a:rPr dirty="0" sz="1100" spc="-18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Plans  Matter?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Tracking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Changes in Local Government Sustainability  Actions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from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2010 </a:t>
            </a:r>
            <a:r>
              <a:rPr dirty="0" sz="110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2015. </a:t>
            </a: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Journal of </a:t>
            </a:r>
            <a:r>
              <a:rPr dirty="0" sz="1100" i="1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American Planning  </a:t>
            </a: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Association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, </a:t>
            </a:r>
            <a:r>
              <a:rPr dirty="0" sz="1100" spc="-5" i="1">
                <a:solidFill>
                  <a:srgbClr val="212121"/>
                </a:solidFill>
                <a:latin typeface="Arial"/>
                <a:cs typeface="Arial"/>
              </a:rPr>
              <a:t>86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(1),</a:t>
            </a:r>
            <a:r>
              <a:rPr dirty="0" sz="1100" spc="-4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212121"/>
                </a:solidFill>
                <a:latin typeface="Arial"/>
                <a:cs typeface="Arial"/>
              </a:rPr>
              <a:t>60-74.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44" y="3676644"/>
            <a:ext cx="4255770" cy="2708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145">
                <a:solidFill>
                  <a:srgbClr val="333333"/>
                </a:solidFill>
                <a:latin typeface="Arial Black"/>
                <a:cs typeface="Arial Black"/>
              </a:rPr>
              <a:t>Liao, </a:t>
            </a:r>
            <a:r>
              <a:rPr dirty="0" sz="1100" spc="-160">
                <a:solidFill>
                  <a:srgbClr val="333333"/>
                </a:solidFill>
                <a:latin typeface="Arial Black"/>
                <a:cs typeface="Arial Black"/>
              </a:rPr>
              <a:t>L., </a:t>
            </a:r>
            <a:r>
              <a:rPr dirty="0" sz="1100" spc="-125">
                <a:solidFill>
                  <a:srgbClr val="333333"/>
                </a:solidFill>
                <a:latin typeface="Arial Black"/>
                <a:cs typeface="Arial Black"/>
              </a:rPr>
              <a:t>Warner, </a:t>
            </a:r>
            <a:r>
              <a:rPr dirty="0" sz="1100" spc="-90">
                <a:solidFill>
                  <a:srgbClr val="333333"/>
                </a:solidFill>
                <a:latin typeface="Arial Black"/>
                <a:cs typeface="Arial Black"/>
              </a:rPr>
              <a:t>M. </a:t>
            </a:r>
            <a:r>
              <a:rPr dirty="0" sz="1100" spc="-165">
                <a:solidFill>
                  <a:srgbClr val="333333"/>
                </a:solidFill>
                <a:latin typeface="Arial Black"/>
                <a:cs typeface="Arial Black"/>
              </a:rPr>
              <a:t>E., </a:t>
            </a:r>
            <a:r>
              <a:rPr dirty="0" sz="1100" spc="-95">
                <a:solidFill>
                  <a:srgbClr val="333333"/>
                </a:solidFill>
                <a:latin typeface="Arial Black"/>
                <a:cs typeface="Arial Black"/>
              </a:rPr>
              <a:t>&amp; </a:t>
            </a:r>
            <a:r>
              <a:rPr dirty="0" sz="1100" spc="-145">
                <a:solidFill>
                  <a:srgbClr val="333333"/>
                </a:solidFill>
                <a:latin typeface="Arial Black"/>
                <a:cs typeface="Arial Black"/>
              </a:rPr>
              <a:t>Homsy, </a:t>
            </a:r>
            <a:r>
              <a:rPr dirty="0" sz="1100" spc="-150">
                <a:solidFill>
                  <a:srgbClr val="333333"/>
                </a:solidFill>
                <a:latin typeface="Arial Black"/>
                <a:cs typeface="Arial Black"/>
              </a:rPr>
              <a:t>G. C.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(2019). </a:t>
            </a:r>
            <a:r>
              <a:rPr dirty="0" sz="1100" spc="-135">
                <a:solidFill>
                  <a:srgbClr val="333333"/>
                </a:solidFill>
                <a:latin typeface="Arial Black"/>
                <a:cs typeface="Arial Black"/>
              </a:rPr>
              <a:t>Sustainability’s  </a:t>
            </a:r>
            <a:r>
              <a:rPr dirty="0" sz="1100" spc="-110">
                <a:solidFill>
                  <a:srgbClr val="333333"/>
                </a:solidFill>
                <a:latin typeface="Arial Black"/>
                <a:cs typeface="Arial Black"/>
              </a:rPr>
              <a:t>forgotten </a:t>
            </a:r>
            <a:r>
              <a:rPr dirty="0" sz="1100" spc="-105">
                <a:solidFill>
                  <a:srgbClr val="333333"/>
                </a:solidFill>
                <a:latin typeface="Arial Black"/>
                <a:cs typeface="Arial Black"/>
              </a:rPr>
              <a:t>third </a:t>
            </a:r>
            <a:r>
              <a:rPr dirty="0" sz="1100" spc="-180">
                <a:solidFill>
                  <a:srgbClr val="333333"/>
                </a:solidFill>
                <a:latin typeface="Arial Black"/>
                <a:cs typeface="Arial Black"/>
              </a:rPr>
              <a:t>E: </a:t>
            </a:r>
            <a:r>
              <a:rPr dirty="0" sz="1100" spc="-165">
                <a:solidFill>
                  <a:srgbClr val="333333"/>
                </a:solidFill>
                <a:latin typeface="Arial Black"/>
                <a:cs typeface="Arial Black"/>
              </a:rPr>
              <a:t>what </a:t>
            </a:r>
            <a:r>
              <a:rPr dirty="0" sz="1100" spc="-140">
                <a:solidFill>
                  <a:srgbClr val="333333"/>
                </a:solidFill>
                <a:latin typeface="Arial Black"/>
                <a:cs typeface="Arial Black"/>
              </a:rPr>
              <a:t>influences local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government </a:t>
            </a:r>
            <a:r>
              <a:rPr dirty="0" sz="1100" spc="-150">
                <a:solidFill>
                  <a:srgbClr val="333333"/>
                </a:solidFill>
                <a:latin typeface="Arial Black"/>
                <a:cs typeface="Arial Black"/>
              </a:rPr>
              <a:t>actions </a:t>
            </a:r>
            <a:r>
              <a:rPr dirty="0" sz="1100" spc="-100">
                <a:solidFill>
                  <a:srgbClr val="333333"/>
                </a:solidFill>
                <a:latin typeface="Arial Black"/>
                <a:cs typeface="Arial Black"/>
              </a:rPr>
              <a:t>on </a:t>
            </a:r>
            <a:r>
              <a:rPr dirty="0" sz="1100" spc="-155">
                <a:solidFill>
                  <a:srgbClr val="333333"/>
                </a:solidFill>
                <a:latin typeface="Arial Black"/>
                <a:cs typeface="Arial Black"/>
              </a:rPr>
              <a:t>social 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equity? </a:t>
            </a:r>
            <a:r>
              <a:rPr dirty="0" sz="1100" spc="-35" i="1">
                <a:solidFill>
                  <a:srgbClr val="333333"/>
                </a:solidFill>
                <a:latin typeface="Arial"/>
                <a:cs typeface="Arial"/>
              </a:rPr>
              <a:t>Local </a:t>
            </a:r>
            <a:r>
              <a:rPr dirty="0" sz="1100" spc="-25" i="1">
                <a:solidFill>
                  <a:srgbClr val="333333"/>
                </a:solidFill>
                <a:latin typeface="Arial"/>
                <a:cs typeface="Arial"/>
              </a:rPr>
              <a:t>Environment</a:t>
            </a:r>
            <a:r>
              <a:rPr dirty="0" sz="1100" spc="-25">
                <a:solidFill>
                  <a:srgbClr val="333333"/>
                </a:solidFill>
                <a:latin typeface="Arial Black"/>
                <a:cs typeface="Arial Black"/>
              </a:rPr>
              <a:t>, </a:t>
            </a:r>
            <a:r>
              <a:rPr dirty="0" sz="1100" spc="-95" i="1">
                <a:solidFill>
                  <a:srgbClr val="333333"/>
                </a:solidFill>
                <a:latin typeface="Arial"/>
                <a:cs typeface="Arial"/>
              </a:rPr>
              <a:t>24</a:t>
            </a:r>
            <a:r>
              <a:rPr dirty="0" sz="1100" spc="-95">
                <a:solidFill>
                  <a:srgbClr val="333333"/>
                </a:solidFill>
                <a:latin typeface="Arial Black"/>
                <a:cs typeface="Arial Black"/>
              </a:rPr>
              <a:t>(12),</a:t>
            </a:r>
            <a:r>
              <a:rPr dirty="0" sz="1100" spc="-11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dirty="0" sz="1100" spc="-135">
                <a:solidFill>
                  <a:srgbClr val="333333"/>
                </a:solidFill>
                <a:latin typeface="Arial Black"/>
                <a:cs typeface="Arial Black"/>
              </a:rPr>
              <a:t>1197–1208.</a:t>
            </a:r>
            <a:endParaRPr sz="11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00">
              <a:latin typeface="Arial Black"/>
              <a:cs typeface="Arial Black"/>
            </a:endParaRPr>
          </a:p>
          <a:p>
            <a:pPr marL="12700" marR="273050">
              <a:lnSpc>
                <a:spcPct val="100000"/>
              </a:lnSpc>
            </a:pP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Portney, </a:t>
            </a:r>
            <a:r>
              <a:rPr dirty="0" sz="1100" spc="-204">
                <a:solidFill>
                  <a:srgbClr val="333333"/>
                </a:solidFill>
                <a:latin typeface="Arial Black"/>
                <a:cs typeface="Arial Black"/>
              </a:rPr>
              <a:t>K. </a:t>
            </a:r>
            <a:r>
              <a:rPr dirty="0" sz="1100" spc="-180">
                <a:solidFill>
                  <a:srgbClr val="333333"/>
                </a:solidFill>
                <a:latin typeface="Arial Black"/>
                <a:cs typeface="Arial Black"/>
              </a:rPr>
              <a:t>E.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(2013). </a:t>
            </a:r>
            <a:r>
              <a:rPr dirty="0" sz="1100" spc="-15" i="1">
                <a:solidFill>
                  <a:srgbClr val="333333"/>
                </a:solidFill>
                <a:latin typeface="Arial"/>
                <a:cs typeface="Arial"/>
              </a:rPr>
              <a:t>Taking </a:t>
            </a:r>
            <a:r>
              <a:rPr dirty="0" sz="1100" spc="-20" i="1">
                <a:solidFill>
                  <a:srgbClr val="333333"/>
                </a:solidFill>
                <a:latin typeface="Arial"/>
                <a:cs typeface="Arial"/>
              </a:rPr>
              <a:t>sustainable </a:t>
            </a:r>
            <a:r>
              <a:rPr dirty="0" sz="1100" spc="-25" i="1">
                <a:solidFill>
                  <a:srgbClr val="333333"/>
                </a:solidFill>
                <a:latin typeface="Arial"/>
                <a:cs typeface="Arial"/>
              </a:rPr>
              <a:t>cities </a:t>
            </a:r>
            <a:r>
              <a:rPr dirty="0" sz="1100" spc="-35" i="1">
                <a:solidFill>
                  <a:srgbClr val="333333"/>
                </a:solidFill>
                <a:latin typeface="Arial"/>
                <a:cs typeface="Arial"/>
              </a:rPr>
              <a:t>seriously: </a:t>
            </a:r>
            <a:r>
              <a:rPr dirty="0" sz="1100" spc="-40" i="1">
                <a:solidFill>
                  <a:srgbClr val="333333"/>
                </a:solidFill>
                <a:latin typeface="Arial"/>
                <a:cs typeface="Arial"/>
              </a:rPr>
              <a:t>Economic  </a:t>
            </a:r>
            <a:r>
              <a:rPr dirty="0" sz="1100" spc="-25" i="1">
                <a:solidFill>
                  <a:srgbClr val="333333"/>
                </a:solidFill>
                <a:latin typeface="Arial"/>
                <a:cs typeface="Arial"/>
              </a:rPr>
              <a:t>development, </a:t>
            </a:r>
            <a:r>
              <a:rPr dirty="0" sz="1100" spc="-10" i="1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dirty="0" sz="1100" spc="-15" i="1">
                <a:solidFill>
                  <a:srgbClr val="333333"/>
                </a:solidFill>
                <a:latin typeface="Arial"/>
                <a:cs typeface="Arial"/>
              </a:rPr>
              <a:t>environment, </a:t>
            </a:r>
            <a:r>
              <a:rPr dirty="0" sz="1100" spc="-10" i="1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dirty="0" sz="1100" spc="10" i="1">
                <a:solidFill>
                  <a:srgbClr val="333333"/>
                </a:solidFill>
                <a:latin typeface="Arial"/>
                <a:cs typeface="Arial"/>
              </a:rPr>
              <a:t>quality </a:t>
            </a:r>
            <a:r>
              <a:rPr dirty="0" sz="1100" spc="-5" i="1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dirty="0" sz="1100" spc="5" i="1">
                <a:solidFill>
                  <a:srgbClr val="333333"/>
                </a:solidFill>
                <a:latin typeface="Arial"/>
                <a:cs typeface="Arial"/>
              </a:rPr>
              <a:t>life </a:t>
            </a:r>
            <a:r>
              <a:rPr dirty="0" sz="1100" spc="25" i="1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dirty="0" sz="1100" spc="-15" i="1">
                <a:solidFill>
                  <a:srgbClr val="333333"/>
                </a:solidFill>
                <a:latin typeface="Arial"/>
                <a:cs typeface="Arial"/>
              </a:rPr>
              <a:t>American  </a:t>
            </a:r>
            <a:r>
              <a:rPr dirty="0" sz="1100" spc="-40" i="1">
                <a:solidFill>
                  <a:srgbClr val="333333"/>
                </a:solidFill>
                <a:latin typeface="Arial"/>
                <a:cs typeface="Arial"/>
              </a:rPr>
              <a:t>cities</a:t>
            </a:r>
            <a:r>
              <a:rPr dirty="0" sz="1100" spc="-40">
                <a:solidFill>
                  <a:srgbClr val="333333"/>
                </a:solidFill>
                <a:latin typeface="Arial Black"/>
                <a:cs typeface="Arial Black"/>
              </a:rPr>
              <a:t>.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Cambridge, </a:t>
            </a:r>
            <a:r>
              <a:rPr dirty="0" sz="1100" spc="-110">
                <a:solidFill>
                  <a:srgbClr val="333333"/>
                </a:solidFill>
                <a:latin typeface="Arial Black"/>
                <a:cs typeface="Arial Black"/>
              </a:rPr>
              <a:t>MA: </a:t>
            </a:r>
            <a:r>
              <a:rPr dirty="0" sz="1100" spc="-140">
                <a:solidFill>
                  <a:srgbClr val="333333"/>
                </a:solidFill>
                <a:latin typeface="Arial Black"/>
                <a:cs typeface="Arial Black"/>
              </a:rPr>
              <a:t>MIT</a:t>
            </a:r>
            <a:r>
              <a:rPr dirty="0" sz="1100" spc="-35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dirty="0" sz="1100" spc="-175">
                <a:solidFill>
                  <a:srgbClr val="333333"/>
                </a:solidFill>
                <a:latin typeface="Arial Black"/>
                <a:cs typeface="Arial Black"/>
              </a:rPr>
              <a:t>Press</a:t>
            </a:r>
            <a:endParaRPr sz="11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Arial Black"/>
              <a:cs typeface="Arial Black"/>
            </a:endParaRPr>
          </a:p>
          <a:p>
            <a:pPr marL="12700" marR="367030">
              <a:lnSpc>
                <a:spcPct val="100000"/>
              </a:lnSpc>
            </a:pPr>
            <a:r>
              <a:rPr dirty="0" sz="1100" spc="-160">
                <a:solidFill>
                  <a:srgbClr val="333333"/>
                </a:solidFill>
                <a:latin typeface="Arial Black"/>
                <a:cs typeface="Arial Black"/>
              </a:rPr>
              <a:t>Saha, </a:t>
            </a:r>
            <a:r>
              <a:rPr dirty="0" sz="1100" spc="-114">
                <a:solidFill>
                  <a:srgbClr val="333333"/>
                </a:solidFill>
                <a:latin typeface="Arial Black"/>
                <a:cs typeface="Arial Black"/>
              </a:rPr>
              <a:t>D., </a:t>
            </a:r>
            <a:r>
              <a:rPr dirty="0" sz="1100" spc="-95">
                <a:solidFill>
                  <a:srgbClr val="333333"/>
                </a:solidFill>
                <a:latin typeface="Arial Black"/>
                <a:cs typeface="Arial Black"/>
              </a:rPr>
              <a:t>&amp; </a:t>
            </a:r>
            <a:r>
              <a:rPr dirty="0" sz="1100" spc="-145">
                <a:solidFill>
                  <a:srgbClr val="333333"/>
                </a:solidFill>
                <a:latin typeface="Arial Black"/>
                <a:cs typeface="Arial Black"/>
              </a:rPr>
              <a:t>Paterson, </a:t>
            </a:r>
            <a:r>
              <a:rPr dirty="0" sz="1100" spc="-165">
                <a:solidFill>
                  <a:srgbClr val="333333"/>
                </a:solidFill>
                <a:latin typeface="Arial Black"/>
                <a:cs typeface="Arial Black"/>
              </a:rPr>
              <a:t>R. </a:t>
            </a:r>
            <a:r>
              <a:rPr dirty="0" sz="1100" spc="-150">
                <a:solidFill>
                  <a:srgbClr val="333333"/>
                </a:solidFill>
                <a:latin typeface="Arial Black"/>
                <a:cs typeface="Arial Black"/>
              </a:rPr>
              <a:t>G.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(2008). </a:t>
            </a:r>
            <a:r>
              <a:rPr dirty="0" sz="1100" spc="-165">
                <a:solidFill>
                  <a:srgbClr val="333333"/>
                </a:solidFill>
                <a:latin typeface="Arial Black"/>
                <a:cs typeface="Arial Black"/>
              </a:rPr>
              <a:t>Local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government </a:t>
            </a:r>
            <a:r>
              <a:rPr dirty="0" sz="1100" spc="-120">
                <a:solidFill>
                  <a:srgbClr val="333333"/>
                </a:solidFill>
                <a:latin typeface="Arial Black"/>
                <a:cs typeface="Arial Black"/>
              </a:rPr>
              <a:t>efforts </a:t>
            </a:r>
            <a:r>
              <a:rPr dirty="0" sz="1100" spc="-105">
                <a:solidFill>
                  <a:srgbClr val="333333"/>
                </a:solidFill>
                <a:latin typeface="Arial Black"/>
                <a:cs typeface="Arial Black"/>
              </a:rPr>
              <a:t>to  </a:t>
            </a:r>
            <a:r>
              <a:rPr dirty="0" sz="1100" spc="-114">
                <a:solidFill>
                  <a:srgbClr val="333333"/>
                </a:solidFill>
                <a:latin typeface="Arial Black"/>
                <a:cs typeface="Arial Black"/>
              </a:rPr>
              <a:t>promote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the </a:t>
            </a:r>
            <a:r>
              <a:rPr dirty="0" sz="1100" spc="-150">
                <a:solidFill>
                  <a:srgbClr val="333333"/>
                </a:solidFill>
                <a:latin typeface="Arial Black"/>
                <a:cs typeface="Arial Black"/>
              </a:rPr>
              <a:t>“Three </a:t>
            </a:r>
            <a:r>
              <a:rPr dirty="0" sz="1100" spc="-195">
                <a:solidFill>
                  <a:srgbClr val="333333"/>
                </a:solidFill>
                <a:latin typeface="Arial Black"/>
                <a:cs typeface="Arial Black"/>
              </a:rPr>
              <a:t>Es” </a:t>
            </a:r>
            <a:r>
              <a:rPr dirty="0" sz="1100" spc="-85">
                <a:solidFill>
                  <a:srgbClr val="333333"/>
                </a:solidFill>
                <a:latin typeface="Arial Black"/>
                <a:cs typeface="Arial Black"/>
              </a:rPr>
              <a:t>of </a:t>
            </a:r>
            <a:r>
              <a:rPr dirty="0" sz="1100" spc="-145">
                <a:solidFill>
                  <a:srgbClr val="333333"/>
                </a:solidFill>
                <a:latin typeface="Arial Black"/>
                <a:cs typeface="Arial Black"/>
              </a:rPr>
              <a:t>sustainable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development: </a:t>
            </a:r>
            <a:r>
              <a:rPr dirty="0" sz="1100" spc="-150">
                <a:solidFill>
                  <a:srgbClr val="333333"/>
                </a:solidFill>
                <a:latin typeface="Arial Black"/>
                <a:cs typeface="Arial Black"/>
              </a:rPr>
              <a:t>Survey </a:t>
            </a:r>
            <a:r>
              <a:rPr dirty="0" sz="1100" spc="-110">
                <a:solidFill>
                  <a:srgbClr val="333333"/>
                </a:solidFill>
                <a:latin typeface="Arial Black"/>
                <a:cs typeface="Arial Black"/>
              </a:rPr>
              <a:t>in 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medium </a:t>
            </a:r>
            <a:r>
              <a:rPr dirty="0" sz="1100" spc="-105">
                <a:solidFill>
                  <a:srgbClr val="333333"/>
                </a:solidFill>
                <a:latin typeface="Arial Black"/>
                <a:cs typeface="Arial Black"/>
              </a:rPr>
              <a:t>to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large </a:t>
            </a:r>
            <a:r>
              <a:rPr dirty="0" sz="1100" spc="-155">
                <a:solidFill>
                  <a:srgbClr val="333333"/>
                </a:solidFill>
                <a:latin typeface="Arial Black"/>
                <a:cs typeface="Arial Black"/>
              </a:rPr>
              <a:t>cities </a:t>
            </a:r>
            <a:r>
              <a:rPr dirty="0" sz="1100" spc="-110">
                <a:solidFill>
                  <a:srgbClr val="333333"/>
                </a:solidFill>
                <a:latin typeface="Arial Black"/>
                <a:cs typeface="Arial Black"/>
              </a:rPr>
              <a:t>in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the </a:t>
            </a:r>
            <a:r>
              <a:rPr dirty="0" sz="1100" spc="-125">
                <a:solidFill>
                  <a:srgbClr val="333333"/>
                </a:solidFill>
                <a:latin typeface="Arial Black"/>
                <a:cs typeface="Arial Black"/>
              </a:rPr>
              <a:t>United </a:t>
            </a:r>
            <a:r>
              <a:rPr dirty="0" sz="1100" spc="-160">
                <a:solidFill>
                  <a:srgbClr val="333333"/>
                </a:solidFill>
                <a:latin typeface="Arial Black"/>
                <a:cs typeface="Arial Black"/>
              </a:rPr>
              <a:t>States. </a:t>
            </a:r>
            <a:r>
              <a:rPr dirty="0" sz="1100" spc="-20" i="1">
                <a:solidFill>
                  <a:srgbClr val="333333"/>
                </a:solidFill>
                <a:latin typeface="Arial"/>
                <a:cs typeface="Arial"/>
              </a:rPr>
              <a:t>Journal </a:t>
            </a:r>
            <a:r>
              <a:rPr dirty="0" sz="1100" spc="-5" i="1">
                <a:solidFill>
                  <a:srgbClr val="333333"/>
                </a:solidFill>
                <a:latin typeface="Arial"/>
                <a:cs typeface="Arial"/>
              </a:rPr>
              <a:t>of Planning  </a:t>
            </a:r>
            <a:r>
              <a:rPr dirty="0" sz="1100" spc="-25" i="1">
                <a:solidFill>
                  <a:srgbClr val="333333"/>
                </a:solidFill>
                <a:latin typeface="Arial"/>
                <a:cs typeface="Arial"/>
              </a:rPr>
              <a:t>Education </a:t>
            </a:r>
            <a:r>
              <a:rPr dirty="0" sz="1100" spc="-10" i="1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dirty="0" sz="1100" spc="-70" i="1">
                <a:solidFill>
                  <a:srgbClr val="333333"/>
                </a:solidFill>
                <a:latin typeface="Arial"/>
                <a:cs typeface="Arial"/>
              </a:rPr>
              <a:t>Research</a:t>
            </a:r>
            <a:r>
              <a:rPr dirty="0" sz="1100" spc="-70">
                <a:solidFill>
                  <a:srgbClr val="333333"/>
                </a:solidFill>
                <a:latin typeface="Arial Black"/>
                <a:cs typeface="Arial Black"/>
              </a:rPr>
              <a:t>, </a:t>
            </a:r>
            <a:r>
              <a:rPr dirty="0" sz="1100" spc="-85" i="1">
                <a:solidFill>
                  <a:srgbClr val="333333"/>
                </a:solidFill>
                <a:latin typeface="Arial"/>
                <a:cs typeface="Arial"/>
              </a:rPr>
              <a:t>28</a:t>
            </a:r>
            <a:r>
              <a:rPr dirty="0" sz="1100" spc="-85">
                <a:solidFill>
                  <a:srgbClr val="333333"/>
                </a:solidFill>
                <a:latin typeface="Arial Black"/>
                <a:cs typeface="Arial Black"/>
              </a:rPr>
              <a:t>(1),</a:t>
            </a:r>
            <a:r>
              <a:rPr dirty="0" sz="1100" spc="-16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dirty="0" sz="1100" spc="-120">
                <a:solidFill>
                  <a:srgbClr val="333333"/>
                </a:solidFill>
                <a:latin typeface="Arial Black"/>
                <a:cs typeface="Arial Black"/>
              </a:rPr>
              <a:t>21–37.</a:t>
            </a:r>
            <a:endParaRPr sz="11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Arial Black"/>
              <a:cs typeface="Arial Black"/>
            </a:endParaRPr>
          </a:p>
          <a:p>
            <a:pPr marL="12700" marR="97155">
              <a:lnSpc>
                <a:spcPct val="100000"/>
              </a:lnSpc>
            </a:pPr>
            <a:r>
              <a:rPr dirty="0" sz="1100" spc="-160">
                <a:solidFill>
                  <a:srgbClr val="333333"/>
                </a:solidFill>
                <a:latin typeface="Arial Black"/>
                <a:cs typeface="Arial Black"/>
              </a:rPr>
              <a:t>Svara, </a:t>
            </a:r>
            <a:r>
              <a:rPr dirty="0" sz="1100" spc="-235">
                <a:solidFill>
                  <a:srgbClr val="333333"/>
                </a:solidFill>
                <a:latin typeface="Arial Black"/>
                <a:cs typeface="Arial Black"/>
              </a:rPr>
              <a:t>J. </a:t>
            </a:r>
            <a:r>
              <a:rPr dirty="0" sz="1100" spc="-135">
                <a:solidFill>
                  <a:srgbClr val="333333"/>
                </a:solidFill>
                <a:latin typeface="Arial Black"/>
                <a:cs typeface="Arial Black"/>
              </a:rPr>
              <a:t>H., </a:t>
            </a:r>
            <a:r>
              <a:rPr dirty="0" sz="1100" spc="-125">
                <a:solidFill>
                  <a:srgbClr val="333333"/>
                </a:solidFill>
                <a:latin typeface="Arial Black"/>
                <a:cs typeface="Arial Black"/>
              </a:rPr>
              <a:t>Watt, </a:t>
            </a:r>
            <a:r>
              <a:rPr dirty="0" sz="1100" spc="-175">
                <a:solidFill>
                  <a:srgbClr val="333333"/>
                </a:solidFill>
                <a:latin typeface="Arial Black"/>
                <a:cs typeface="Arial Black"/>
              </a:rPr>
              <a:t>T. </a:t>
            </a:r>
            <a:r>
              <a:rPr dirty="0" sz="1100" spc="-145">
                <a:solidFill>
                  <a:srgbClr val="333333"/>
                </a:solidFill>
                <a:latin typeface="Arial Black"/>
                <a:cs typeface="Arial Black"/>
              </a:rPr>
              <a:t>C., </a:t>
            </a:r>
            <a:r>
              <a:rPr dirty="0" sz="1100" spc="-95">
                <a:solidFill>
                  <a:srgbClr val="333333"/>
                </a:solidFill>
                <a:latin typeface="Arial Black"/>
                <a:cs typeface="Arial Black"/>
              </a:rPr>
              <a:t>&amp; </a:t>
            </a:r>
            <a:r>
              <a:rPr dirty="0" sz="1100" spc="-170">
                <a:solidFill>
                  <a:srgbClr val="333333"/>
                </a:solidFill>
                <a:latin typeface="Arial Black"/>
                <a:cs typeface="Arial Black"/>
              </a:rPr>
              <a:t>Jang, </a:t>
            </a:r>
            <a:r>
              <a:rPr dirty="0" sz="1100" spc="-135">
                <a:solidFill>
                  <a:srgbClr val="333333"/>
                </a:solidFill>
                <a:latin typeface="Arial Black"/>
                <a:cs typeface="Arial Black"/>
              </a:rPr>
              <a:t>H. </a:t>
            </a:r>
            <a:r>
              <a:rPr dirty="0" sz="1100" spc="-170">
                <a:solidFill>
                  <a:srgbClr val="333333"/>
                </a:solidFill>
                <a:latin typeface="Arial Black"/>
                <a:cs typeface="Arial Black"/>
              </a:rPr>
              <a:t>S.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(2013). </a:t>
            </a:r>
            <a:r>
              <a:rPr dirty="0" sz="1100" spc="-155">
                <a:solidFill>
                  <a:srgbClr val="333333"/>
                </a:solidFill>
                <a:latin typeface="Arial Black"/>
                <a:cs typeface="Arial Black"/>
              </a:rPr>
              <a:t>How </a:t>
            </a:r>
            <a:r>
              <a:rPr dirty="0" sz="1100" spc="-145">
                <a:solidFill>
                  <a:srgbClr val="333333"/>
                </a:solidFill>
                <a:latin typeface="Arial Black"/>
                <a:cs typeface="Arial Black"/>
              </a:rPr>
              <a:t>are </a:t>
            </a:r>
            <a:r>
              <a:rPr dirty="0" sz="1100" spc="-190">
                <a:solidFill>
                  <a:srgbClr val="333333"/>
                </a:solidFill>
                <a:latin typeface="Arial Black"/>
                <a:cs typeface="Arial Black"/>
              </a:rPr>
              <a:t>US </a:t>
            </a:r>
            <a:r>
              <a:rPr dirty="0" sz="1100" spc="-155">
                <a:solidFill>
                  <a:srgbClr val="333333"/>
                </a:solidFill>
                <a:latin typeface="Arial Black"/>
                <a:cs typeface="Arial Black"/>
              </a:rPr>
              <a:t>cities </a:t>
            </a:r>
            <a:r>
              <a:rPr dirty="0" sz="1100" spc="-100">
                <a:solidFill>
                  <a:srgbClr val="333333"/>
                </a:solidFill>
                <a:latin typeface="Arial Black"/>
                <a:cs typeface="Arial Black"/>
              </a:rPr>
              <a:t>doing  </a:t>
            </a:r>
            <a:r>
              <a:rPr dirty="0" sz="1100" spc="-140">
                <a:solidFill>
                  <a:srgbClr val="333333"/>
                </a:solidFill>
                <a:latin typeface="Arial Black"/>
                <a:cs typeface="Arial Black"/>
              </a:rPr>
              <a:t>sustainability? </a:t>
            </a:r>
            <a:r>
              <a:rPr dirty="0" sz="1100" spc="-90">
                <a:solidFill>
                  <a:srgbClr val="333333"/>
                </a:solidFill>
                <a:latin typeface="Arial Black"/>
                <a:cs typeface="Arial Black"/>
              </a:rPr>
              <a:t>Who </a:t>
            </a:r>
            <a:r>
              <a:rPr dirty="0" sz="1100" spc="-155">
                <a:solidFill>
                  <a:srgbClr val="333333"/>
                </a:solidFill>
                <a:latin typeface="Arial Black"/>
                <a:cs typeface="Arial Black"/>
              </a:rPr>
              <a:t>is </a:t>
            </a:r>
            <a:r>
              <a:rPr dirty="0" sz="1100" spc="-114">
                <a:solidFill>
                  <a:srgbClr val="333333"/>
                </a:solidFill>
                <a:latin typeface="Arial Black"/>
                <a:cs typeface="Arial Black"/>
              </a:rPr>
              <a:t>getting </a:t>
            </a:r>
            <a:r>
              <a:rPr dirty="0" sz="1100" spc="-100">
                <a:solidFill>
                  <a:srgbClr val="333333"/>
                </a:solidFill>
                <a:latin typeface="Arial Black"/>
                <a:cs typeface="Arial Black"/>
              </a:rPr>
              <a:t>on </a:t>
            </a:r>
            <a:r>
              <a:rPr dirty="0" sz="1100" spc="-130">
                <a:solidFill>
                  <a:srgbClr val="333333"/>
                </a:solidFill>
                <a:latin typeface="Arial Black"/>
                <a:cs typeface="Arial Black"/>
              </a:rPr>
              <a:t>the </a:t>
            </a:r>
            <a:r>
              <a:rPr dirty="0" sz="1100" spc="-135">
                <a:solidFill>
                  <a:srgbClr val="333333"/>
                </a:solidFill>
                <a:latin typeface="Arial Black"/>
                <a:cs typeface="Arial Black"/>
              </a:rPr>
              <a:t>sustainability </a:t>
            </a:r>
            <a:r>
              <a:rPr dirty="0" sz="1100" spc="-125">
                <a:solidFill>
                  <a:srgbClr val="333333"/>
                </a:solidFill>
                <a:latin typeface="Arial Black"/>
                <a:cs typeface="Arial Black"/>
              </a:rPr>
              <a:t>train</a:t>
            </a:r>
            <a:r>
              <a:rPr dirty="0" sz="1100" spc="8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dirty="0" sz="1100" spc="-125">
                <a:solidFill>
                  <a:srgbClr val="333333"/>
                </a:solidFill>
                <a:latin typeface="Arial Black"/>
                <a:cs typeface="Arial Black"/>
              </a:rPr>
              <a:t>and</a:t>
            </a:r>
            <a:endParaRPr sz="11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-125">
                <a:solidFill>
                  <a:srgbClr val="333333"/>
                </a:solidFill>
                <a:latin typeface="Arial Black"/>
                <a:cs typeface="Arial Black"/>
              </a:rPr>
              <a:t>Why? </a:t>
            </a:r>
            <a:r>
              <a:rPr dirty="0" sz="1100" spc="-45" i="1">
                <a:solidFill>
                  <a:srgbClr val="333333"/>
                </a:solidFill>
                <a:latin typeface="Arial"/>
                <a:cs typeface="Arial"/>
              </a:rPr>
              <a:t>Cityscape</a:t>
            </a:r>
            <a:r>
              <a:rPr dirty="0" sz="1100" spc="-45">
                <a:solidFill>
                  <a:srgbClr val="333333"/>
                </a:solidFill>
                <a:latin typeface="Arial Black"/>
                <a:cs typeface="Arial Black"/>
              </a:rPr>
              <a:t>, </a:t>
            </a:r>
            <a:r>
              <a:rPr dirty="0" sz="1100" spc="-55" i="1">
                <a:solidFill>
                  <a:srgbClr val="333333"/>
                </a:solidFill>
                <a:latin typeface="Arial"/>
                <a:cs typeface="Arial"/>
              </a:rPr>
              <a:t>15</a:t>
            </a:r>
            <a:r>
              <a:rPr dirty="0" sz="1100" spc="-55">
                <a:solidFill>
                  <a:srgbClr val="333333"/>
                </a:solidFill>
                <a:latin typeface="Arial Black"/>
                <a:cs typeface="Arial Black"/>
              </a:rPr>
              <a:t>,</a:t>
            </a:r>
            <a:r>
              <a:rPr dirty="0" sz="1100" spc="-114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dirty="0" sz="1100" spc="-105">
                <a:solidFill>
                  <a:srgbClr val="333333"/>
                </a:solidFill>
                <a:latin typeface="Arial Black"/>
                <a:cs typeface="Arial Black"/>
              </a:rPr>
              <a:t>9–44</a:t>
            </a:r>
            <a:endParaRPr sz="11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6733" y="5303710"/>
            <a:ext cx="136588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280">
                <a:solidFill>
                  <a:srgbClr val="333333"/>
                </a:solidFill>
                <a:latin typeface="Arial Black"/>
                <a:cs typeface="Arial Black"/>
              </a:rPr>
              <a:t>T</a:t>
            </a:r>
            <a:r>
              <a:rPr dirty="0" sz="1800" spc="-260">
                <a:solidFill>
                  <a:srgbClr val="333333"/>
                </a:solidFill>
                <a:latin typeface="Arial Black"/>
                <a:cs typeface="Arial Black"/>
              </a:rPr>
              <a:t>h</a:t>
            </a:r>
            <a:r>
              <a:rPr dirty="0" sz="1800" spc="-290">
                <a:solidFill>
                  <a:srgbClr val="333333"/>
                </a:solidFill>
                <a:latin typeface="Arial Black"/>
                <a:cs typeface="Arial Black"/>
              </a:rPr>
              <a:t>a</a:t>
            </a:r>
            <a:r>
              <a:rPr dirty="0" sz="1800" spc="-185">
                <a:solidFill>
                  <a:srgbClr val="333333"/>
                </a:solidFill>
                <a:latin typeface="Arial Black"/>
                <a:cs typeface="Arial Black"/>
              </a:rPr>
              <a:t>n</a:t>
            </a:r>
            <a:r>
              <a:rPr dirty="0" sz="1800" spc="-240">
                <a:solidFill>
                  <a:srgbClr val="333333"/>
                </a:solidFill>
                <a:latin typeface="Arial Black"/>
                <a:cs typeface="Arial Black"/>
              </a:rPr>
              <a:t>ks!</a:t>
            </a:r>
            <a:endParaRPr sz="1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Arial Black"/>
              <a:cs typeface="Arial Black"/>
            </a:endParaRPr>
          </a:p>
          <a:p>
            <a:pPr algn="r" marL="12700" marR="5080" indent="40640">
              <a:lnSpc>
                <a:spcPct val="100000"/>
              </a:lnSpc>
              <a:spcBef>
                <a:spcPts val="5"/>
              </a:spcBef>
            </a:pPr>
            <a:r>
              <a:rPr dirty="0" sz="1800" spc="-229">
                <a:solidFill>
                  <a:srgbClr val="333333"/>
                </a:solidFill>
                <a:latin typeface="Arial Black"/>
                <a:cs typeface="Arial Black"/>
              </a:rPr>
              <a:t>Shantanu</a:t>
            </a:r>
            <a:r>
              <a:rPr dirty="0" sz="1800" spc="-24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dirty="0" sz="1800" spc="-270">
                <a:solidFill>
                  <a:srgbClr val="333333"/>
                </a:solidFill>
                <a:latin typeface="Arial Black"/>
                <a:cs typeface="Arial Black"/>
              </a:rPr>
              <a:t>Pai </a:t>
            </a:r>
            <a:r>
              <a:rPr dirty="0" sz="1800" spc="-165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dirty="0" sz="1800" spc="-340">
                <a:solidFill>
                  <a:srgbClr val="333333"/>
                </a:solidFill>
                <a:latin typeface="Arial Black"/>
                <a:cs typeface="Arial Black"/>
                <a:hlinkClick r:id="rId2"/>
              </a:rPr>
              <a:t>s</a:t>
            </a:r>
            <a:r>
              <a:rPr dirty="0" sz="1800" spc="-175">
                <a:solidFill>
                  <a:srgbClr val="333333"/>
                </a:solidFill>
                <a:latin typeface="Arial Black"/>
                <a:cs typeface="Arial Black"/>
                <a:hlinkClick r:id="rId2"/>
              </a:rPr>
              <a:t>p</a:t>
            </a:r>
            <a:r>
              <a:rPr dirty="0" sz="1800" spc="-65">
                <a:solidFill>
                  <a:srgbClr val="333333"/>
                </a:solidFill>
                <a:latin typeface="Arial Black"/>
                <a:cs typeface="Arial Black"/>
                <a:hlinkClick r:id="rId2"/>
              </a:rPr>
              <a:t>ai@</a:t>
            </a:r>
            <a:r>
              <a:rPr dirty="0" sz="1800" spc="-70">
                <a:solidFill>
                  <a:srgbClr val="333333"/>
                </a:solidFill>
                <a:latin typeface="Arial Black"/>
                <a:cs typeface="Arial Black"/>
                <a:hlinkClick r:id="rId2"/>
              </a:rPr>
              <a:t>u</a:t>
            </a:r>
            <a:r>
              <a:rPr dirty="0" sz="1800" spc="-285">
                <a:solidFill>
                  <a:srgbClr val="333333"/>
                </a:solidFill>
                <a:latin typeface="Arial Black"/>
                <a:cs typeface="Arial Black"/>
                <a:hlinkClick r:id="rId2"/>
              </a:rPr>
              <a:t>ic</a:t>
            </a:r>
            <a:r>
              <a:rPr dirty="0" sz="1800" spc="-185">
                <a:solidFill>
                  <a:srgbClr val="333333"/>
                </a:solidFill>
                <a:latin typeface="Arial Black"/>
                <a:cs typeface="Arial Black"/>
                <a:hlinkClick r:id="rId2"/>
              </a:rPr>
              <a:t>.</a:t>
            </a:r>
            <a:r>
              <a:rPr dirty="0" sz="1800" spc="-270">
                <a:solidFill>
                  <a:srgbClr val="333333"/>
                </a:solidFill>
                <a:latin typeface="Arial Black"/>
                <a:cs typeface="Arial Black"/>
                <a:hlinkClick r:id="rId2"/>
              </a:rPr>
              <a:t>e</a:t>
            </a:r>
            <a:r>
              <a:rPr dirty="0" sz="1800" spc="-170">
                <a:solidFill>
                  <a:srgbClr val="333333"/>
                </a:solidFill>
                <a:latin typeface="Arial Black"/>
                <a:cs typeface="Arial Black"/>
                <a:hlinkClick r:id="rId2"/>
              </a:rPr>
              <a:t>du</a:t>
            </a:r>
            <a:endParaRPr sz="1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333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Pai, Shantanu</dc:creator>
  <dc:title>PowerPoint Presentation</dc:title>
  <dcterms:created xsi:type="dcterms:W3CDTF">2020-09-30T17:19:43Z</dcterms:created>
  <dcterms:modified xsi:type="dcterms:W3CDTF">2020-09-30T17:19:43Z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2020-09-29T00:00:00Z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2020-09-30T00:00:00Z</vt:filetime>
  </property>
</Properties>
</file>