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16"/>
  </p:notesMasterIdLst>
  <p:sldIdLst>
    <p:sldId id="284" r:id="rId4"/>
    <p:sldId id="340" r:id="rId5"/>
    <p:sldId id="380" r:id="rId6"/>
    <p:sldId id="379" r:id="rId7"/>
    <p:sldId id="256" r:id="rId8"/>
    <p:sldId id="257" r:id="rId9"/>
    <p:sldId id="258" r:id="rId10"/>
    <p:sldId id="286" r:id="rId11"/>
    <p:sldId id="287" r:id="rId12"/>
    <p:sldId id="260" r:id="rId13"/>
    <p:sldId id="11554" r:id="rId14"/>
    <p:sldId id="28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06" d="100"/>
          <a:sy n="106" d="100"/>
        </p:scale>
        <p:origin x="18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77D5E-722B-8545-A091-0D7CBDB1CFC3}" type="datetimeFigureOut">
              <a:rPr lang="en-US" smtClean="0"/>
              <a:t>6/21/23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76E77-BD88-7746-9648-E440D3E0BDDF}" type="slidenum">
              <a:rPr lang="en-US" smtClean="0"/>
              <a:t>‹#›</a:t>
            </a:fld>
            <a:endParaRPr lang="en-US"/>
          </a:p>
        </p:txBody>
      </p:sp>
    </p:spTree>
    <p:extLst>
      <p:ext uri="{BB962C8B-B14F-4D97-AF65-F5344CB8AC3E}">
        <p14:creationId xmlns:p14="http://schemas.microsoft.com/office/powerpoint/2010/main" val="334443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E77-BD88-7746-9648-E440D3E0BDDF}" type="slidenum">
              <a:rPr lang="en-US" smtClean="0"/>
              <a:t>1</a:t>
            </a:fld>
            <a:endParaRPr lang="en-US"/>
          </a:p>
        </p:txBody>
      </p:sp>
    </p:spTree>
    <p:extLst>
      <p:ext uri="{BB962C8B-B14F-4D97-AF65-F5344CB8AC3E}">
        <p14:creationId xmlns:p14="http://schemas.microsoft.com/office/powerpoint/2010/main" val="66502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dirty="0">
                <a:solidFill>
                  <a:srgbClr val="1A75BC"/>
                </a:solidFill>
                <a:latin typeface="Arial" panose="020B0604020202020204" pitchFamily="34" charset="0"/>
                <a:cs typeface="Arial" panose="020B0604020202020204" pitchFamily="34" charset="0"/>
              </a:rPr>
              <a:t>SEDAC and the Illinois Green Business Association have adopted the Oak Park community as an area of focus in the state of Illinois because:</a:t>
            </a:r>
          </a:p>
          <a:p>
            <a:pPr marL="171450" indent="-171450">
              <a:lnSpc>
                <a:spcPct val="150000"/>
              </a:lnSpc>
              <a:buFont typeface="Arial" panose="020B0604020202020204" pitchFamily="34" charset="0"/>
              <a:buChar char="•"/>
            </a:pPr>
            <a:r>
              <a:rPr lang="en-US" dirty="0">
                <a:solidFill>
                  <a:srgbClr val="1A75BC"/>
                </a:solidFill>
                <a:latin typeface="Arial" panose="020B0604020202020204" pitchFamily="34" charset="0"/>
                <a:cs typeface="Arial" panose="020B0604020202020204" pitchFamily="34" charset="0"/>
              </a:rPr>
              <a:t>This region is a food hub in the region. </a:t>
            </a:r>
          </a:p>
          <a:p>
            <a:pPr marL="171450" indent="-171450">
              <a:lnSpc>
                <a:spcPct val="150000"/>
              </a:lnSpc>
              <a:buFont typeface="Arial" panose="020B0604020202020204" pitchFamily="34" charset="0"/>
              <a:buChar char="•"/>
            </a:pPr>
            <a:r>
              <a:rPr lang="en-US" dirty="0">
                <a:solidFill>
                  <a:srgbClr val="1A75BC"/>
                </a:solidFill>
                <a:latin typeface="Arial" panose="020B0604020202020204" pitchFamily="34" charset="0"/>
                <a:cs typeface="Arial" panose="020B0604020202020204" pitchFamily="34" charset="0"/>
              </a:rPr>
              <a:t>This region is a sustainability leader in the Chicagoland area, we want to work with you to grow that notoriety even further</a:t>
            </a:r>
          </a:p>
          <a:p>
            <a:pPr marL="171450" indent="-171450">
              <a:lnSpc>
                <a:spcPct val="150000"/>
              </a:lnSpc>
              <a:buFont typeface="Arial" panose="020B0604020202020204" pitchFamily="34" charset="0"/>
              <a:buChar char="•"/>
            </a:pPr>
            <a:r>
              <a:rPr lang="en-US" dirty="0">
                <a:solidFill>
                  <a:srgbClr val="1A75BC"/>
                </a:solidFill>
                <a:latin typeface="Arial" panose="020B0604020202020204" pitchFamily="34" charset="0"/>
                <a:cs typeface="Arial" panose="020B0604020202020204" pitchFamily="34" charset="0"/>
              </a:rPr>
              <a:t>This region is unique in that it has a thriving business district and restaurant scene. </a:t>
            </a:r>
          </a:p>
          <a:p>
            <a:pPr marL="0" indent="0">
              <a:lnSpc>
                <a:spcPct val="150000"/>
              </a:lnSpc>
              <a:buFont typeface="Arial" panose="020B0604020202020204" pitchFamily="34" charset="0"/>
              <a:buNone/>
            </a:pPr>
            <a:br>
              <a:rPr lang="en-US" dirty="0">
                <a:solidFill>
                  <a:srgbClr val="1A75BC"/>
                </a:solidFill>
                <a:latin typeface="Arial" panose="020B0604020202020204" pitchFamily="34" charset="0"/>
                <a:cs typeface="Arial" panose="020B0604020202020204" pitchFamily="34" charset="0"/>
              </a:rPr>
            </a:br>
            <a:r>
              <a:rPr lang="en-US" dirty="0">
                <a:solidFill>
                  <a:srgbClr val="1A75BC"/>
                </a:solidFill>
                <a:latin typeface="Arial" panose="020B0604020202020204" pitchFamily="34" charset="0"/>
                <a:cs typeface="Arial" panose="020B0604020202020204" pitchFamily="34" charset="0"/>
              </a:rPr>
              <a:t>We want to help your business increase resilience through sustainable practices, but we also want to launch the first green dining hub in Illinois in Oak Park with each and every one of you.</a:t>
            </a:r>
          </a:p>
          <a:p>
            <a:pPr marL="171450" indent="-171450">
              <a:lnSpc>
                <a:spcPct val="150000"/>
              </a:lnSpc>
              <a:buFont typeface="Arial" panose="020B0604020202020204" pitchFamily="34" charset="0"/>
              <a:buChar char="•"/>
            </a:pPr>
            <a:endParaRPr lang="en-US" sz="1200" b="1" dirty="0">
              <a:solidFill>
                <a:srgbClr val="1A75B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E08E9-2322-4307-96D1-4AEF9329F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33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14B3B-BF2A-4318-9873-33488700B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41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tx2"/>
                </a:solidFill>
                <a:latin typeface="Arial" panose="020B0604020202020204" pitchFamily="34" charset="0"/>
                <a:cs typeface="Arial" panose="020B0604020202020204" pitchFamily="34" charset="0"/>
              </a:rPr>
              <a:t>Follows the STL Green Dining District Model – 25% of a district/region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0" dirty="0">
                <a:solidFill>
                  <a:schemeClr val="tx2"/>
                </a:solidFill>
                <a:latin typeface="Arial" panose="020B0604020202020204" pitchFamily="34" charset="0"/>
                <a:cs typeface="Arial" panose="020B0604020202020204" pitchFamily="34" charset="0"/>
              </a:rPr>
              <a:t>Connect businesses to available resources, leverage collective interests/buying power for collaboration &amp; efficiency</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b="0" dirty="0">
              <a:solidFill>
                <a:srgbClr val="1A75B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E08E9-2322-4307-96D1-4AEF9329F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9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e5c6151be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 name="Google Shape;36;ge5c6151be7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76E77-BD88-7746-9648-E440D3E0BDDF}" type="slidenum">
              <a:rPr lang="en-US" smtClean="0"/>
              <a:t>12</a:t>
            </a:fld>
            <a:endParaRPr lang="en-US"/>
          </a:p>
        </p:txBody>
      </p:sp>
    </p:spTree>
    <p:extLst>
      <p:ext uri="{BB962C8B-B14F-4D97-AF65-F5344CB8AC3E}">
        <p14:creationId xmlns:p14="http://schemas.microsoft.com/office/powerpoint/2010/main" val="90180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0639651-F495-6A4D-8535-26B721827EDD}"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65131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639651-F495-6A4D-8535-26B721827EDD}"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129078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639651-F495-6A4D-8535-26B721827EDD}"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346991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
        <p:cNvGrpSpPr/>
        <p:nvPr/>
      </p:nvGrpSpPr>
      <p:grpSpPr>
        <a:xfrm>
          <a:off x="0" y="0"/>
          <a:ext cx="0" cy="0"/>
          <a:chOff x="0" y="0"/>
          <a:chExt cx="0" cy="0"/>
        </a:xfrm>
      </p:grpSpPr>
      <p:sp>
        <p:nvSpPr>
          <p:cNvPr id="15" name="Google Shape;15;p2"/>
          <p:cNvSpPr txBox="1">
            <a:spLocks noGrp="1"/>
          </p:cNvSpPr>
          <p:nvPr>
            <p:ph type="sldNum" idx="12"/>
          </p:nvPr>
        </p:nvSpPr>
        <p:spPr>
          <a:xfrm>
            <a:off x="8280400" y="6297082"/>
            <a:ext cx="40639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4D97C6"/>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4D97C6"/>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4D97C6"/>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4D97C6"/>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4D97C6"/>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4D97C6"/>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4D97C6"/>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4D97C6"/>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4D97C6"/>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2885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6"/>
            <a:ext cx="9144000" cy="1600197"/>
          </a:xfrm>
          <a:solidFill>
            <a:schemeClr val="tx2"/>
          </a:solidFill>
          <a:ln w="0">
            <a:noFill/>
          </a:ln>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990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60C7D-12C3-4D31-AB13-9D22D0748F56}"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D177D-F476-4F1F-B822-F34654595C36}"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1" y="33567"/>
            <a:ext cx="1736251" cy="2252439"/>
          </a:xfrm>
          <a:prstGeom prst="rect">
            <a:avLst/>
          </a:prstGeom>
        </p:spPr>
      </p:pic>
    </p:spTree>
    <p:extLst>
      <p:ext uri="{BB962C8B-B14F-4D97-AF65-F5344CB8AC3E}">
        <p14:creationId xmlns:p14="http://schemas.microsoft.com/office/powerpoint/2010/main" val="346719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74932"/>
            <a:ext cx="9154115" cy="685800"/>
          </a:xfrm>
          <a:solidFill>
            <a:schemeClr val="tx2"/>
          </a:solidFill>
          <a:ln>
            <a:noFill/>
          </a:ln>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14E07-E158-4742-B0D2-221CF7C6E472}"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cap="none" spc="0">
                <a:ln w="0"/>
                <a:solidFill>
                  <a:srgbClr val="1F497D"/>
                </a:solidFill>
                <a:effectLst>
                  <a:outerShdw blurRad="38100" dist="25400" dir="5400000" algn="ctr" rotWithShape="0">
                    <a:srgbClr val="6E747A">
                      <a:alpha val="43000"/>
                    </a:srgbClr>
                  </a:outerShdw>
                </a:effectLst>
              </a:defRPr>
            </a:lvl1pPr>
          </a:lstStyle>
          <a:p>
            <a:fld id="{6A5D177D-F476-4F1F-B822-F34654595C36}" type="slidenum">
              <a:rPr lang="en-US" smtClean="0"/>
              <a:pPr/>
              <a:t>‹#›</a:t>
            </a:fld>
            <a:endParaRPr lang="en-US"/>
          </a:p>
        </p:txBody>
      </p:sp>
    </p:spTree>
    <p:extLst>
      <p:ext uri="{BB962C8B-B14F-4D97-AF65-F5344CB8AC3E}">
        <p14:creationId xmlns:p14="http://schemas.microsoft.com/office/powerpoint/2010/main" val="2424825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solidFill>
            <a:schemeClr val="tx2"/>
          </a:solidFill>
        </p:spPr>
        <p:txBody>
          <a:bodyPr anchor="t"/>
          <a:lstStyle>
            <a:lvl1pPr algn="l">
              <a:defRPr sz="3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317AB-001E-478F-9C49-D5CF31CB8FF2}"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D177D-F476-4F1F-B822-F34654595C36}" type="slidenum">
              <a:rPr lang="en-US" smtClean="0"/>
              <a:pPr/>
              <a:t>‹#›</a:t>
            </a:fld>
            <a:endParaRPr lang="en-US"/>
          </a:p>
        </p:txBody>
      </p:sp>
      <p:pic>
        <p:nvPicPr>
          <p:cNvPr id="8" name="Picture 7">
            <a:extLst>
              <a:ext uri="{FF2B5EF4-FFF2-40B4-BE49-F238E27FC236}">
                <a16:creationId xmlns:a16="http://schemas.microsoft.com/office/drawing/2014/main" id="{1907661D-DB16-40EA-81AB-0A9BBE67DF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146" y="173955"/>
            <a:ext cx="1903091" cy="2468880"/>
          </a:xfrm>
          <a:prstGeom prst="rect">
            <a:avLst/>
          </a:prstGeom>
        </p:spPr>
      </p:pic>
    </p:spTree>
    <p:extLst>
      <p:ext uri="{BB962C8B-B14F-4D97-AF65-F5344CB8AC3E}">
        <p14:creationId xmlns:p14="http://schemas.microsoft.com/office/powerpoint/2010/main" val="331977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73A0B-2EED-47F7-88DC-B8B742D25D9D}"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326605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635D9-640E-40D8-A8C0-0135A9F05686}" type="datetime1">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314848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0F9F40F-DCE5-4773-83BF-0B5635EFEB1B}" type="datetime1">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1037666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BFA05-D39E-4487-8852-596FFF628DF5}" type="datetime1">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35831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639651-F495-6A4D-8535-26B721827EDD}"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54358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CBBE834-6747-4AD7-999F-3446ACF489D9}"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3198214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F5BD57D-C1FF-413D-9A93-2B24261238B7}" type="datetime1">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275922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97CC6-F328-4BE0-9F4E-935E9871F708}"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7088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A3FF2-86DC-43A2-BF43-E51780AB7D46}" type="datetime1">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D177D-F476-4F1F-B822-F34654595C36}" type="slidenum">
              <a:rPr lang="en-US" smtClean="0"/>
              <a:pPr/>
              <a:t>‹#›</a:t>
            </a:fld>
            <a:endParaRPr lang="en-US"/>
          </a:p>
        </p:txBody>
      </p:sp>
    </p:spTree>
    <p:extLst>
      <p:ext uri="{BB962C8B-B14F-4D97-AF65-F5344CB8AC3E}">
        <p14:creationId xmlns:p14="http://schemas.microsoft.com/office/powerpoint/2010/main" val="147246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BEDB6BF-502A-40AE-96A8-AA6312EF8EF2}" type="datetimeFigureOut">
              <a:rPr lang="en-US" smtClean="0"/>
              <a:t>6/21/23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173491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DB6BF-502A-40AE-96A8-AA6312EF8EF2}" type="datetimeFigureOut">
              <a:rPr lang="en-US" smtClean="0"/>
              <a:t>6/21/23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2767881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DB6BF-502A-40AE-96A8-AA6312EF8EF2}" type="datetimeFigureOut">
              <a:rPr lang="en-US" smtClean="0"/>
              <a:t>6/21/23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289647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DB6BF-502A-40AE-96A8-AA6312EF8EF2}" type="datetimeFigureOut">
              <a:rPr lang="en-US" smtClean="0"/>
              <a:t>6/21/23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3528431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DB6BF-502A-40AE-96A8-AA6312EF8EF2}" type="datetimeFigureOut">
              <a:rPr lang="en-US" smtClean="0"/>
              <a:t>6/21/23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71539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EDB6BF-502A-40AE-96A8-AA6312EF8EF2}" type="datetimeFigureOut">
              <a:rPr lang="en-US" smtClean="0"/>
              <a:t>6/21/23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412025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0639651-F495-6A4D-8535-26B721827EDD}"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1116270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DB6BF-502A-40AE-96A8-AA6312EF8EF2}" type="datetimeFigureOut">
              <a:rPr lang="en-US" smtClean="0"/>
              <a:t>6/21/23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1888533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BEDB6BF-502A-40AE-96A8-AA6312EF8EF2}" type="datetimeFigureOut">
              <a:rPr lang="en-US" smtClean="0"/>
              <a:t>6/21/23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3719282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BEDB6BF-502A-40AE-96A8-AA6312EF8EF2}" type="datetimeFigureOut">
              <a:rPr lang="en-US" smtClean="0"/>
              <a:t>6/21/23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377147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DB6BF-502A-40AE-96A8-AA6312EF8EF2}" type="datetimeFigureOut">
              <a:rPr lang="en-US" smtClean="0"/>
              <a:t>6/21/23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89016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DB6BF-502A-40AE-96A8-AA6312EF8EF2}" type="datetimeFigureOut">
              <a:rPr lang="en-US" smtClean="0"/>
              <a:t>6/21/23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F51687-0653-44F2-93CA-52CFC3996EB3}" type="slidenum">
              <a:rPr lang="en-US" smtClean="0"/>
              <a:t>‹#›</a:t>
            </a:fld>
            <a:endParaRPr lang="en-US" dirty="0"/>
          </a:p>
        </p:txBody>
      </p:sp>
    </p:spTree>
    <p:extLst>
      <p:ext uri="{BB962C8B-B14F-4D97-AF65-F5344CB8AC3E}">
        <p14:creationId xmlns:p14="http://schemas.microsoft.com/office/powerpoint/2010/main" val="204122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0639651-F495-6A4D-8535-26B721827EDD}"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16837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0639651-F495-6A4D-8535-26B721827EDD}"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393109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0639651-F495-6A4D-8535-26B721827EDD}"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418831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39651-F495-6A4D-8535-26B721827EDD}"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210354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0639651-F495-6A4D-8535-26B721827EDD}"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361625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0639651-F495-6A4D-8535-26B721827EDD}"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AF408-4B2D-2D44-9D82-D592BBCF3750}" type="slidenum">
              <a:rPr lang="en-US" smtClean="0"/>
              <a:t>‹#›</a:t>
            </a:fld>
            <a:endParaRPr lang="en-US"/>
          </a:p>
        </p:txBody>
      </p:sp>
    </p:spTree>
    <p:extLst>
      <p:ext uri="{BB962C8B-B14F-4D97-AF65-F5344CB8AC3E}">
        <p14:creationId xmlns:p14="http://schemas.microsoft.com/office/powerpoint/2010/main" val="368194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39651-F495-6A4D-8535-26B721827EDD}" type="datetimeFigureOut">
              <a:rPr lang="en-US" smtClean="0"/>
              <a:t>6/21/23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AF408-4B2D-2D44-9D82-D592BBCF3750}" type="slidenum">
              <a:rPr lang="en-US" smtClean="0"/>
              <a:t>‹#›</a:t>
            </a:fld>
            <a:endParaRPr lang="en-US"/>
          </a:p>
        </p:txBody>
      </p:sp>
    </p:spTree>
    <p:extLst>
      <p:ext uri="{BB962C8B-B14F-4D97-AF65-F5344CB8AC3E}">
        <p14:creationId xmlns:p14="http://schemas.microsoft.com/office/powerpoint/2010/main" val="34993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chemeClr val="tx2"/>
          </a:solidFill>
          <a:ln w="38100">
            <a:no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240F80-4D46-483D-AE27-BB5E4531D861}" type="datetime1">
              <a:rPr lang="en-US" smtClean="0"/>
              <a:t>6/21/23</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5D177D-F476-4F1F-B822-F34654595C36}" type="slidenum">
              <a:rPr lang="en-US" smtClean="0"/>
              <a:pPr/>
              <a:t>‹#›</a:t>
            </a:fld>
            <a:endParaRPr lang="en-US"/>
          </a:p>
        </p:txBody>
      </p:sp>
    </p:spTree>
    <p:extLst>
      <p:ext uri="{BB962C8B-B14F-4D97-AF65-F5344CB8AC3E}">
        <p14:creationId xmlns:p14="http://schemas.microsoft.com/office/powerpoint/2010/main" val="14311478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85783" rtl="0" eaLnBrk="1" latinLnBrk="0" hangingPunct="1">
        <a:spcBef>
          <a:spcPct val="0"/>
        </a:spcBef>
        <a:buNone/>
        <a:defRPr sz="3300" kern="1200">
          <a:solidFill>
            <a:schemeClr val="bg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BEDB6BF-502A-40AE-96A8-AA6312EF8EF2}" type="datetimeFigureOut">
              <a:rPr lang="en-US" smtClean="0"/>
              <a:t>6/21/23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FF51687-0653-44F2-93CA-52CFC3996EB3}" type="slidenum">
              <a:rPr lang="en-US" smtClean="0"/>
              <a:t>‹#›</a:t>
            </a:fld>
            <a:endParaRPr lang="en-US" dirty="0"/>
          </a:p>
        </p:txBody>
      </p:sp>
    </p:spTree>
    <p:extLst>
      <p:ext uri="{BB962C8B-B14F-4D97-AF65-F5344CB8AC3E}">
        <p14:creationId xmlns:p14="http://schemas.microsoft.com/office/powerpoint/2010/main" val="17583323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okcountyil.gov/BRITE" TargetMode="External"/><Relationship Id="rId7" Type="http://schemas.openxmlformats.org/officeDocument/2006/relationships/hyperlink" Target="mailto:BRITE@cookcountyil.gov" TargetMode="External"/><Relationship Id="rId2" Type="http://schemas.openxmlformats.org/officeDocument/2006/relationships/hyperlink" Target="https://maps.cookcountyil.gov/svi/" TargetMode="External"/><Relationship Id="rId1" Type="http://schemas.openxmlformats.org/officeDocument/2006/relationships/slideLayout" Target="../slideLayouts/slideLayout14.xml"/><Relationship Id="rId6" Type="http://schemas.openxmlformats.org/officeDocument/2006/relationships/hyperlink" Target="https://forms.office.com/g/3A5KyZQU6f" TargetMode="External"/><Relationship Id="rId5" Type="http://schemas.openxmlformats.org/officeDocument/2006/relationships/hyperlink" Target="https://forms.office.com/g/mvUJh9HFtT" TargetMode="External"/><Relationship Id="rId4" Type="http://schemas.openxmlformats.org/officeDocument/2006/relationships/hyperlink" Target="https://forms.office.com/g/yh53q5rF9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emf"/><Relationship Id="rId5" Type="http://schemas.openxmlformats.org/officeDocument/2006/relationships/hyperlink" Target="http://www.takeout25.org/" TargetMode="Externa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sarah.edwards@cookcountyil.gov" TargetMode="External"/><Relationship Id="rId2" Type="http://schemas.openxmlformats.org/officeDocument/2006/relationships/hyperlink" Target="http://www.cookcountyil.gov/cpace" TargetMode="Externa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www.cookcountyil.gov/cpace" TargetMode="External"/><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7FC1-0EBD-0299-EE8A-DFC88CB42E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7E4D72-B510-E355-E4AE-FAC5C5F675F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18406039-2ACC-CCFC-D1F6-C7AB56A50AA6}"/>
              </a:ext>
            </a:extLst>
          </p:cNvPr>
          <p:cNvSpPr/>
          <p:nvPr/>
        </p:nvSpPr>
        <p:spPr>
          <a:xfrm rot="16200000">
            <a:off x="1143002" y="-1143001"/>
            <a:ext cx="6858001" cy="9143999"/>
          </a:xfrm>
          <a:prstGeom prst="rect">
            <a:avLst/>
          </a:prstGeom>
          <a:gradFill flip="none" rotWithShape="1">
            <a:gsLst>
              <a:gs pos="0">
                <a:srgbClr val="53B849"/>
              </a:gs>
              <a:gs pos="100000">
                <a:srgbClr val="1F82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F80193B-4544-1478-C444-439EC07840B2}"/>
              </a:ext>
            </a:extLst>
          </p:cNvPr>
          <p:cNvSpPr txBox="1"/>
          <p:nvPr/>
        </p:nvSpPr>
        <p:spPr>
          <a:xfrm>
            <a:off x="3265138" y="2077188"/>
            <a:ext cx="5458619" cy="1200329"/>
          </a:xfrm>
          <a:prstGeom prst="rect">
            <a:avLst/>
          </a:prstGeom>
          <a:noFill/>
        </p:spPr>
        <p:txBody>
          <a:bodyPr wrap="square" rtlCol="0">
            <a:spAutoFit/>
          </a:bodyPr>
          <a:lstStyle/>
          <a:p>
            <a:r>
              <a:rPr lang="en-US" sz="3600" b="1" dirty="0">
                <a:solidFill>
                  <a:schemeClr val="bg1"/>
                </a:solidFill>
                <a:latin typeface="Gotham Bold" pitchFamily="2" charset="0"/>
                <a:ea typeface="Times New Roman" panose="02020603050405020304" pitchFamily="18" charset="0"/>
                <a:cs typeface="Gotham Bold" pitchFamily="2" charset="0"/>
              </a:rPr>
              <a:t>Greening </a:t>
            </a:r>
            <a:r>
              <a:rPr lang="en-US" sz="3600" b="1">
                <a:solidFill>
                  <a:schemeClr val="bg1"/>
                </a:solidFill>
                <a:latin typeface="Gotham Bold" pitchFamily="2" charset="0"/>
                <a:ea typeface="Times New Roman" panose="02020603050405020304" pitchFamily="18" charset="0"/>
                <a:cs typeface="Gotham Bold" pitchFamily="2" charset="0"/>
              </a:rPr>
              <a:t>Chicago Metro Area </a:t>
            </a:r>
            <a:r>
              <a:rPr lang="en-US" sz="3600" b="1" dirty="0">
                <a:solidFill>
                  <a:schemeClr val="bg1"/>
                </a:solidFill>
                <a:latin typeface="Gotham Bold" pitchFamily="2" charset="0"/>
                <a:ea typeface="Times New Roman" panose="02020603050405020304" pitchFamily="18" charset="0"/>
                <a:cs typeface="Gotham Bold" pitchFamily="2" charset="0"/>
              </a:rPr>
              <a:t>Businesses</a:t>
            </a:r>
            <a:endParaRPr lang="en-US" sz="2800" dirty="0">
              <a:solidFill>
                <a:schemeClr val="bg1"/>
              </a:solidFill>
              <a:latin typeface="Gotham-Medium" pitchFamily="2" charset="0"/>
              <a:cs typeface="Gotham-Medium" pitchFamily="2" charset="0"/>
            </a:endParaRPr>
          </a:p>
        </p:txBody>
      </p:sp>
      <p:grpSp>
        <p:nvGrpSpPr>
          <p:cNvPr id="12" name="object 5">
            <a:extLst>
              <a:ext uri="{FF2B5EF4-FFF2-40B4-BE49-F238E27FC236}">
                <a16:creationId xmlns:a16="http://schemas.microsoft.com/office/drawing/2014/main" id="{614DE5FE-B29D-9B45-FE04-743C03A8333B}"/>
              </a:ext>
            </a:extLst>
          </p:cNvPr>
          <p:cNvGrpSpPr/>
          <p:nvPr/>
        </p:nvGrpSpPr>
        <p:grpSpPr>
          <a:xfrm>
            <a:off x="0" y="-18657"/>
            <a:ext cx="2726408" cy="2632472"/>
            <a:chOff x="13387832" y="6286500"/>
            <a:chExt cx="2868295" cy="2857500"/>
          </a:xfrm>
        </p:grpSpPr>
        <p:sp>
          <p:nvSpPr>
            <p:cNvPr id="13" name="object 6">
              <a:extLst>
                <a:ext uri="{FF2B5EF4-FFF2-40B4-BE49-F238E27FC236}">
                  <a16:creationId xmlns:a16="http://schemas.microsoft.com/office/drawing/2014/main" id="{B87B705C-B471-E099-A34F-8E4A8BC199A8}"/>
                </a:ext>
              </a:extLst>
            </p:cNvPr>
            <p:cNvSpPr/>
            <p:nvPr/>
          </p:nvSpPr>
          <p:spPr>
            <a:xfrm>
              <a:off x="13398500" y="6286500"/>
              <a:ext cx="2857500" cy="2857500"/>
            </a:xfrm>
            <a:custGeom>
              <a:avLst/>
              <a:gdLst/>
              <a:ahLst/>
              <a:cxnLst/>
              <a:rect l="l" t="t" r="r" b="b"/>
              <a:pathLst>
                <a:path w="2857500" h="2857500">
                  <a:moveTo>
                    <a:pt x="2857436" y="0"/>
                  </a:moveTo>
                  <a:lnTo>
                    <a:pt x="0" y="0"/>
                  </a:lnTo>
                  <a:lnTo>
                    <a:pt x="0" y="2857500"/>
                  </a:lnTo>
                  <a:lnTo>
                    <a:pt x="2857436" y="2857500"/>
                  </a:lnTo>
                  <a:lnTo>
                    <a:pt x="2857436" y="0"/>
                  </a:lnTo>
                  <a:close/>
                </a:path>
              </a:pathLst>
            </a:custGeom>
            <a:solidFill>
              <a:srgbClr val="54B948"/>
            </a:solidFill>
          </p:spPr>
          <p:txBody>
            <a:bodyPr wrap="square" lIns="0" tIns="0" rIns="0" bIns="0" rtlCol="0"/>
            <a:lstStyle/>
            <a:p>
              <a:endParaRPr sz="1350"/>
            </a:p>
          </p:txBody>
        </p:sp>
        <p:sp>
          <p:nvSpPr>
            <p:cNvPr id="14" name="object 7">
              <a:extLst>
                <a:ext uri="{FF2B5EF4-FFF2-40B4-BE49-F238E27FC236}">
                  <a16:creationId xmlns:a16="http://schemas.microsoft.com/office/drawing/2014/main" id="{7311626C-4CC8-F10C-466D-55DF6F3D3923}"/>
                </a:ext>
              </a:extLst>
            </p:cNvPr>
            <p:cNvSpPr/>
            <p:nvPr/>
          </p:nvSpPr>
          <p:spPr>
            <a:xfrm>
              <a:off x="13387833" y="7087476"/>
              <a:ext cx="2868295" cy="1256030"/>
            </a:xfrm>
            <a:custGeom>
              <a:avLst/>
              <a:gdLst/>
              <a:ahLst/>
              <a:cxnLst/>
              <a:rect l="l" t="t" r="r" b="b"/>
              <a:pathLst>
                <a:path w="2868294" h="1256029">
                  <a:moveTo>
                    <a:pt x="10693" y="672109"/>
                  </a:moveTo>
                  <a:lnTo>
                    <a:pt x="0" y="682066"/>
                  </a:lnTo>
                  <a:lnTo>
                    <a:pt x="3213" y="686231"/>
                  </a:lnTo>
                  <a:lnTo>
                    <a:pt x="7124" y="689965"/>
                  </a:lnTo>
                  <a:lnTo>
                    <a:pt x="10693" y="693940"/>
                  </a:lnTo>
                  <a:lnTo>
                    <a:pt x="10693" y="672109"/>
                  </a:lnTo>
                  <a:close/>
                </a:path>
                <a:path w="2868294" h="1256029">
                  <a:moveTo>
                    <a:pt x="525043" y="13309"/>
                  </a:moveTo>
                  <a:lnTo>
                    <a:pt x="461048" y="13309"/>
                  </a:lnTo>
                  <a:lnTo>
                    <a:pt x="461048" y="262140"/>
                  </a:lnTo>
                  <a:lnTo>
                    <a:pt x="455701" y="308457"/>
                  </a:lnTo>
                  <a:lnTo>
                    <a:pt x="440474" y="350989"/>
                  </a:lnTo>
                  <a:lnTo>
                    <a:pt x="416598" y="388531"/>
                  </a:lnTo>
                  <a:lnTo>
                    <a:pt x="385267" y="419862"/>
                  </a:lnTo>
                  <a:lnTo>
                    <a:pt x="347700" y="443738"/>
                  </a:lnTo>
                  <a:lnTo>
                    <a:pt x="305104" y="458965"/>
                  </a:lnTo>
                  <a:lnTo>
                    <a:pt x="258699" y="464312"/>
                  </a:lnTo>
                  <a:lnTo>
                    <a:pt x="212344" y="458965"/>
                  </a:lnTo>
                  <a:lnTo>
                    <a:pt x="169799" y="443738"/>
                  </a:lnTo>
                  <a:lnTo>
                    <a:pt x="132270" y="419862"/>
                  </a:lnTo>
                  <a:lnTo>
                    <a:pt x="100977" y="388531"/>
                  </a:lnTo>
                  <a:lnTo>
                    <a:pt x="77114" y="350989"/>
                  </a:lnTo>
                  <a:lnTo>
                    <a:pt x="61912" y="308457"/>
                  </a:lnTo>
                  <a:lnTo>
                    <a:pt x="56578" y="262140"/>
                  </a:lnTo>
                  <a:lnTo>
                    <a:pt x="61912" y="215734"/>
                  </a:lnTo>
                  <a:lnTo>
                    <a:pt x="77114" y="173139"/>
                  </a:lnTo>
                  <a:lnTo>
                    <a:pt x="100977" y="135572"/>
                  </a:lnTo>
                  <a:lnTo>
                    <a:pt x="132270" y="104241"/>
                  </a:lnTo>
                  <a:lnTo>
                    <a:pt x="169799" y="80365"/>
                  </a:lnTo>
                  <a:lnTo>
                    <a:pt x="212344" y="65151"/>
                  </a:lnTo>
                  <a:lnTo>
                    <a:pt x="258699" y="59804"/>
                  </a:lnTo>
                  <a:lnTo>
                    <a:pt x="305104" y="65151"/>
                  </a:lnTo>
                  <a:lnTo>
                    <a:pt x="347700" y="80365"/>
                  </a:lnTo>
                  <a:lnTo>
                    <a:pt x="385267" y="104241"/>
                  </a:lnTo>
                  <a:lnTo>
                    <a:pt x="416598" y="135572"/>
                  </a:lnTo>
                  <a:lnTo>
                    <a:pt x="440474" y="173139"/>
                  </a:lnTo>
                  <a:lnTo>
                    <a:pt x="455701" y="215734"/>
                  </a:lnTo>
                  <a:lnTo>
                    <a:pt x="461048" y="262140"/>
                  </a:lnTo>
                  <a:lnTo>
                    <a:pt x="461048" y="13309"/>
                  </a:lnTo>
                  <a:lnTo>
                    <a:pt x="458901" y="13309"/>
                  </a:lnTo>
                  <a:lnTo>
                    <a:pt x="458901" y="99517"/>
                  </a:lnTo>
                  <a:lnTo>
                    <a:pt x="456526" y="99517"/>
                  </a:lnTo>
                  <a:lnTo>
                    <a:pt x="429971" y="65849"/>
                  </a:lnTo>
                  <a:lnTo>
                    <a:pt x="396951" y="38252"/>
                  </a:lnTo>
                  <a:lnTo>
                    <a:pt x="357860" y="17551"/>
                  </a:lnTo>
                  <a:lnTo>
                    <a:pt x="313182" y="4533"/>
                  </a:lnTo>
                  <a:lnTo>
                    <a:pt x="263321" y="12"/>
                  </a:lnTo>
                  <a:lnTo>
                    <a:pt x="215595" y="4064"/>
                  </a:lnTo>
                  <a:lnTo>
                    <a:pt x="170561" y="15735"/>
                  </a:lnTo>
                  <a:lnTo>
                    <a:pt x="128943" y="34302"/>
                  </a:lnTo>
                  <a:lnTo>
                    <a:pt x="91427" y="59080"/>
                  </a:lnTo>
                  <a:lnTo>
                    <a:pt x="58750" y="89344"/>
                  </a:lnTo>
                  <a:lnTo>
                    <a:pt x="31610" y="124396"/>
                  </a:lnTo>
                  <a:lnTo>
                    <a:pt x="10744" y="163525"/>
                  </a:lnTo>
                  <a:lnTo>
                    <a:pt x="10744" y="360591"/>
                  </a:lnTo>
                  <a:lnTo>
                    <a:pt x="31610" y="399681"/>
                  </a:lnTo>
                  <a:lnTo>
                    <a:pt x="58750" y="434708"/>
                  </a:lnTo>
                  <a:lnTo>
                    <a:pt x="91427" y="464959"/>
                  </a:lnTo>
                  <a:lnTo>
                    <a:pt x="128943" y="489737"/>
                  </a:lnTo>
                  <a:lnTo>
                    <a:pt x="170561" y="508317"/>
                  </a:lnTo>
                  <a:lnTo>
                    <a:pt x="215595" y="519988"/>
                  </a:lnTo>
                  <a:lnTo>
                    <a:pt x="263321" y="524027"/>
                  </a:lnTo>
                  <a:lnTo>
                    <a:pt x="313182" y="519518"/>
                  </a:lnTo>
                  <a:lnTo>
                    <a:pt x="357860" y="506526"/>
                  </a:lnTo>
                  <a:lnTo>
                    <a:pt x="396951" y="485825"/>
                  </a:lnTo>
                  <a:lnTo>
                    <a:pt x="429971" y="458254"/>
                  </a:lnTo>
                  <a:lnTo>
                    <a:pt x="456526" y="424586"/>
                  </a:lnTo>
                  <a:lnTo>
                    <a:pt x="458901" y="424586"/>
                  </a:lnTo>
                  <a:lnTo>
                    <a:pt x="458901" y="495300"/>
                  </a:lnTo>
                  <a:lnTo>
                    <a:pt x="458508" y="518464"/>
                  </a:lnTo>
                  <a:lnTo>
                    <a:pt x="450545" y="581571"/>
                  </a:lnTo>
                  <a:lnTo>
                    <a:pt x="422275" y="650824"/>
                  </a:lnTo>
                  <a:lnTo>
                    <a:pt x="396494" y="681659"/>
                  </a:lnTo>
                  <a:lnTo>
                    <a:pt x="360819" y="706704"/>
                  </a:lnTo>
                  <a:lnTo>
                    <a:pt x="313613" y="723506"/>
                  </a:lnTo>
                  <a:lnTo>
                    <a:pt x="253288" y="729653"/>
                  </a:lnTo>
                  <a:lnTo>
                    <a:pt x="206222" y="725919"/>
                  </a:lnTo>
                  <a:lnTo>
                    <a:pt x="161404" y="714590"/>
                  </a:lnTo>
                  <a:lnTo>
                    <a:pt x="119976" y="695528"/>
                  </a:lnTo>
                  <a:lnTo>
                    <a:pt x="83108" y="668553"/>
                  </a:lnTo>
                  <a:lnTo>
                    <a:pt x="51955" y="633514"/>
                  </a:lnTo>
                  <a:lnTo>
                    <a:pt x="10744" y="672122"/>
                  </a:lnTo>
                  <a:lnTo>
                    <a:pt x="10744" y="693953"/>
                  </a:lnTo>
                  <a:lnTo>
                    <a:pt x="47396" y="726922"/>
                  </a:lnTo>
                  <a:lnTo>
                    <a:pt x="91605" y="753414"/>
                  </a:lnTo>
                  <a:lnTo>
                    <a:pt x="141732" y="772960"/>
                  </a:lnTo>
                  <a:lnTo>
                    <a:pt x="196164" y="785050"/>
                  </a:lnTo>
                  <a:lnTo>
                    <a:pt x="253288" y="789190"/>
                  </a:lnTo>
                  <a:lnTo>
                    <a:pt x="286131" y="787704"/>
                  </a:lnTo>
                  <a:lnTo>
                    <a:pt x="357784" y="772820"/>
                  </a:lnTo>
                  <a:lnTo>
                    <a:pt x="393801" y="757415"/>
                  </a:lnTo>
                  <a:lnTo>
                    <a:pt x="428104" y="735380"/>
                  </a:lnTo>
                  <a:lnTo>
                    <a:pt x="434124" y="729653"/>
                  </a:lnTo>
                  <a:lnTo>
                    <a:pt x="459282" y="705726"/>
                  </a:lnTo>
                  <a:lnTo>
                    <a:pt x="485965" y="667435"/>
                  </a:lnTo>
                  <a:lnTo>
                    <a:pt x="506742" y="619531"/>
                  </a:lnTo>
                  <a:lnTo>
                    <a:pt x="520230" y="560997"/>
                  </a:lnTo>
                  <a:lnTo>
                    <a:pt x="525043" y="490842"/>
                  </a:lnTo>
                  <a:lnTo>
                    <a:pt x="525043" y="424586"/>
                  </a:lnTo>
                  <a:lnTo>
                    <a:pt x="525043" y="99517"/>
                  </a:lnTo>
                  <a:lnTo>
                    <a:pt x="525043" y="13309"/>
                  </a:lnTo>
                  <a:close/>
                </a:path>
                <a:path w="2868294" h="1256029">
                  <a:moveTo>
                    <a:pt x="903084" y="1237983"/>
                  </a:moveTo>
                  <a:lnTo>
                    <a:pt x="897674" y="1178255"/>
                  </a:lnTo>
                  <a:lnTo>
                    <a:pt x="879716" y="1185214"/>
                  </a:lnTo>
                  <a:lnTo>
                    <a:pt x="860945" y="1190828"/>
                  </a:lnTo>
                  <a:lnTo>
                    <a:pt x="841756" y="1194574"/>
                  </a:lnTo>
                  <a:lnTo>
                    <a:pt x="822579" y="1195946"/>
                  </a:lnTo>
                  <a:lnTo>
                    <a:pt x="792822" y="1191094"/>
                  </a:lnTo>
                  <a:lnTo>
                    <a:pt x="770572" y="1177023"/>
                  </a:lnTo>
                  <a:lnTo>
                    <a:pt x="756627" y="1154480"/>
                  </a:lnTo>
                  <a:lnTo>
                    <a:pt x="751801" y="1124178"/>
                  </a:lnTo>
                  <a:lnTo>
                    <a:pt x="751801" y="791375"/>
                  </a:lnTo>
                  <a:lnTo>
                    <a:pt x="897674" y="791375"/>
                  </a:lnTo>
                  <a:lnTo>
                    <a:pt x="897674" y="731596"/>
                  </a:lnTo>
                  <a:lnTo>
                    <a:pt x="751801" y="731596"/>
                  </a:lnTo>
                  <a:lnTo>
                    <a:pt x="751801" y="584644"/>
                  </a:lnTo>
                  <a:lnTo>
                    <a:pt x="685419" y="584644"/>
                  </a:lnTo>
                  <a:lnTo>
                    <a:pt x="685419" y="1124178"/>
                  </a:lnTo>
                  <a:lnTo>
                    <a:pt x="689965" y="1165834"/>
                  </a:lnTo>
                  <a:lnTo>
                    <a:pt x="704342" y="1201928"/>
                  </a:lnTo>
                  <a:lnTo>
                    <a:pt x="729589" y="1230312"/>
                  </a:lnTo>
                  <a:lnTo>
                    <a:pt x="766800" y="1248905"/>
                  </a:lnTo>
                  <a:lnTo>
                    <a:pt x="817041" y="1255572"/>
                  </a:lnTo>
                  <a:lnTo>
                    <a:pt x="837780" y="1254061"/>
                  </a:lnTo>
                  <a:lnTo>
                    <a:pt x="860488" y="1250073"/>
                  </a:lnTo>
                  <a:lnTo>
                    <a:pt x="882980" y="1244447"/>
                  </a:lnTo>
                  <a:lnTo>
                    <a:pt x="903084" y="1237983"/>
                  </a:lnTo>
                  <a:close/>
                </a:path>
                <a:path w="2868294" h="1256029">
                  <a:moveTo>
                    <a:pt x="954011" y="5524"/>
                  </a:moveTo>
                  <a:lnTo>
                    <a:pt x="944270" y="3238"/>
                  </a:lnTo>
                  <a:lnTo>
                    <a:pt x="934694" y="1498"/>
                  </a:lnTo>
                  <a:lnTo>
                    <a:pt x="925093" y="406"/>
                  </a:lnTo>
                  <a:lnTo>
                    <a:pt x="915301" y="12"/>
                  </a:lnTo>
                  <a:lnTo>
                    <a:pt x="862393" y="7696"/>
                  </a:lnTo>
                  <a:lnTo>
                    <a:pt x="817867" y="29057"/>
                  </a:lnTo>
                  <a:lnTo>
                    <a:pt x="781405" y="61607"/>
                  </a:lnTo>
                  <a:lnTo>
                    <a:pt x="752729" y="102831"/>
                  </a:lnTo>
                  <a:lnTo>
                    <a:pt x="751293" y="89941"/>
                  </a:lnTo>
                  <a:lnTo>
                    <a:pt x="750150" y="68453"/>
                  </a:lnTo>
                  <a:lnTo>
                    <a:pt x="748461" y="13309"/>
                  </a:lnTo>
                  <a:lnTo>
                    <a:pt x="682078" y="13309"/>
                  </a:lnTo>
                  <a:lnTo>
                    <a:pt x="682929" y="41668"/>
                  </a:lnTo>
                  <a:lnTo>
                    <a:pt x="686739" y="122377"/>
                  </a:lnTo>
                  <a:lnTo>
                    <a:pt x="687603" y="156933"/>
                  </a:lnTo>
                  <a:lnTo>
                    <a:pt x="687603" y="524027"/>
                  </a:lnTo>
                  <a:lnTo>
                    <a:pt x="753986" y="524027"/>
                  </a:lnTo>
                  <a:lnTo>
                    <a:pt x="753986" y="245516"/>
                  </a:lnTo>
                  <a:lnTo>
                    <a:pt x="758355" y="197662"/>
                  </a:lnTo>
                  <a:lnTo>
                    <a:pt x="771702" y="154813"/>
                  </a:lnTo>
                  <a:lnTo>
                    <a:pt x="794321" y="118630"/>
                  </a:lnTo>
                  <a:lnTo>
                    <a:pt x="826503" y="90741"/>
                  </a:lnTo>
                  <a:lnTo>
                    <a:pt x="868565" y="72796"/>
                  </a:lnTo>
                  <a:lnTo>
                    <a:pt x="920813" y="66446"/>
                  </a:lnTo>
                  <a:lnTo>
                    <a:pt x="926211" y="66662"/>
                  </a:lnTo>
                  <a:lnTo>
                    <a:pt x="932307" y="67360"/>
                  </a:lnTo>
                  <a:lnTo>
                    <a:pt x="939025" y="68681"/>
                  </a:lnTo>
                  <a:lnTo>
                    <a:pt x="946302" y="70713"/>
                  </a:lnTo>
                  <a:lnTo>
                    <a:pt x="954011" y="5524"/>
                  </a:lnTo>
                  <a:close/>
                </a:path>
                <a:path w="2868294" h="1256029">
                  <a:moveTo>
                    <a:pt x="1502460" y="238734"/>
                  </a:moveTo>
                  <a:lnTo>
                    <a:pt x="1498587" y="194551"/>
                  </a:lnTo>
                  <a:lnTo>
                    <a:pt x="1487043" y="151574"/>
                  </a:lnTo>
                  <a:lnTo>
                    <a:pt x="1467942" y="111264"/>
                  </a:lnTo>
                  <a:lnTo>
                    <a:pt x="1441373" y="75044"/>
                  </a:lnTo>
                  <a:lnTo>
                    <a:pt x="1436255" y="70421"/>
                  </a:lnTo>
                  <a:lnTo>
                    <a:pt x="1436255" y="225552"/>
                  </a:lnTo>
                  <a:lnTo>
                    <a:pt x="1073594" y="225552"/>
                  </a:lnTo>
                  <a:lnTo>
                    <a:pt x="1089571" y="170789"/>
                  </a:lnTo>
                  <a:lnTo>
                    <a:pt x="1112164" y="132727"/>
                  </a:lnTo>
                  <a:lnTo>
                    <a:pt x="1146797" y="96875"/>
                  </a:lnTo>
                  <a:lnTo>
                    <a:pt x="1195235" y="70231"/>
                  </a:lnTo>
                  <a:lnTo>
                    <a:pt x="1259205" y="59791"/>
                  </a:lnTo>
                  <a:lnTo>
                    <a:pt x="1306550" y="65786"/>
                  </a:lnTo>
                  <a:lnTo>
                    <a:pt x="1348930" y="82638"/>
                  </a:lnTo>
                  <a:lnTo>
                    <a:pt x="1384706" y="108712"/>
                  </a:lnTo>
                  <a:lnTo>
                    <a:pt x="1412265" y="142316"/>
                  </a:lnTo>
                  <a:lnTo>
                    <a:pt x="1429981" y="181825"/>
                  </a:lnTo>
                  <a:lnTo>
                    <a:pt x="1436255" y="225552"/>
                  </a:lnTo>
                  <a:lnTo>
                    <a:pt x="1436255" y="70421"/>
                  </a:lnTo>
                  <a:lnTo>
                    <a:pt x="1424495" y="59791"/>
                  </a:lnTo>
                  <a:lnTo>
                    <a:pt x="1407439" y="44373"/>
                  </a:lnTo>
                  <a:lnTo>
                    <a:pt x="1366253" y="20688"/>
                  </a:lnTo>
                  <a:lnTo>
                    <a:pt x="1317904" y="5410"/>
                  </a:lnTo>
                  <a:lnTo>
                    <a:pt x="1262519" y="0"/>
                  </a:lnTo>
                  <a:lnTo>
                    <a:pt x="1214488" y="4152"/>
                  </a:lnTo>
                  <a:lnTo>
                    <a:pt x="1170178" y="16179"/>
                  </a:lnTo>
                  <a:lnTo>
                    <a:pt x="1130084" y="35445"/>
                  </a:lnTo>
                  <a:lnTo>
                    <a:pt x="1094752" y="61315"/>
                  </a:lnTo>
                  <a:lnTo>
                    <a:pt x="1064679" y="93141"/>
                  </a:lnTo>
                  <a:lnTo>
                    <a:pt x="1040396" y="130314"/>
                  </a:lnTo>
                  <a:lnTo>
                    <a:pt x="1022413" y="172186"/>
                  </a:lnTo>
                  <a:lnTo>
                    <a:pt x="1011237" y="218122"/>
                  </a:lnTo>
                  <a:lnTo>
                    <a:pt x="1007402" y="267474"/>
                  </a:lnTo>
                  <a:lnTo>
                    <a:pt x="1011135" y="318389"/>
                  </a:lnTo>
                  <a:lnTo>
                    <a:pt x="1022057" y="365328"/>
                  </a:lnTo>
                  <a:lnTo>
                    <a:pt x="1039787" y="407733"/>
                  </a:lnTo>
                  <a:lnTo>
                    <a:pt x="1063891" y="445096"/>
                  </a:lnTo>
                  <a:lnTo>
                    <a:pt x="1093978" y="476872"/>
                  </a:lnTo>
                  <a:lnTo>
                    <a:pt x="1129639" y="502513"/>
                  </a:lnTo>
                  <a:lnTo>
                    <a:pt x="1170457" y="521500"/>
                  </a:lnTo>
                  <a:lnTo>
                    <a:pt x="1216037" y="533285"/>
                  </a:lnTo>
                  <a:lnTo>
                    <a:pt x="1265974" y="537324"/>
                  </a:lnTo>
                  <a:lnTo>
                    <a:pt x="1318755" y="533374"/>
                  </a:lnTo>
                  <a:lnTo>
                    <a:pt x="1367967" y="521081"/>
                  </a:lnTo>
                  <a:lnTo>
                    <a:pt x="1412887" y="499821"/>
                  </a:lnTo>
                  <a:lnTo>
                    <a:pt x="1441716" y="477545"/>
                  </a:lnTo>
                  <a:lnTo>
                    <a:pt x="1452816" y="468972"/>
                  </a:lnTo>
                  <a:lnTo>
                    <a:pt x="1487055" y="427901"/>
                  </a:lnTo>
                  <a:lnTo>
                    <a:pt x="1438452" y="386880"/>
                  </a:lnTo>
                  <a:lnTo>
                    <a:pt x="1407147" y="424370"/>
                  </a:lnTo>
                  <a:lnTo>
                    <a:pt x="1365580" y="452945"/>
                  </a:lnTo>
                  <a:lnTo>
                    <a:pt x="1317599" y="471157"/>
                  </a:lnTo>
                  <a:lnTo>
                    <a:pt x="1267040" y="477545"/>
                  </a:lnTo>
                  <a:lnTo>
                    <a:pt x="1207604" y="469798"/>
                  </a:lnTo>
                  <a:lnTo>
                    <a:pt x="1161021" y="449110"/>
                  </a:lnTo>
                  <a:lnTo>
                    <a:pt x="1125943" y="419277"/>
                  </a:lnTo>
                  <a:lnTo>
                    <a:pt x="1101013" y="384162"/>
                  </a:lnTo>
                  <a:lnTo>
                    <a:pt x="1084872" y="347560"/>
                  </a:lnTo>
                  <a:lnTo>
                    <a:pt x="1073594" y="285229"/>
                  </a:lnTo>
                  <a:lnTo>
                    <a:pt x="1502460" y="285229"/>
                  </a:lnTo>
                  <a:lnTo>
                    <a:pt x="1502460" y="238734"/>
                  </a:lnTo>
                  <a:close/>
                </a:path>
                <a:path w="2868294" h="1256029">
                  <a:moveTo>
                    <a:pt x="1524571" y="987031"/>
                  </a:moveTo>
                  <a:lnTo>
                    <a:pt x="1520520" y="936752"/>
                  </a:lnTo>
                  <a:lnTo>
                    <a:pt x="1508760" y="890244"/>
                  </a:lnTo>
                  <a:lnTo>
                    <a:pt x="1489811" y="848093"/>
                  </a:lnTo>
                  <a:lnTo>
                    <a:pt x="1464221" y="810844"/>
                  </a:lnTo>
                  <a:lnTo>
                    <a:pt x="1458252" y="804862"/>
                  </a:lnTo>
                  <a:lnTo>
                    <a:pt x="1458252" y="987031"/>
                  </a:lnTo>
                  <a:lnTo>
                    <a:pt x="1453591" y="1034796"/>
                  </a:lnTo>
                  <a:lnTo>
                    <a:pt x="1439989" y="1078712"/>
                  </a:lnTo>
                  <a:lnTo>
                    <a:pt x="1417955" y="1117511"/>
                  </a:lnTo>
                  <a:lnTo>
                    <a:pt x="1388008" y="1149908"/>
                  </a:lnTo>
                  <a:lnTo>
                    <a:pt x="1350670" y="1174635"/>
                  </a:lnTo>
                  <a:lnTo>
                    <a:pt x="1306461" y="1190409"/>
                  </a:lnTo>
                  <a:lnTo>
                    <a:pt x="1255903" y="1195946"/>
                  </a:lnTo>
                  <a:lnTo>
                    <a:pt x="1205344" y="1190409"/>
                  </a:lnTo>
                  <a:lnTo>
                    <a:pt x="1161135" y="1174635"/>
                  </a:lnTo>
                  <a:lnTo>
                    <a:pt x="1123810" y="1149908"/>
                  </a:lnTo>
                  <a:lnTo>
                    <a:pt x="1093863" y="1117511"/>
                  </a:lnTo>
                  <a:lnTo>
                    <a:pt x="1071841" y="1078712"/>
                  </a:lnTo>
                  <a:lnTo>
                    <a:pt x="1058240" y="1034796"/>
                  </a:lnTo>
                  <a:lnTo>
                    <a:pt x="1053604" y="987031"/>
                  </a:lnTo>
                  <a:lnTo>
                    <a:pt x="1058240" y="939241"/>
                  </a:lnTo>
                  <a:lnTo>
                    <a:pt x="1071841" y="895299"/>
                  </a:lnTo>
                  <a:lnTo>
                    <a:pt x="1093863" y="856488"/>
                  </a:lnTo>
                  <a:lnTo>
                    <a:pt x="1123810" y="824077"/>
                  </a:lnTo>
                  <a:lnTo>
                    <a:pt x="1161135" y="799350"/>
                  </a:lnTo>
                  <a:lnTo>
                    <a:pt x="1205344" y="783577"/>
                  </a:lnTo>
                  <a:lnTo>
                    <a:pt x="1255903" y="778040"/>
                  </a:lnTo>
                  <a:lnTo>
                    <a:pt x="1306461" y="783577"/>
                  </a:lnTo>
                  <a:lnTo>
                    <a:pt x="1350670" y="799350"/>
                  </a:lnTo>
                  <a:lnTo>
                    <a:pt x="1388008" y="824077"/>
                  </a:lnTo>
                  <a:lnTo>
                    <a:pt x="1417955" y="856488"/>
                  </a:lnTo>
                  <a:lnTo>
                    <a:pt x="1439989" y="895299"/>
                  </a:lnTo>
                  <a:lnTo>
                    <a:pt x="1453591" y="939241"/>
                  </a:lnTo>
                  <a:lnTo>
                    <a:pt x="1458252" y="987031"/>
                  </a:lnTo>
                  <a:lnTo>
                    <a:pt x="1458252" y="804862"/>
                  </a:lnTo>
                  <a:lnTo>
                    <a:pt x="1431036" y="778040"/>
                  </a:lnTo>
                  <a:lnTo>
                    <a:pt x="1395349" y="753402"/>
                  </a:lnTo>
                  <a:lnTo>
                    <a:pt x="1353134" y="734352"/>
                  </a:lnTo>
                  <a:lnTo>
                    <a:pt x="1306474" y="722490"/>
                  </a:lnTo>
                  <a:lnTo>
                    <a:pt x="1255903" y="718413"/>
                  </a:lnTo>
                  <a:lnTo>
                    <a:pt x="1205344" y="722490"/>
                  </a:lnTo>
                  <a:lnTo>
                    <a:pt x="1158684" y="734352"/>
                  </a:lnTo>
                  <a:lnTo>
                    <a:pt x="1116482" y="753402"/>
                  </a:lnTo>
                  <a:lnTo>
                    <a:pt x="1079258" y="779094"/>
                  </a:lnTo>
                  <a:lnTo>
                    <a:pt x="1047584" y="810844"/>
                  </a:lnTo>
                  <a:lnTo>
                    <a:pt x="1021994" y="848093"/>
                  </a:lnTo>
                  <a:lnTo>
                    <a:pt x="1003046" y="890244"/>
                  </a:lnTo>
                  <a:lnTo>
                    <a:pt x="991273" y="936752"/>
                  </a:lnTo>
                  <a:lnTo>
                    <a:pt x="987234" y="987031"/>
                  </a:lnTo>
                  <a:lnTo>
                    <a:pt x="991273" y="1037272"/>
                  </a:lnTo>
                  <a:lnTo>
                    <a:pt x="1003046" y="1083754"/>
                  </a:lnTo>
                  <a:lnTo>
                    <a:pt x="1021994" y="1125893"/>
                  </a:lnTo>
                  <a:lnTo>
                    <a:pt x="1047584" y="1163129"/>
                  </a:lnTo>
                  <a:lnTo>
                    <a:pt x="1079258" y="1194879"/>
                  </a:lnTo>
                  <a:lnTo>
                    <a:pt x="1116482" y="1220571"/>
                  </a:lnTo>
                  <a:lnTo>
                    <a:pt x="1158684" y="1239634"/>
                  </a:lnTo>
                  <a:lnTo>
                    <a:pt x="1205344" y="1251496"/>
                  </a:lnTo>
                  <a:lnTo>
                    <a:pt x="1255903" y="1255572"/>
                  </a:lnTo>
                  <a:lnTo>
                    <a:pt x="1306474" y="1251496"/>
                  </a:lnTo>
                  <a:lnTo>
                    <a:pt x="1353134" y="1239634"/>
                  </a:lnTo>
                  <a:lnTo>
                    <a:pt x="1395349" y="1220571"/>
                  </a:lnTo>
                  <a:lnTo>
                    <a:pt x="1431010" y="1195946"/>
                  </a:lnTo>
                  <a:lnTo>
                    <a:pt x="1432560" y="1194879"/>
                  </a:lnTo>
                  <a:lnTo>
                    <a:pt x="1464221" y="1163129"/>
                  </a:lnTo>
                  <a:lnTo>
                    <a:pt x="1489811" y="1125893"/>
                  </a:lnTo>
                  <a:lnTo>
                    <a:pt x="1508760" y="1083754"/>
                  </a:lnTo>
                  <a:lnTo>
                    <a:pt x="1520520" y="1037272"/>
                  </a:lnTo>
                  <a:lnTo>
                    <a:pt x="1524571" y="987031"/>
                  </a:lnTo>
                  <a:close/>
                </a:path>
                <a:path w="2868294" h="1256029">
                  <a:moveTo>
                    <a:pt x="2117153" y="238734"/>
                  </a:moveTo>
                  <a:lnTo>
                    <a:pt x="2113280" y="194551"/>
                  </a:lnTo>
                  <a:lnTo>
                    <a:pt x="2101748" y="151574"/>
                  </a:lnTo>
                  <a:lnTo>
                    <a:pt x="2082647" y="111264"/>
                  </a:lnTo>
                  <a:lnTo>
                    <a:pt x="2056091" y="75044"/>
                  </a:lnTo>
                  <a:lnTo>
                    <a:pt x="2050808" y="70281"/>
                  </a:lnTo>
                  <a:lnTo>
                    <a:pt x="2050808" y="225552"/>
                  </a:lnTo>
                  <a:lnTo>
                    <a:pt x="1688287" y="225552"/>
                  </a:lnTo>
                  <a:lnTo>
                    <a:pt x="1704263" y="170789"/>
                  </a:lnTo>
                  <a:lnTo>
                    <a:pt x="1726844" y="132727"/>
                  </a:lnTo>
                  <a:lnTo>
                    <a:pt x="1761477" y="96875"/>
                  </a:lnTo>
                  <a:lnTo>
                    <a:pt x="1809915" y="70231"/>
                  </a:lnTo>
                  <a:lnTo>
                    <a:pt x="1873885" y="59791"/>
                  </a:lnTo>
                  <a:lnTo>
                    <a:pt x="1921167" y="65786"/>
                  </a:lnTo>
                  <a:lnTo>
                    <a:pt x="1963496" y="82638"/>
                  </a:lnTo>
                  <a:lnTo>
                    <a:pt x="1999259" y="108712"/>
                  </a:lnTo>
                  <a:lnTo>
                    <a:pt x="2026805" y="142316"/>
                  </a:lnTo>
                  <a:lnTo>
                    <a:pt x="2044534" y="181825"/>
                  </a:lnTo>
                  <a:lnTo>
                    <a:pt x="2050808" y="225552"/>
                  </a:lnTo>
                  <a:lnTo>
                    <a:pt x="2050808" y="70281"/>
                  </a:lnTo>
                  <a:lnTo>
                    <a:pt x="2022157" y="44373"/>
                  </a:lnTo>
                  <a:lnTo>
                    <a:pt x="1980971" y="20688"/>
                  </a:lnTo>
                  <a:lnTo>
                    <a:pt x="1932622" y="5410"/>
                  </a:lnTo>
                  <a:lnTo>
                    <a:pt x="1877212" y="0"/>
                  </a:lnTo>
                  <a:lnTo>
                    <a:pt x="1829193" y="4152"/>
                  </a:lnTo>
                  <a:lnTo>
                    <a:pt x="1784870" y="16179"/>
                  </a:lnTo>
                  <a:lnTo>
                    <a:pt x="1744764" y="35445"/>
                  </a:lnTo>
                  <a:lnTo>
                    <a:pt x="1709394" y="61315"/>
                  </a:lnTo>
                  <a:lnTo>
                    <a:pt x="1679295" y="93141"/>
                  </a:lnTo>
                  <a:lnTo>
                    <a:pt x="1654975" y="130314"/>
                  </a:lnTo>
                  <a:lnTo>
                    <a:pt x="1636953" y="172186"/>
                  </a:lnTo>
                  <a:lnTo>
                    <a:pt x="1625752" y="218122"/>
                  </a:lnTo>
                  <a:lnTo>
                    <a:pt x="1621917" y="267474"/>
                  </a:lnTo>
                  <a:lnTo>
                    <a:pt x="1625650" y="318389"/>
                  </a:lnTo>
                  <a:lnTo>
                    <a:pt x="1636610" y="365328"/>
                  </a:lnTo>
                  <a:lnTo>
                    <a:pt x="1654365" y="407733"/>
                  </a:lnTo>
                  <a:lnTo>
                    <a:pt x="1678508" y="445096"/>
                  </a:lnTo>
                  <a:lnTo>
                    <a:pt x="1708632" y="476872"/>
                  </a:lnTo>
                  <a:lnTo>
                    <a:pt x="1744319" y="502513"/>
                  </a:lnTo>
                  <a:lnTo>
                    <a:pt x="1785175" y="521500"/>
                  </a:lnTo>
                  <a:lnTo>
                    <a:pt x="1830781" y="533285"/>
                  </a:lnTo>
                  <a:lnTo>
                    <a:pt x="1880730" y="537324"/>
                  </a:lnTo>
                  <a:lnTo>
                    <a:pt x="1933498" y="533374"/>
                  </a:lnTo>
                  <a:lnTo>
                    <a:pt x="1982698" y="521081"/>
                  </a:lnTo>
                  <a:lnTo>
                    <a:pt x="2027605" y="499821"/>
                  </a:lnTo>
                  <a:lnTo>
                    <a:pt x="2067521" y="468972"/>
                  </a:lnTo>
                  <a:lnTo>
                    <a:pt x="2101748" y="427901"/>
                  </a:lnTo>
                  <a:lnTo>
                    <a:pt x="2053005" y="386880"/>
                  </a:lnTo>
                  <a:lnTo>
                    <a:pt x="2021776" y="424370"/>
                  </a:lnTo>
                  <a:lnTo>
                    <a:pt x="1980260" y="452945"/>
                  </a:lnTo>
                  <a:lnTo>
                    <a:pt x="1932292" y="471157"/>
                  </a:lnTo>
                  <a:lnTo>
                    <a:pt x="1881720" y="477545"/>
                  </a:lnTo>
                  <a:lnTo>
                    <a:pt x="1822246" y="469798"/>
                  </a:lnTo>
                  <a:lnTo>
                    <a:pt x="1775650" y="449110"/>
                  </a:lnTo>
                  <a:lnTo>
                    <a:pt x="1740573" y="419277"/>
                  </a:lnTo>
                  <a:lnTo>
                    <a:pt x="1715655" y="384162"/>
                  </a:lnTo>
                  <a:lnTo>
                    <a:pt x="1699539" y="347560"/>
                  </a:lnTo>
                  <a:lnTo>
                    <a:pt x="1688287" y="285229"/>
                  </a:lnTo>
                  <a:lnTo>
                    <a:pt x="2117153" y="285229"/>
                  </a:lnTo>
                  <a:lnTo>
                    <a:pt x="2117153" y="238734"/>
                  </a:lnTo>
                  <a:close/>
                </a:path>
                <a:path w="2868294" h="1256029">
                  <a:moveTo>
                    <a:pt x="2345804" y="731583"/>
                  </a:moveTo>
                  <a:lnTo>
                    <a:pt x="2279472" y="731583"/>
                  </a:lnTo>
                  <a:lnTo>
                    <a:pt x="2159127" y="1159560"/>
                  </a:lnTo>
                  <a:lnTo>
                    <a:pt x="2157069" y="1159560"/>
                  </a:lnTo>
                  <a:lnTo>
                    <a:pt x="2005418" y="731583"/>
                  </a:lnTo>
                  <a:lnTo>
                    <a:pt x="1942426" y="731583"/>
                  </a:lnTo>
                  <a:lnTo>
                    <a:pt x="1799831" y="1159560"/>
                  </a:lnTo>
                  <a:lnTo>
                    <a:pt x="1797558" y="1159560"/>
                  </a:lnTo>
                  <a:lnTo>
                    <a:pt x="1673885" y="731583"/>
                  </a:lnTo>
                  <a:lnTo>
                    <a:pt x="1600847" y="731583"/>
                  </a:lnTo>
                  <a:lnTo>
                    <a:pt x="1761096" y="1242339"/>
                  </a:lnTo>
                  <a:lnTo>
                    <a:pt x="1829790" y="1242339"/>
                  </a:lnTo>
                  <a:lnTo>
                    <a:pt x="1972348" y="824585"/>
                  </a:lnTo>
                  <a:lnTo>
                    <a:pt x="1974418" y="824585"/>
                  </a:lnTo>
                  <a:lnTo>
                    <a:pt x="2127059" y="1242339"/>
                  </a:lnTo>
                  <a:lnTo>
                    <a:pt x="2195601" y="1242339"/>
                  </a:lnTo>
                  <a:lnTo>
                    <a:pt x="2345804" y="731583"/>
                  </a:lnTo>
                  <a:close/>
                </a:path>
                <a:path w="2868294" h="1256029">
                  <a:moveTo>
                    <a:pt x="2702979" y="220040"/>
                  </a:moveTo>
                  <a:lnTo>
                    <a:pt x="2701137" y="178523"/>
                  </a:lnTo>
                  <a:lnTo>
                    <a:pt x="2694965" y="138544"/>
                  </a:lnTo>
                  <a:lnTo>
                    <a:pt x="2683408" y="101346"/>
                  </a:lnTo>
                  <a:lnTo>
                    <a:pt x="2639974" y="40195"/>
                  </a:lnTo>
                  <a:lnTo>
                    <a:pt x="2606040" y="18694"/>
                  </a:lnTo>
                  <a:lnTo>
                    <a:pt x="2562568" y="4889"/>
                  </a:lnTo>
                  <a:lnTo>
                    <a:pt x="2508529" y="12"/>
                  </a:lnTo>
                  <a:lnTo>
                    <a:pt x="2449969" y="8166"/>
                  </a:lnTo>
                  <a:lnTo>
                    <a:pt x="2399995" y="30302"/>
                  </a:lnTo>
                  <a:lnTo>
                    <a:pt x="2360612" y="63004"/>
                  </a:lnTo>
                  <a:lnTo>
                    <a:pt x="2333853" y="102831"/>
                  </a:lnTo>
                  <a:lnTo>
                    <a:pt x="2330412" y="102831"/>
                  </a:lnTo>
                  <a:lnTo>
                    <a:pt x="2328964" y="89941"/>
                  </a:lnTo>
                  <a:lnTo>
                    <a:pt x="2327808" y="68453"/>
                  </a:lnTo>
                  <a:lnTo>
                    <a:pt x="2326017" y="13296"/>
                  </a:lnTo>
                  <a:lnTo>
                    <a:pt x="2259647" y="13296"/>
                  </a:lnTo>
                  <a:lnTo>
                    <a:pt x="2260511" y="41656"/>
                  </a:lnTo>
                  <a:lnTo>
                    <a:pt x="2264333" y="122364"/>
                  </a:lnTo>
                  <a:lnTo>
                    <a:pt x="2265210" y="156921"/>
                  </a:lnTo>
                  <a:lnTo>
                    <a:pt x="2265210" y="524014"/>
                  </a:lnTo>
                  <a:lnTo>
                    <a:pt x="2331478" y="524014"/>
                  </a:lnTo>
                  <a:lnTo>
                    <a:pt x="2331478" y="268605"/>
                  </a:lnTo>
                  <a:lnTo>
                    <a:pt x="2336114" y="212864"/>
                  </a:lnTo>
                  <a:lnTo>
                    <a:pt x="2349347" y="165849"/>
                  </a:lnTo>
                  <a:lnTo>
                    <a:pt x="2370150" y="127520"/>
                  </a:lnTo>
                  <a:lnTo>
                    <a:pt x="2397493" y="97802"/>
                  </a:lnTo>
                  <a:lnTo>
                    <a:pt x="2430348" y="76657"/>
                  </a:lnTo>
                  <a:lnTo>
                    <a:pt x="2467699" y="64008"/>
                  </a:lnTo>
                  <a:lnTo>
                    <a:pt x="2508529" y="59791"/>
                  </a:lnTo>
                  <a:lnTo>
                    <a:pt x="2562136" y="68846"/>
                  </a:lnTo>
                  <a:lnTo>
                    <a:pt x="2598940" y="93497"/>
                  </a:lnTo>
                  <a:lnTo>
                    <a:pt x="2621762" y="129984"/>
                  </a:lnTo>
                  <a:lnTo>
                    <a:pt x="2633383" y="174523"/>
                  </a:lnTo>
                  <a:lnTo>
                    <a:pt x="2636647" y="223354"/>
                  </a:lnTo>
                  <a:lnTo>
                    <a:pt x="2636647" y="524014"/>
                  </a:lnTo>
                  <a:lnTo>
                    <a:pt x="2702979" y="524014"/>
                  </a:lnTo>
                  <a:lnTo>
                    <a:pt x="2702979" y="220040"/>
                  </a:lnTo>
                  <a:close/>
                </a:path>
                <a:path w="2868294" h="1256029">
                  <a:moveTo>
                    <a:pt x="2868193" y="817854"/>
                  </a:moveTo>
                  <a:lnTo>
                    <a:pt x="2844419" y="777887"/>
                  </a:lnTo>
                  <a:lnTo>
                    <a:pt x="2808821" y="746417"/>
                  </a:lnTo>
                  <a:lnTo>
                    <a:pt x="2759392" y="725805"/>
                  </a:lnTo>
                  <a:lnTo>
                    <a:pt x="2694178" y="718400"/>
                  </a:lnTo>
                  <a:lnTo>
                    <a:pt x="2635656" y="726541"/>
                  </a:lnTo>
                  <a:lnTo>
                    <a:pt x="2585732" y="748652"/>
                  </a:lnTo>
                  <a:lnTo>
                    <a:pt x="2546362" y="781367"/>
                  </a:lnTo>
                  <a:lnTo>
                    <a:pt x="2519502" y="821258"/>
                  </a:lnTo>
                  <a:lnTo>
                    <a:pt x="2516187" y="821258"/>
                  </a:lnTo>
                  <a:lnTo>
                    <a:pt x="2514714" y="808329"/>
                  </a:lnTo>
                  <a:lnTo>
                    <a:pt x="2513546" y="786803"/>
                  </a:lnTo>
                  <a:lnTo>
                    <a:pt x="2511666" y="731583"/>
                  </a:lnTo>
                  <a:lnTo>
                    <a:pt x="2445359" y="731583"/>
                  </a:lnTo>
                  <a:lnTo>
                    <a:pt x="2446248" y="759955"/>
                  </a:lnTo>
                  <a:lnTo>
                    <a:pt x="2450160" y="840727"/>
                  </a:lnTo>
                  <a:lnTo>
                    <a:pt x="2451049" y="875334"/>
                  </a:lnTo>
                  <a:lnTo>
                    <a:pt x="2451049" y="1242339"/>
                  </a:lnTo>
                  <a:lnTo>
                    <a:pt x="2517305" y="1242339"/>
                  </a:lnTo>
                  <a:lnTo>
                    <a:pt x="2517305" y="987018"/>
                  </a:lnTo>
                  <a:lnTo>
                    <a:pt x="2521928" y="931214"/>
                  </a:lnTo>
                  <a:lnTo>
                    <a:pt x="2535148" y="884148"/>
                  </a:lnTo>
                  <a:lnTo>
                    <a:pt x="2555913" y="845794"/>
                  </a:lnTo>
                  <a:lnTo>
                    <a:pt x="2583230" y="816051"/>
                  </a:lnTo>
                  <a:lnTo>
                    <a:pt x="2616060" y="794893"/>
                  </a:lnTo>
                  <a:lnTo>
                    <a:pt x="2653373" y="782243"/>
                  </a:lnTo>
                  <a:lnTo>
                    <a:pt x="2694178" y="778027"/>
                  </a:lnTo>
                  <a:lnTo>
                    <a:pt x="2747861" y="787095"/>
                  </a:lnTo>
                  <a:lnTo>
                    <a:pt x="2784703" y="811771"/>
                  </a:lnTo>
                  <a:lnTo>
                    <a:pt x="2807538" y="848271"/>
                  </a:lnTo>
                  <a:lnTo>
                    <a:pt x="2819158" y="892835"/>
                  </a:lnTo>
                  <a:lnTo>
                    <a:pt x="2822410" y="941679"/>
                  </a:lnTo>
                  <a:lnTo>
                    <a:pt x="2822410" y="1242339"/>
                  </a:lnTo>
                  <a:lnTo>
                    <a:pt x="2868193" y="1242339"/>
                  </a:lnTo>
                  <a:lnTo>
                    <a:pt x="2868193" y="817854"/>
                  </a:lnTo>
                  <a:close/>
                </a:path>
              </a:pathLst>
            </a:custGeom>
            <a:solidFill>
              <a:srgbClr val="FFFFFF"/>
            </a:solidFill>
          </p:spPr>
          <p:txBody>
            <a:bodyPr wrap="square" lIns="0" tIns="0" rIns="0" bIns="0" rtlCol="0"/>
            <a:lstStyle/>
            <a:p>
              <a:endParaRPr sz="1350"/>
            </a:p>
          </p:txBody>
        </p:sp>
      </p:grpSp>
      <p:sp>
        <p:nvSpPr>
          <p:cNvPr id="16" name="TextBox 15">
            <a:extLst>
              <a:ext uri="{FF2B5EF4-FFF2-40B4-BE49-F238E27FC236}">
                <a16:creationId xmlns:a16="http://schemas.microsoft.com/office/drawing/2014/main" id="{B3D348F1-39DB-6838-808D-5968F1210BBE}"/>
              </a:ext>
            </a:extLst>
          </p:cNvPr>
          <p:cNvSpPr txBox="1"/>
          <p:nvPr/>
        </p:nvSpPr>
        <p:spPr>
          <a:xfrm>
            <a:off x="3265138" y="3240254"/>
            <a:ext cx="5868722" cy="3416320"/>
          </a:xfrm>
          <a:prstGeom prst="rect">
            <a:avLst/>
          </a:prstGeom>
          <a:noFill/>
        </p:spPr>
        <p:txBody>
          <a:bodyPr wrap="square">
            <a:spAutoFit/>
          </a:bodyPr>
          <a:lstStyle/>
          <a:p>
            <a:endParaRPr lang="en-US" sz="2400" b="1" dirty="0">
              <a:solidFill>
                <a:schemeClr val="bg1"/>
              </a:solidFill>
              <a:latin typeface="Gotham Bold" pitchFamily="2" charset="0"/>
            </a:endParaRPr>
          </a:p>
          <a:p>
            <a:r>
              <a:rPr lang="en-US" sz="2400" b="1" dirty="0">
                <a:solidFill>
                  <a:schemeClr val="bg1"/>
                </a:solidFill>
                <a:latin typeface="Gotham Bold" pitchFamily="2" charset="0"/>
              </a:rPr>
              <a:t>John Harris, a5 Branding and Digital</a:t>
            </a:r>
          </a:p>
          <a:p>
            <a:endParaRPr lang="en-US" sz="2400" b="1" dirty="0">
              <a:solidFill>
                <a:schemeClr val="bg1"/>
              </a:solidFill>
              <a:latin typeface="Gotham Bold" pitchFamily="2" charset="0"/>
            </a:endParaRPr>
          </a:p>
          <a:p>
            <a:r>
              <a:rPr lang="en-US" sz="2400" b="1" dirty="0">
                <a:solidFill>
                  <a:schemeClr val="bg1"/>
                </a:solidFill>
                <a:latin typeface="Gotham Bold" pitchFamily="2" charset="0"/>
              </a:rPr>
              <a:t>Cassie Carroll, SEDAC</a:t>
            </a:r>
          </a:p>
          <a:p>
            <a:r>
              <a:rPr lang="en-US" sz="2400" b="1" dirty="0">
                <a:solidFill>
                  <a:schemeClr val="bg1"/>
                </a:solidFill>
                <a:latin typeface="Gotham Bold" pitchFamily="2" charset="0"/>
              </a:rPr>
              <a:t>Mohammed Elahi, Cook County Government</a:t>
            </a:r>
          </a:p>
          <a:p>
            <a:r>
              <a:rPr lang="en-US" sz="2400" b="1" dirty="0">
                <a:solidFill>
                  <a:schemeClr val="bg1"/>
                </a:solidFill>
                <a:latin typeface="Gotham Bold" pitchFamily="2" charset="0"/>
              </a:rPr>
              <a:t>Krista Elam, Cook County Government</a:t>
            </a:r>
          </a:p>
          <a:p>
            <a:r>
              <a:rPr lang="en-US" sz="2400" b="1" dirty="0">
                <a:solidFill>
                  <a:schemeClr val="bg1"/>
                </a:solidFill>
                <a:latin typeface="Gotham Bold" pitchFamily="2" charset="0"/>
              </a:rPr>
              <a:t>Ravi </a:t>
            </a:r>
            <a:r>
              <a:rPr lang="en-US" sz="2400" b="1" dirty="0" err="1">
                <a:solidFill>
                  <a:schemeClr val="bg1"/>
                </a:solidFill>
                <a:latin typeface="Gotham Bold" pitchFamily="2" charset="0"/>
              </a:rPr>
              <a:t>Parakkat</a:t>
            </a:r>
            <a:r>
              <a:rPr lang="en-US" sz="2400" b="1" dirty="0">
                <a:solidFill>
                  <a:schemeClr val="bg1"/>
                </a:solidFill>
                <a:latin typeface="Gotham Bold" pitchFamily="2" charset="0"/>
              </a:rPr>
              <a:t>, Takeout 25</a:t>
            </a:r>
          </a:p>
          <a:p>
            <a:r>
              <a:rPr lang="en-US" sz="2400" b="1" dirty="0">
                <a:solidFill>
                  <a:schemeClr val="bg1"/>
                </a:solidFill>
                <a:latin typeface="Gotham Bold" pitchFamily="2" charset="0"/>
              </a:rPr>
              <a:t>Cara Pratt, Sustain Evanston</a:t>
            </a:r>
          </a:p>
          <a:p>
            <a:endParaRPr lang="en-US" sz="2400" dirty="0"/>
          </a:p>
        </p:txBody>
      </p:sp>
    </p:spTree>
    <p:extLst>
      <p:ext uri="{BB962C8B-B14F-4D97-AF65-F5344CB8AC3E}">
        <p14:creationId xmlns:p14="http://schemas.microsoft.com/office/powerpoint/2010/main" val="635610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D852-5455-40A5-A1EB-7D3C3436C090}"/>
              </a:ext>
            </a:extLst>
          </p:cNvPr>
          <p:cNvSpPr>
            <a:spLocks noGrp="1"/>
          </p:cNvSpPr>
          <p:nvPr>
            <p:ph type="title"/>
          </p:nvPr>
        </p:nvSpPr>
        <p:spPr>
          <a:xfrm>
            <a:off x="1" y="1060307"/>
            <a:ext cx="9154115" cy="816371"/>
          </a:xfrm>
        </p:spPr>
        <p:txBody>
          <a:bodyPr vert="horz" lIns="411480" tIns="45720" rIns="91440" bIns="45720" rtlCol="0" anchor="ctr">
            <a:noAutofit/>
          </a:bodyPr>
          <a:lstStyle/>
          <a:p>
            <a:r>
              <a:rPr lang="en-US" sz="2400" dirty="0">
                <a:latin typeface="Lato"/>
                <a:ea typeface="Lato"/>
                <a:cs typeface="Lato"/>
              </a:rPr>
              <a:t>Businesses Reducing Impact on the Environment (BRITE) Program Overview</a:t>
            </a:r>
            <a:endParaRPr lang="en-US" sz="2400" i="1" dirty="0">
              <a:latin typeface="Lato"/>
              <a:ea typeface="Lato"/>
              <a:cs typeface="Lato"/>
            </a:endParaRPr>
          </a:p>
        </p:txBody>
      </p:sp>
      <p:sp>
        <p:nvSpPr>
          <p:cNvPr id="4" name="Slide Number Placeholder 3">
            <a:extLst>
              <a:ext uri="{FF2B5EF4-FFF2-40B4-BE49-F238E27FC236}">
                <a16:creationId xmlns:a16="http://schemas.microsoft.com/office/drawing/2014/main" id="{51DBE187-161A-4DA9-A8D2-4410CA9A5098}"/>
              </a:ext>
            </a:extLst>
          </p:cNvPr>
          <p:cNvSpPr>
            <a:spLocks noGrp="1"/>
          </p:cNvSpPr>
          <p:nvPr>
            <p:ph type="sldNum" sz="quarter" idx="12"/>
          </p:nvPr>
        </p:nvSpPr>
        <p:spPr>
          <a:xfrm>
            <a:off x="6976209" y="5688136"/>
            <a:ext cx="2133600" cy="273844"/>
          </a:xfrm>
        </p:spPr>
        <p:txBody>
          <a:bodyPr/>
          <a:lstStyle/>
          <a:p>
            <a:pPr defTabSz="685800">
              <a:defRPr/>
            </a:pPr>
            <a:fld id="{6A5D177D-F476-4F1F-B822-F34654595C36}" type="slidenum">
              <a:rPr lang="en-US">
                <a:solidFill>
                  <a:prstClr val="black"/>
                </a:solidFill>
                <a:latin typeface="Lato" panose="020F0502020204030203" pitchFamily="34" charset="0"/>
                <a:ea typeface="Lato" panose="020F0502020204030203" pitchFamily="34" charset="0"/>
                <a:cs typeface="Lato" panose="020F0502020204030203" pitchFamily="34" charset="0"/>
              </a:rPr>
              <a:pPr defTabSz="685800">
                <a:defRPr/>
              </a:pPr>
              <a:t>10</a:t>
            </a:fld>
            <a:endParaRPr lang="en-US">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5ABFB686-C6C6-F02B-1FA3-8513D3AC814E}"/>
              </a:ext>
            </a:extLst>
          </p:cNvPr>
          <p:cNvSpPr txBox="1"/>
          <p:nvPr/>
        </p:nvSpPr>
        <p:spPr>
          <a:xfrm>
            <a:off x="251377" y="1922737"/>
            <a:ext cx="8114009"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b="1" dirty="0">
                <a:solidFill>
                  <a:prstClr val="black"/>
                </a:solidFill>
                <a:latin typeface="Calibri" panose="020F0502020204030204" pitchFamily="34" charset="0"/>
                <a:cs typeface="Calibri" panose="020F0502020204030204" pitchFamily="34" charset="0"/>
              </a:rPr>
              <a:t>Goal of the Program</a:t>
            </a:r>
            <a:r>
              <a:rPr lang="en-US" sz="1350" dirty="0">
                <a:solidFill>
                  <a:prstClr val="black"/>
                </a:solidFill>
                <a:latin typeface="Calibri" panose="020F0502020204030204" pitchFamily="34" charset="0"/>
                <a:cs typeface="Calibri" panose="020F0502020204030204" pitchFamily="34" charset="0"/>
              </a:rPr>
              <a:t>: </a:t>
            </a:r>
          </a:p>
          <a:p>
            <a:pPr marL="214313" indent="-214313" defTabSz="685800">
              <a:buFont typeface="Arial"/>
              <a:buChar char="•"/>
            </a:pPr>
            <a:r>
              <a:rPr lang="en-US" sz="1350" dirty="0">
                <a:solidFill>
                  <a:prstClr val="black"/>
                </a:solidFill>
                <a:latin typeface="Calibri" panose="020F0502020204030204" pitchFamily="34" charset="0"/>
                <a:cs typeface="Calibri" panose="020F0502020204030204" pitchFamily="34" charset="0"/>
              </a:rPr>
              <a:t>Reduce pollution from business operations by offering free on-site technical assessments that help businesses identify pollution reduction opportunities, costs of implementation, and business cost savings. Grant funding may be offered to qualified businesses.</a:t>
            </a:r>
          </a:p>
          <a:p>
            <a:pPr defTabSz="685800"/>
            <a:endParaRPr lang="en-US" sz="1350" dirty="0">
              <a:solidFill>
                <a:prstClr val="black"/>
              </a:solidFill>
              <a:latin typeface="Calibri"/>
              <a:cs typeface="Calibri"/>
            </a:endParaRPr>
          </a:p>
        </p:txBody>
      </p:sp>
      <p:sp>
        <p:nvSpPr>
          <p:cNvPr id="38" name="TextBox 37">
            <a:extLst>
              <a:ext uri="{FF2B5EF4-FFF2-40B4-BE49-F238E27FC236}">
                <a16:creationId xmlns:a16="http://schemas.microsoft.com/office/drawing/2014/main" id="{EAABE3CF-53DD-26F9-AA69-18F63B4B5429}"/>
              </a:ext>
            </a:extLst>
          </p:cNvPr>
          <p:cNvSpPr txBox="1"/>
          <p:nvPr/>
        </p:nvSpPr>
        <p:spPr>
          <a:xfrm>
            <a:off x="249451" y="2818710"/>
            <a:ext cx="8115935"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b="1" dirty="0">
                <a:solidFill>
                  <a:prstClr val="black"/>
                </a:solidFill>
                <a:latin typeface="Calibri" panose="020F0502020204030204" pitchFamily="34" charset="0"/>
                <a:cs typeface="Calibri" panose="020F0502020204030204" pitchFamily="34" charset="0"/>
              </a:rPr>
              <a:t>Participant Eligibility</a:t>
            </a:r>
            <a:r>
              <a:rPr lang="en-US" sz="1350" dirty="0">
                <a:solidFill>
                  <a:prstClr val="black"/>
                </a:solidFill>
                <a:latin typeface="Calibri" panose="020F0502020204030204" pitchFamily="34" charset="0"/>
                <a:cs typeface="Calibri" panose="020F0502020204030204" pitchFamily="34" charset="0"/>
              </a:rPr>
              <a:t>:​</a:t>
            </a:r>
          </a:p>
          <a:p>
            <a:pPr marL="214313" indent="-214313" defTabSz="685800">
              <a:buFont typeface="Arial" panose="020B0604020202020204" pitchFamily="34" charset="0"/>
              <a:buChar char="•"/>
            </a:pP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The BRITE Program will initially focus on </a:t>
            </a:r>
            <a:r>
              <a:rPr 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dry cleaners</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auto body &amp; auto repair shops</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metal finishers</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 and </a:t>
            </a:r>
            <a:r>
              <a:rPr lang="en-US" sz="1350" b="1" dirty="0">
                <a:solidFill>
                  <a:prstClr val="black"/>
                </a:solidFill>
                <a:latin typeface="Calibri" panose="020F0502020204030204" pitchFamily="34" charset="0"/>
                <a:ea typeface="Calibri" panose="020F0502020204030204" pitchFamily="34" charset="0"/>
                <a:cs typeface="Calibri" panose="020F0502020204030204" pitchFamily="34" charset="0"/>
              </a:rPr>
              <a:t>food and beverage manufacturers </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in socially vulnerable areas of Suburban Cook County. </a:t>
            </a:r>
          </a:p>
          <a:p>
            <a:pPr marL="214313" indent="-214313" defTabSz="685800">
              <a:buFont typeface="Arial" panose="020B0604020202020204" pitchFamily="34" charset="0"/>
              <a:buChar char="•"/>
            </a:pP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Social Vulnerability Index Map: </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hlinkClick r:id="rId2"/>
              </a:rPr>
              <a:t>https://maps.cookcountyil.gov/svi/</a:t>
            </a: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marL="557213" lvl="1" indent="-214313" defTabSz="685800">
              <a:buFont typeface="Arial" panose="020B0604020202020204" pitchFamily="34" charset="0"/>
              <a:buChar char="•"/>
            </a:pPr>
            <a:r>
              <a:rPr lang="en-US" sz="1350" dirty="0">
                <a:solidFill>
                  <a:prstClr val="black"/>
                </a:solidFill>
                <a:latin typeface="Calibri" panose="020F0502020204030204" pitchFamily="34" charset="0"/>
                <a:ea typeface="Calibri" panose="020F0502020204030204" pitchFamily="34" charset="0"/>
                <a:cs typeface="Calibri" panose="020F0502020204030204" pitchFamily="34" charset="0"/>
              </a:rPr>
              <a:t>Focusing outreach to municipalities with scores of .60 or higher</a:t>
            </a:r>
          </a:p>
        </p:txBody>
      </p:sp>
      <p:sp>
        <p:nvSpPr>
          <p:cNvPr id="39" name="TextBox 38">
            <a:extLst>
              <a:ext uri="{FF2B5EF4-FFF2-40B4-BE49-F238E27FC236}">
                <a16:creationId xmlns:a16="http://schemas.microsoft.com/office/drawing/2014/main" id="{BA965767-9374-E1F9-6708-F8FE339D63AA}"/>
              </a:ext>
            </a:extLst>
          </p:cNvPr>
          <p:cNvSpPr txBox="1"/>
          <p:nvPr/>
        </p:nvSpPr>
        <p:spPr>
          <a:xfrm>
            <a:off x="253303" y="5134138"/>
            <a:ext cx="8639321"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b="1" dirty="0">
                <a:solidFill>
                  <a:prstClr val="black"/>
                </a:solidFill>
                <a:latin typeface="Calibri" panose="020F0502020204030204" pitchFamily="34" charset="0"/>
                <a:cs typeface="Calibri" panose="020F0502020204030204" pitchFamily="34" charset="0"/>
              </a:rPr>
              <a:t>Program Details: </a:t>
            </a:r>
          </a:p>
          <a:p>
            <a:pPr marL="214313" indent="-214313" defTabSz="685800">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Will open to Food and Beverage Manufacturers this summer </a:t>
            </a:r>
          </a:p>
          <a:p>
            <a:pPr marL="214313" indent="-214313" defTabSz="685800">
              <a:buFont typeface="Arial" panose="020B0604020202020204" pitchFamily="34" charset="0"/>
              <a:buChar char="•"/>
            </a:pPr>
            <a:r>
              <a:rPr lang="en-US" sz="1350" dirty="0">
                <a:solidFill>
                  <a:prstClr val="black"/>
                </a:solidFill>
                <a:latin typeface="Calibri" panose="020F0502020204030204" pitchFamily="34" charset="0"/>
                <a:cs typeface="Calibri" panose="020F0502020204030204" pitchFamily="34" charset="0"/>
              </a:rPr>
              <a:t>Webpage: </a:t>
            </a:r>
            <a:r>
              <a:rPr lang="en-US" sz="1350" dirty="0">
                <a:solidFill>
                  <a:prstClr val="black"/>
                </a:solidFill>
                <a:latin typeface="Calibri" panose="020F0502020204030204" pitchFamily="34" charset="0"/>
                <a:cs typeface="Calibri" panose="020F0502020204030204" pitchFamily="34" charset="0"/>
                <a:hlinkClick r:id="rId3"/>
              </a:rPr>
              <a:t>www.cookcountyil.gov/BRITE</a:t>
            </a:r>
            <a:r>
              <a:rPr lang="en-US" sz="1350" dirty="0">
                <a:solidFill>
                  <a:prstClr val="black"/>
                </a:solidFill>
                <a:latin typeface="Calibri" panose="020F0502020204030204" pitchFamily="34" charset="0"/>
                <a:cs typeface="Calibri" panose="020F0502020204030204" pitchFamily="34" charset="0"/>
              </a:rPr>
              <a:t> and Interest Surveys in </a:t>
            </a:r>
            <a:r>
              <a:rPr lang="en-US" sz="1350" dirty="0">
                <a:solidFill>
                  <a:prstClr val="black"/>
                </a:solidFill>
                <a:latin typeface="Calibri" panose="020F0502020204030204" pitchFamily="34" charset="0"/>
                <a:cs typeface="Calibri" panose="020F0502020204030204" pitchFamily="34" charset="0"/>
                <a:hlinkClick r:id="rId4"/>
              </a:rPr>
              <a:t>English</a:t>
            </a:r>
            <a:r>
              <a:rPr lang="en-US" sz="1350" dirty="0">
                <a:solidFill>
                  <a:prstClr val="black"/>
                </a:solidFill>
                <a:latin typeface="Calibri" panose="020F0502020204030204" pitchFamily="34" charset="0"/>
                <a:cs typeface="Calibri" panose="020F0502020204030204" pitchFamily="34" charset="0"/>
              </a:rPr>
              <a:t>, </a:t>
            </a:r>
            <a:r>
              <a:rPr lang="en-US" sz="1350" dirty="0">
                <a:solidFill>
                  <a:prstClr val="black"/>
                </a:solidFill>
                <a:latin typeface="Calibri" panose="020F0502020204030204" pitchFamily="34" charset="0"/>
                <a:cs typeface="Calibri" panose="020F0502020204030204" pitchFamily="34" charset="0"/>
                <a:hlinkClick r:id="rId5"/>
              </a:rPr>
              <a:t>Spanish</a:t>
            </a:r>
            <a:r>
              <a:rPr lang="en-US" sz="1350" dirty="0">
                <a:solidFill>
                  <a:prstClr val="black"/>
                </a:solidFill>
                <a:latin typeface="Calibri" panose="020F0502020204030204" pitchFamily="34" charset="0"/>
                <a:cs typeface="Calibri" panose="020F0502020204030204" pitchFamily="34" charset="0"/>
              </a:rPr>
              <a:t>, and </a:t>
            </a:r>
            <a:r>
              <a:rPr lang="en-US" sz="1350" dirty="0">
                <a:solidFill>
                  <a:prstClr val="black"/>
                </a:solidFill>
                <a:latin typeface="Calibri" panose="020F0502020204030204" pitchFamily="34" charset="0"/>
                <a:cs typeface="Calibri" panose="020F0502020204030204" pitchFamily="34" charset="0"/>
                <a:hlinkClick r:id="rId6"/>
              </a:rPr>
              <a:t>Korean </a:t>
            </a:r>
            <a:endParaRPr lang="en-US" sz="1350" dirty="0">
              <a:solidFill>
                <a:prstClr val="black"/>
              </a:solidFill>
              <a:latin typeface="Calibri" panose="020F0502020204030204" pitchFamily="34" charset="0"/>
              <a:cs typeface="Calibri" panose="020F0502020204030204" pitchFamily="34" charset="0"/>
            </a:endParaRPr>
          </a:p>
          <a:p>
            <a:pPr marL="214313" indent="-214313" defTabSz="685800">
              <a:buFont typeface="Arial"/>
              <a:buChar char="•"/>
            </a:pPr>
            <a:r>
              <a:rPr lang="en-US" sz="1350" dirty="0">
                <a:solidFill>
                  <a:prstClr val="black"/>
                </a:solidFill>
                <a:latin typeface="Calibri" panose="020F0502020204030204" pitchFamily="34" charset="0"/>
                <a:cs typeface="Calibri" panose="020F0502020204030204" pitchFamily="34" charset="0"/>
              </a:rPr>
              <a:t>Questions? Email </a:t>
            </a:r>
            <a:r>
              <a:rPr lang="en-US" sz="1350" dirty="0">
                <a:solidFill>
                  <a:prstClr val="black"/>
                </a:solidFill>
                <a:latin typeface="Calibri" panose="020F0502020204030204" pitchFamily="34" charset="0"/>
                <a:cs typeface="Calibri" panose="020F0502020204030204" pitchFamily="34" charset="0"/>
                <a:hlinkClick r:id="rId7"/>
              </a:rPr>
              <a:t>BRITE@cookcountyil.gov</a:t>
            </a:r>
            <a:r>
              <a:rPr lang="en-US" sz="1350" dirty="0">
                <a:solidFill>
                  <a:prstClr val="black"/>
                </a:solidFill>
                <a:latin typeface="Calibri" panose="020F0502020204030204" pitchFamily="34" charset="0"/>
                <a:cs typeface="Calibri" panose="020F0502020204030204" pitchFamily="34" charset="0"/>
              </a:rPr>
              <a:t> </a:t>
            </a:r>
          </a:p>
          <a:p>
            <a:pPr defTabSz="685800">
              <a:buFontTx/>
              <a:buChar char="•"/>
            </a:pPr>
            <a:endParaRPr lang="en-US" sz="1350" dirty="0">
              <a:solidFill>
                <a:prstClr val="black"/>
              </a:solidFill>
              <a:latin typeface="Century Gothic"/>
              <a:cs typeface="Arial"/>
            </a:endParaRPr>
          </a:p>
        </p:txBody>
      </p:sp>
      <p:sp>
        <p:nvSpPr>
          <p:cNvPr id="5" name="TextBox 4">
            <a:extLst>
              <a:ext uri="{FF2B5EF4-FFF2-40B4-BE49-F238E27FC236}">
                <a16:creationId xmlns:a16="http://schemas.microsoft.com/office/drawing/2014/main" id="{4C39CF63-D166-BC65-D2A6-204CB6FA4320}"/>
              </a:ext>
            </a:extLst>
          </p:cNvPr>
          <p:cNvSpPr txBox="1"/>
          <p:nvPr/>
        </p:nvSpPr>
        <p:spPr>
          <a:xfrm>
            <a:off x="249451" y="3827269"/>
            <a:ext cx="8190927" cy="1338828"/>
          </a:xfrm>
          <a:prstGeom prst="rect">
            <a:avLst/>
          </a:prstGeom>
          <a:noFill/>
        </p:spPr>
        <p:txBody>
          <a:bodyPr wrap="square">
            <a:spAutoFit/>
          </a:bodyPr>
          <a:lstStyle/>
          <a:p>
            <a:pPr defTabSz="685800"/>
            <a:r>
              <a:rPr lang="en-US" sz="1350" b="1" dirty="0">
                <a:solidFill>
                  <a:prstClr val="black"/>
                </a:solidFill>
                <a:latin typeface="Calibri" panose="020F0502020204030204" pitchFamily="34" charset="0"/>
                <a:cs typeface="Calibri" panose="020F0502020204030204" pitchFamily="34" charset="0"/>
              </a:rPr>
              <a:t>Why these businesses?​</a:t>
            </a:r>
          </a:p>
          <a:p>
            <a:pPr marL="214313" indent="-214313" defTabSz="685800">
              <a:buFont typeface="Arial"/>
              <a:buChar char="•"/>
            </a:pPr>
            <a:r>
              <a:rPr lang="en-US" sz="1350" dirty="0">
                <a:solidFill>
                  <a:prstClr val="black"/>
                </a:solidFill>
                <a:latin typeface="Calibri" panose="020F0502020204030204" pitchFamily="34" charset="0"/>
                <a:cs typeface="Calibri" panose="020F0502020204030204" pitchFamily="34" charset="0"/>
              </a:rPr>
              <a:t>These business types have a large environmental footprint and are a primary focus of the Environmental Protection Agency (EPA). Many of these businesses are also located in socially vulnerable areas throughout the County. </a:t>
            </a:r>
          </a:p>
          <a:p>
            <a:pPr marL="214313" indent="-214313" defTabSz="685800">
              <a:buFont typeface="Arial"/>
              <a:buChar char="•"/>
            </a:pPr>
            <a:r>
              <a:rPr lang="en-US" sz="1350" dirty="0">
                <a:solidFill>
                  <a:prstClr val="black"/>
                </a:solidFill>
                <a:latin typeface="Calibri" panose="020F0502020204030204" pitchFamily="34" charset="0"/>
                <a:cs typeface="Calibri" panose="020F0502020204030204" pitchFamily="34" charset="0"/>
              </a:rPr>
              <a:t>Cook County Department of Environment and Sustainability expects to reduce pollution at these businesses while supporting the enhancement of business operations. </a:t>
            </a:r>
          </a:p>
        </p:txBody>
      </p:sp>
    </p:spTree>
    <p:extLst>
      <p:ext uri="{BB962C8B-B14F-4D97-AF65-F5344CB8AC3E}">
        <p14:creationId xmlns:p14="http://schemas.microsoft.com/office/powerpoint/2010/main" val="339077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50CD-0C4A-EC79-54FE-EECFD54418FA}"/>
              </a:ext>
            </a:extLst>
          </p:cNvPr>
          <p:cNvSpPr>
            <a:spLocks noGrp="1"/>
          </p:cNvSpPr>
          <p:nvPr>
            <p:ph type="title"/>
          </p:nvPr>
        </p:nvSpPr>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BRITE Program Eligibility and Process Overview</a:t>
            </a:r>
          </a:p>
        </p:txBody>
      </p:sp>
      <p:sp>
        <p:nvSpPr>
          <p:cNvPr id="4" name="Slide Number Placeholder 3">
            <a:extLst>
              <a:ext uri="{FF2B5EF4-FFF2-40B4-BE49-F238E27FC236}">
                <a16:creationId xmlns:a16="http://schemas.microsoft.com/office/drawing/2014/main" id="{6F44AB1C-2A7A-BEB5-077B-67A6A21994E3}"/>
              </a:ext>
            </a:extLst>
          </p:cNvPr>
          <p:cNvSpPr>
            <a:spLocks noGrp="1"/>
          </p:cNvSpPr>
          <p:nvPr>
            <p:ph type="sldNum" sz="quarter" idx="12"/>
          </p:nvPr>
        </p:nvSpPr>
        <p:spPr/>
        <p:txBody>
          <a:bodyPr/>
          <a:lstStyle/>
          <a:p>
            <a:pPr defTabSz="685800"/>
            <a:fld id="{6A5D177D-F476-4F1F-B822-F34654595C36}" type="slidenum">
              <a:rPr lang="en-US">
                <a:latin typeface="Calibri"/>
              </a:rPr>
              <a:pPr defTabSz="685800"/>
              <a:t>11</a:t>
            </a:fld>
            <a:endParaRPr lang="en-US">
              <a:latin typeface="Calibri"/>
            </a:endParaRPr>
          </a:p>
        </p:txBody>
      </p:sp>
      <p:pic>
        <p:nvPicPr>
          <p:cNvPr id="5" name="Picture 4">
            <a:extLst>
              <a:ext uri="{FF2B5EF4-FFF2-40B4-BE49-F238E27FC236}">
                <a16:creationId xmlns:a16="http://schemas.microsoft.com/office/drawing/2014/main" id="{53B61EFA-29D2-9CF4-9417-D6FFAD1CD6FE}"/>
              </a:ext>
            </a:extLst>
          </p:cNvPr>
          <p:cNvPicPr>
            <a:picLocks noChangeAspect="1"/>
          </p:cNvPicPr>
          <p:nvPr/>
        </p:nvPicPr>
        <p:blipFill>
          <a:blip r:embed="rId2"/>
          <a:stretch>
            <a:fillRect/>
          </a:stretch>
        </p:blipFill>
        <p:spPr>
          <a:xfrm>
            <a:off x="559277" y="1893094"/>
            <a:ext cx="7836694" cy="4107656"/>
          </a:xfrm>
          <a:prstGeom prst="rect">
            <a:avLst/>
          </a:prstGeom>
        </p:spPr>
      </p:pic>
    </p:spTree>
    <p:extLst>
      <p:ext uri="{BB962C8B-B14F-4D97-AF65-F5344CB8AC3E}">
        <p14:creationId xmlns:p14="http://schemas.microsoft.com/office/powerpoint/2010/main" val="75421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57FC1-0EBD-0299-EE8A-DFC88CB42ED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7E4D72-B510-E355-E4AE-FAC5C5F675F3}"/>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18406039-2ACC-CCFC-D1F6-C7AB56A50AA6}"/>
              </a:ext>
            </a:extLst>
          </p:cNvPr>
          <p:cNvSpPr/>
          <p:nvPr/>
        </p:nvSpPr>
        <p:spPr>
          <a:xfrm rot="16200000">
            <a:off x="1143002" y="-1143001"/>
            <a:ext cx="6858001" cy="9143999"/>
          </a:xfrm>
          <a:prstGeom prst="rect">
            <a:avLst/>
          </a:prstGeom>
          <a:gradFill flip="none" rotWithShape="1">
            <a:gsLst>
              <a:gs pos="0">
                <a:srgbClr val="53B849"/>
              </a:gs>
              <a:gs pos="100000">
                <a:srgbClr val="1F82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F80193B-4544-1478-C444-439EC07840B2}"/>
              </a:ext>
            </a:extLst>
          </p:cNvPr>
          <p:cNvSpPr txBox="1"/>
          <p:nvPr/>
        </p:nvSpPr>
        <p:spPr>
          <a:xfrm>
            <a:off x="3265138" y="2077188"/>
            <a:ext cx="5458619" cy="1200329"/>
          </a:xfrm>
          <a:prstGeom prst="rect">
            <a:avLst/>
          </a:prstGeom>
          <a:noFill/>
        </p:spPr>
        <p:txBody>
          <a:bodyPr wrap="square" rtlCol="0">
            <a:spAutoFit/>
          </a:bodyPr>
          <a:lstStyle/>
          <a:p>
            <a:r>
              <a:rPr lang="en-US" sz="3600" b="1" dirty="0">
                <a:solidFill>
                  <a:schemeClr val="bg1"/>
                </a:solidFill>
                <a:latin typeface="Gotham Bold" pitchFamily="2" charset="0"/>
                <a:ea typeface="Times New Roman" panose="02020603050405020304" pitchFamily="18" charset="0"/>
                <a:cs typeface="Gotham Bold" pitchFamily="2" charset="0"/>
              </a:rPr>
              <a:t>Greening </a:t>
            </a:r>
            <a:r>
              <a:rPr lang="en-US" sz="3600" b="1">
                <a:solidFill>
                  <a:schemeClr val="bg1"/>
                </a:solidFill>
                <a:latin typeface="Gotham Bold" pitchFamily="2" charset="0"/>
                <a:ea typeface="Times New Roman" panose="02020603050405020304" pitchFamily="18" charset="0"/>
                <a:cs typeface="Gotham Bold" pitchFamily="2" charset="0"/>
              </a:rPr>
              <a:t>Chicago Metro Area </a:t>
            </a:r>
            <a:r>
              <a:rPr lang="en-US" sz="3600" b="1" dirty="0">
                <a:solidFill>
                  <a:schemeClr val="bg1"/>
                </a:solidFill>
                <a:latin typeface="Gotham Bold" pitchFamily="2" charset="0"/>
                <a:ea typeface="Times New Roman" panose="02020603050405020304" pitchFamily="18" charset="0"/>
                <a:cs typeface="Gotham Bold" pitchFamily="2" charset="0"/>
              </a:rPr>
              <a:t>Businesses</a:t>
            </a:r>
            <a:endParaRPr lang="en-US" sz="2800" dirty="0">
              <a:solidFill>
                <a:schemeClr val="bg1"/>
              </a:solidFill>
              <a:latin typeface="Gotham-Medium" pitchFamily="2" charset="0"/>
              <a:cs typeface="Gotham-Medium" pitchFamily="2" charset="0"/>
            </a:endParaRPr>
          </a:p>
        </p:txBody>
      </p:sp>
      <p:grpSp>
        <p:nvGrpSpPr>
          <p:cNvPr id="12" name="object 5">
            <a:extLst>
              <a:ext uri="{FF2B5EF4-FFF2-40B4-BE49-F238E27FC236}">
                <a16:creationId xmlns:a16="http://schemas.microsoft.com/office/drawing/2014/main" id="{614DE5FE-B29D-9B45-FE04-743C03A8333B}"/>
              </a:ext>
            </a:extLst>
          </p:cNvPr>
          <p:cNvGrpSpPr/>
          <p:nvPr/>
        </p:nvGrpSpPr>
        <p:grpSpPr>
          <a:xfrm>
            <a:off x="0" y="-18657"/>
            <a:ext cx="2726408" cy="2632472"/>
            <a:chOff x="13387832" y="6286500"/>
            <a:chExt cx="2868295" cy="2857500"/>
          </a:xfrm>
        </p:grpSpPr>
        <p:sp>
          <p:nvSpPr>
            <p:cNvPr id="13" name="object 6">
              <a:extLst>
                <a:ext uri="{FF2B5EF4-FFF2-40B4-BE49-F238E27FC236}">
                  <a16:creationId xmlns:a16="http://schemas.microsoft.com/office/drawing/2014/main" id="{B87B705C-B471-E099-A34F-8E4A8BC199A8}"/>
                </a:ext>
              </a:extLst>
            </p:cNvPr>
            <p:cNvSpPr/>
            <p:nvPr/>
          </p:nvSpPr>
          <p:spPr>
            <a:xfrm>
              <a:off x="13398500" y="6286500"/>
              <a:ext cx="2857500" cy="2857500"/>
            </a:xfrm>
            <a:custGeom>
              <a:avLst/>
              <a:gdLst/>
              <a:ahLst/>
              <a:cxnLst/>
              <a:rect l="l" t="t" r="r" b="b"/>
              <a:pathLst>
                <a:path w="2857500" h="2857500">
                  <a:moveTo>
                    <a:pt x="2857436" y="0"/>
                  </a:moveTo>
                  <a:lnTo>
                    <a:pt x="0" y="0"/>
                  </a:lnTo>
                  <a:lnTo>
                    <a:pt x="0" y="2857500"/>
                  </a:lnTo>
                  <a:lnTo>
                    <a:pt x="2857436" y="2857500"/>
                  </a:lnTo>
                  <a:lnTo>
                    <a:pt x="2857436" y="0"/>
                  </a:lnTo>
                  <a:close/>
                </a:path>
              </a:pathLst>
            </a:custGeom>
            <a:solidFill>
              <a:srgbClr val="54B948"/>
            </a:solidFill>
          </p:spPr>
          <p:txBody>
            <a:bodyPr wrap="square" lIns="0" tIns="0" rIns="0" bIns="0" rtlCol="0"/>
            <a:lstStyle/>
            <a:p>
              <a:endParaRPr sz="1350"/>
            </a:p>
          </p:txBody>
        </p:sp>
        <p:sp>
          <p:nvSpPr>
            <p:cNvPr id="14" name="object 7">
              <a:extLst>
                <a:ext uri="{FF2B5EF4-FFF2-40B4-BE49-F238E27FC236}">
                  <a16:creationId xmlns:a16="http://schemas.microsoft.com/office/drawing/2014/main" id="{7311626C-4CC8-F10C-466D-55DF6F3D3923}"/>
                </a:ext>
              </a:extLst>
            </p:cNvPr>
            <p:cNvSpPr/>
            <p:nvPr/>
          </p:nvSpPr>
          <p:spPr>
            <a:xfrm>
              <a:off x="13387833" y="7087476"/>
              <a:ext cx="2868295" cy="1256030"/>
            </a:xfrm>
            <a:custGeom>
              <a:avLst/>
              <a:gdLst/>
              <a:ahLst/>
              <a:cxnLst/>
              <a:rect l="l" t="t" r="r" b="b"/>
              <a:pathLst>
                <a:path w="2868294" h="1256029">
                  <a:moveTo>
                    <a:pt x="10693" y="672109"/>
                  </a:moveTo>
                  <a:lnTo>
                    <a:pt x="0" y="682066"/>
                  </a:lnTo>
                  <a:lnTo>
                    <a:pt x="3213" y="686231"/>
                  </a:lnTo>
                  <a:lnTo>
                    <a:pt x="7124" y="689965"/>
                  </a:lnTo>
                  <a:lnTo>
                    <a:pt x="10693" y="693940"/>
                  </a:lnTo>
                  <a:lnTo>
                    <a:pt x="10693" y="672109"/>
                  </a:lnTo>
                  <a:close/>
                </a:path>
                <a:path w="2868294" h="1256029">
                  <a:moveTo>
                    <a:pt x="525043" y="13309"/>
                  </a:moveTo>
                  <a:lnTo>
                    <a:pt x="461048" y="13309"/>
                  </a:lnTo>
                  <a:lnTo>
                    <a:pt x="461048" y="262140"/>
                  </a:lnTo>
                  <a:lnTo>
                    <a:pt x="455701" y="308457"/>
                  </a:lnTo>
                  <a:lnTo>
                    <a:pt x="440474" y="350989"/>
                  </a:lnTo>
                  <a:lnTo>
                    <a:pt x="416598" y="388531"/>
                  </a:lnTo>
                  <a:lnTo>
                    <a:pt x="385267" y="419862"/>
                  </a:lnTo>
                  <a:lnTo>
                    <a:pt x="347700" y="443738"/>
                  </a:lnTo>
                  <a:lnTo>
                    <a:pt x="305104" y="458965"/>
                  </a:lnTo>
                  <a:lnTo>
                    <a:pt x="258699" y="464312"/>
                  </a:lnTo>
                  <a:lnTo>
                    <a:pt x="212344" y="458965"/>
                  </a:lnTo>
                  <a:lnTo>
                    <a:pt x="169799" y="443738"/>
                  </a:lnTo>
                  <a:lnTo>
                    <a:pt x="132270" y="419862"/>
                  </a:lnTo>
                  <a:lnTo>
                    <a:pt x="100977" y="388531"/>
                  </a:lnTo>
                  <a:lnTo>
                    <a:pt x="77114" y="350989"/>
                  </a:lnTo>
                  <a:lnTo>
                    <a:pt x="61912" y="308457"/>
                  </a:lnTo>
                  <a:lnTo>
                    <a:pt x="56578" y="262140"/>
                  </a:lnTo>
                  <a:lnTo>
                    <a:pt x="61912" y="215734"/>
                  </a:lnTo>
                  <a:lnTo>
                    <a:pt x="77114" y="173139"/>
                  </a:lnTo>
                  <a:lnTo>
                    <a:pt x="100977" y="135572"/>
                  </a:lnTo>
                  <a:lnTo>
                    <a:pt x="132270" y="104241"/>
                  </a:lnTo>
                  <a:lnTo>
                    <a:pt x="169799" y="80365"/>
                  </a:lnTo>
                  <a:lnTo>
                    <a:pt x="212344" y="65151"/>
                  </a:lnTo>
                  <a:lnTo>
                    <a:pt x="258699" y="59804"/>
                  </a:lnTo>
                  <a:lnTo>
                    <a:pt x="305104" y="65151"/>
                  </a:lnTo>
                  <a:lnTo>
                    <a:pt x="347700" y="80365"/>
                  </a:lnTo>
                  <a:lnTo>
                    <a:pt x="385267" y="104241"/>
                  </a:lnTo>
                  <a:lnTo>
                    <a:pt x="416598" y="135572"/>
                  </a:lnTo>
                  <a:lnTo>
                    <a:pt x="440474" y="173139"/>
                  </a:lnTo>
                  <a:lnTo>
                    <a:pt x="455701" y="215734"/>
                  </a:lnTo>
                  <a:lnTo>
                    <a:pt x="461048" y="262140"/>
                  </a:lnTo>
                  <a:lnTo>
                    <a:pt x="461048" y="13309"/>
                  </a:lnTo>
                  <a:lnTo>
                    <a:pt x="458901" y="13309"/>
                  </a:lnTo>
                  <a:lnTo>
                    <a:pt x="458901" y="99517"/>
                  </a:lnTo>
                  <a:lnTo>
                    <a:pt x="456526" y="99517"/>
                  </a:lnTo>
                  <a:lnTo>
                    <a:pt x="429971" y="65849"/>
                  </a:lnTo>
                  <a:lnTo>
                    <a:pt x="396951" y="38252"/>
                  </a:lnTo>
                  <a:lnTo>
                    <a:pt x="357860" y="17551"/>
                  </a:lnTo>
                  <a:lnTo>
                    <a:pt x="313182" y="4533"/>
                  </a:lnTo>
                  <a:lnTo>
                    <a:pt x="263321" y="12"/>
                  </a:lnTo>
                  <a:lnTo>
                    <a:pt x="215595" y="4064"/>
                  </a:lnTo>
                  <a:lnTo>
                    <a:pt x="170561" y="15735"/>
                  </a:lnTo>
                  <a:lnTo>
                    <a:pt x="128943" y="34302"/>
                  </a:lnTo>
                  <a:lnTo>
                    <a:pt x="91427" y="59080"/>
                  </a:lnTo>
                  <a:lnTo>
                    <a:pt x="58750" y="89344"/>
                  </a:lnTo>
                  <a:lnTo>
                    <a:pt x="31610" y="124396"/>
                  </a:lnTo>
                  <a:lnTo>
                    <a:pt x="10744" y="163525"/>
                  </a:lnTo>
                  <a:lnTo>
                    <a:pt x="10744" y="360591"/>
                  </a:lnTo>
                  <a:lnTo>
                    <a:pt x="31610" y="399681"/>
                  </a:lnTo>
                  <a:lnTo>
                    <a:pt x="58750" y="434708"/>
                  </a:lnTo>
                  <a:lnTo>
                    <a:pt x="91427" y="464959"/>
                  </a:lnTo>
                  <a:lnTo>
                    <a:pt x="128943" y="489737"/>
                  </a:lnTo>
                  <a:lnTo>
                    <a:pt x="170561" y="508317"/>
                  </a:lnTo>
                  <a:lnTo>
                    <a:pt x="215595" y="519988"/>
                  </a:lnTo>
                  <a:lnTo>
                    <a:pt x="263321" y="524027"/>
                  </a:lnTo>
                  <a:lnTo>
                    <a:pt x="313182" y="519518"/>
                  </a:lnTo>
                  <a:lnTo>
                    <a:pt x="357860" y="506526"/>
                  </a:lnTo>
                  <a:lnTo>
                    <a:pt x="396951" y="485825"/>
                  </a:lnTo>
                  <a:lnTo>
                    <a:pt x="429971" y="458254"/>
                  </a:lnTo>
                  <a:lnTo>
                    <a:pt x="456526" y="424586"/>
                  </a:lnTo>
                  <a:lnTo>
                    <a:pt x="458901" y="424586"/>
                  </a:lnTo>
                  <a:lnTo>
                    <a:pt x="458901" y="495300"/>
                  </a:lnTo>
                  <a:lnTo>
                    <a:pt x="458508" y="518464"/>
                  </a:lnTo>
                  <a:lnTo>
                    <a:pt x="450545" y="581571"/>
                  </a:lnTo>
                  <a:lnTo>
                    <a:pt x="422275" y="650824"/>
                  </a:lnTo>
                  <a:lnTo>
                    <a:pt x="396494" y="681659"/>
                  </a:lnTo>
                  <a:lnTo>
                    <a:pt x="360819" y="706704"/>
                  </a:lnTo>
                  <a:lnTo>
                    <a:pt x="313613" y="723506"/>
                  </a:lnTo>
                  <a:lnTo>
                    <a:pt x="253288" y="729653"/>
                  </a:lnTo>
                  <a:lnTo>
                    <a:pt x="206222" y="725919"/>
                  </a:lnTo>
                  <a:lnTo>
                    <a:pt x="161404" y="714590"/>
                  </a:lnTo>
                  <a:lnTo>
                    <a:pt x="119976" y="695528"/>
                  </a:lnTo>
                  <a:lnTo>
                    <a:pt x="83108" y="668553"/>
                  </a:lnTo>
                  <a:lnTo>
                    <a:pt x="51955" y="633514"/>
                  </a:lnTo>
                  <a:lnTo>
                    <a:pt x="10744" y="672122"/>
                  </a:lnTo>
                  <a:lnTo>
                    <a:pt x="10744" y="693953"/>
                  </a:lnTo>
                  <a:lnTo>
                    <a:pt x="47396" y="726922"/>
                  </a:lnTo>
                  <a:lnTo>
                    <a:pt x="91605" y="753414"/>
                  </a:lnTo>
                  <a:lnTo>
                    <a:pt x="141732" y="772960"/>
                  </a:lnTo>
                  <a:lnTo>
                    <a:pt x="196164" y="785050"/>
                  </a:lnTo>
                  <a:lnTo>
                    <a:pt x="253288" y="789190"/>
                  </a:lnTo>
                  <a:lnTo>
                    <a:pt x="286131" y="787704"/>
                  </a:lnTo>
                  <a:lnTo>
                    <a:pt x="357784" y="772820"/>
                  </a:lnTo>
                  <a:lnTo>
                    <a:pt x="393801" y="757415"/>
                  </a:lnTo>
                  <a:lnTo>
                    <a:pt x="428104" y="735380"/>
                  </a:lnTo>
                  <a:lnTo>
                    <a:pt x="434124" y="729653"/>
                  </a:lnTo>
                  <a:lnTo>
                    <a:pt x="459282" y="705726"/>
                  </a:lnTo>
                  <a:lnTo>
                    <a:pt x="485965" y="667435"/>
                  </a:lnTo>
                  <a:lnTo>
                    <a:pt x="506742" y="619531"/>
                  </a:lnTo>
                  <a:lnTo>
                    <a:pt x="520230" y="560997"/>
                  </a:lnTo>
                  <a:lnTo>
                    <a:pt x="525043" y="490842"/>
                  </a:lnTo>
                  <a:lnTo>
                    <a:pt x="525043" y="424586"/>
                  </a:lnTo>
                  <a:lnTo>
                    <a:pt x="525043" y="99517"/>
                  </a:lnTo>
                  <a:lnTo>
                    <a:pt x="525043" y="13309"/>
                  </a:lnTo>
                  <a:close/>
                </a:path>
                <a:path w="2868294" h="1256029">
                  <a:moveTo>
                    <a:pt x="903084" y="1237983"/>
                  </a:moveTo>
                  <a:lnTo>
                    <a:pt x="897674" y="1178255"/>
                  </a:lnTo>
                  <a:lnTo>
                    <a:pt x="879716" y="1185214"/>
                  </a:lnTo>
                  <a:lnTo>
                    <a:pt x="860945" y="1190828"/>
                  </a:lnTo>
                  <a:lnTo>
                    <a:pt x="841756" y="1194574"/>
                  </a:lnTo>
                  <a:lnTo>
                    <a:pt x="822579" y="1195946"/>
                  </a:lnTo>
                  <a:lnTo>
                    <a:pt x="792822" y="1191094"/>
                  </a:lnTo>
                  <a:lnTo>
                    <a:pt x="770572" y="1177023"/>
                  </a:lnTo>
                  <a:lnTo>
                    <a:pt x="756627" y="1154480"/>
                  </a:lnTo>
                  <a:lnTo>
                    <a:pt x="751801" y="1124178"/>
                  </a:lnTo>
                  <a:lnTo>
                    <a:pt x="751801" y="791375"/>
                  </a:lnTo>
                  <a:lnTo>
                    <a:pt x="897674" y="791375"/>
                  </a:lnTo>
                  <a:lnTo>
                    <a:pt x="897674" y="731596"/>
                  </a:lnTo>
                  <a:lnTo>
                    <a:pt x="751801" y="731596"/>
                  </a:lnTo>
                  <a:lnTo>
                    <a:pt x="751801" y="584644"/>
                  </a:lnTo>
                  <a:lnTo>
                    <a:pt x="685419" y="584644"/>
                  </a:lnTo>
                  <a:lnTo>
                    <a:pt x="685419" y="1124178"/>
                  </a:lnTo>
                  <a:lnTo>
                    <a:pt x="689965" y="1165834"/>
                  </a:lnTo>
                  <a:lnTo>
                    <a:pt x="704342" y="1201928"/>
                  </a:lnTo>
                  <a:lnTo>
                    <a:pt x="729589" y="1230312"/>
                  </a:lnTo>
                  <a:lnTo>
                    <a:pt x="766800" y="1248905"/>
                  </a:lnTo>
                  <a:lnTo>
                    <a:pt x="817041" y="1255572"/>
                  </a:lnTo>
                  <a:lnTo>
                    <a:pt x="837780" y="1254061"/>
                  </a:lnTo>
                  <a:lnTo>
                    <a:pt x="860488" y="1250073"/>
                  </a:lnTo>
                  <a:lnTo>
                    <a:pt x="882980" y="1244447"/>
                  </a:lnTo>
                  <a:lnTo>
                    <a:pt x="903084" y="1237983"/>
                  </a:lnTo>
                  <a:close/>
                </a:path>
                <a:path w="2868294" h="1256029">
                  <a:moveTo>
                    <a:pt x="954011" y="5524"/>
                  </a:moveTo>
                  <a:lnTo>
                    <a:pt x="944270" y="3238"/>
                  </a:lnTo>
                  <a:lnTo>
                    <a:pt x="934694" y="1498"/>
                  </a:lnTo>
                  <a:lnTo>
                    <a:pt x="925093" y="406"/>
                  </a:lnTo>
                  <a:lnTo>
                    <a:pt x="915301" y="12"/>
                  </a:lnTo>
                  <a:lnTo>
                    <a:pt x="862393" y="7696"/>
                  </a:lnTo>
                  <a:lnTo>
                    <a:pt x="817867" y="29057"/>
                  </a:lnTo>
                  <a:lnTo>
                    <a:pt x="781405" y="61607"/>
                  </a:lnTo>
                  <a:lnTo>
                    <a:pt x="752729" y="102831"/>
                  </a:lnTo>
                  <a:lnTo>
                    <a:pt x="751293" y="89941"/>
                  </a:lnTo>
                  <a:lnTo>
                    <a:pt x="750150" y="68453"/>
                  </a:lnTo>
                  <a:lnTo>
                    <a:pt x="748461" y="13309"/>
                  </a:lnTo>
                  <a:lnTo>
                    <a:pt x="682078" y="13309"/>
                  </a:lnTo>
                  <a:lnTo>
                    <a:pt x="682929" y="41668"/>
                  </a:lnTo>
                  <a:lnTo>
                    <a:pt x="686739" y="122377"/>
                  </a:lnTo>
                  <a:lnTo>
                    <a:pt x="687603" y="156933"/>
                  </a:lnTo>
                  <a:lnTo>
                    <a:pt x="687603" y="524027"/>
                  </a:lnTo>
                  <a:lnTo>
                    <a:pt x="753986" y="524027"/>
                  </a:lnTo>
                  <a:lnTo>
                    <a:pt x="753986" y="245516"/>
                  </a:lnTo>
                  <a:lnTo>
                    <a:pt x="758355" y="197662"/>
                  </a:lnTo>
                  <a:lnTo>
                    <a:pt x="771702" y="154813"/>
                  </a:lnTo>
                  <a:lnTo>
                    <a:pt x="794321" y="118630"/>
                  </a:lnTo>
                  <a:lnTo>
                    <a:pt x="826503" y="90741"/>
                  </a:lnTo>
                  <a:lnTo>
                    <a:pt x="868565" y="72796"/>
                  </a:lnTo>
                  <a:lnTo>
                    <a:pt x="920813" y="66446"/>
                  </a:lnTo>
                  <a:lnTo>
                    <a:pt x="926211" y="66662"/>
                  </a:lnTo>
                  <a:lnTo>
                    <a:pt x="932307" y="67360"/>
                  </a:lnTo>
                  <a:lnTo>
                    <a:pt x="939025" y="68681"/>
                  </a:lnTo>
                  <a:lnTo>
                    <a:pt x="946302" y="70713"/>
                  </a:lnTo>
                  <a:lnTo>
                    <a:pt x="954011" y="5524"/>
                  </a:lnTo>
                  <a:close/>
                </a:path>
                <a:path w="2868294" h="1256029">
                  <a:moveTo>
                    <a:pt x="1502460" y="238734"/>
                  </a:moveTo>
                  <a:lnTo>
                    <a:pt x="1498587" y="194551"/>
                  </a:lnTo>
                  <a:lnTo>
                    <a:pt x="1487043" y="151574"/>
                  </a:lnTo>
                  <a:lnTo>
                    <a:pt x="1467942" y="111264"/>
                  </a:lnTo>
                  <a:lnTo>
                    <a:pt x="1441373" y="75044"/>
                  </a:lnTo>
                  <a:lnTo>
                    <a:pt x="1436255" y="70421"/>
                  </a:lnTo>
                  <a:lnTo>
                    <a:pt x="1436255" y="225552"/>
                  </a:lnTo>
                  <a:lnTo>
                    <a:pt x="1073594" y="225552"/>
                  </a:lnTo>
                  <a:lnTo>
                    <a:pt x="1089571" y="170789"/>
                  </a:lnTo>
                  <a:lnTo>
                    <a:pt x="1112164" y="132727"/>
                  </a:lnTo>
                  <a:lnTo>
                    <a:pt x="1146797" y="96875"/>
                  </a:lnTo>
                  <a:lnTo>
                    <a:pt x="1195235" y="70231"/>
                  </a:lnTo>
                  <a:lnTo>
                    <a:pt x="1259205" y="59791"/>
                  </a:lnTo>
                  <a:lnTo>
                    <a:pt x="1306550" y="65786"/>
                  </a:lnTo>
                  <a:lnTo>
                    <a:pt x="1348930" y="82638"/>
                  </a:lnTo>
                  <a:lnTo>
                    <a:pt x="1384706" y="108712"/>
                  </a:lnTo>
                  <a:lnTo>
                    <a:pt x="1412265" y="142316"/>
                  </a:lnTo>
                  <a:lnTo>
                    <a:pt x="1429981" y="181825"/>
                  </a:lnTo>
                  <a:lnTo>
                    <a:pt x="1436255" y="225552"/>
                  </a:lnTo>
                  <a:lnTo>
                    <a:pt x="1436255" y="70421"/>
                  </a:lnTo>
                  <a:lnTo>
                    <a:pt x="1424495" y="59791"/>
                  </a:lnTo>
                  <a:lnTo>
                    <a:pt x="1407439" y="44373"/>
                  </a:lnTo>
                  <a:lnTo>
                    <a:pt x="1366253" y="20688"/>
                  </a:lnTo>
                  <a:lnTo>
                    <a:pt x="1317904" y="5410"/>
                  </a:lnTo>
                  <a:lnTo>
                    <a:pt x="1262519" y="0"/>
                  </a:lnTo>
                  <a:lnTo>
                    <a:pt x="1214488" y="4152"/>
                  </a:lnTo>
                  <a:lnTo>
                    <a:pt x="1170178" y="16179"/>
                  </a:lnTo>
                  <a:lnTo>
                    <a:pt x="1130084" y="35445"/>
                  </a:lnTo>
                  <a:lnTo>
                    <a:pt x="1094752" y="61315"/>
                  </a:lnTo>
                  <a:lnTo>
                    <a:pt x="1064679" y="93141"/>
                  </a:lnTo>
                  <a:lnTo>
                    <a:pt x="1040396" y="130314"/>
                  </a:lnTo>
                  <a:lnTo>
                    <a:pt x="1022413" y="172186"/>
                  </a:lnTo>
                  <a:lnTo>
                    <a:pt x="1011237" y="218122"/>
                  </a:lnTo>
                  <a:lnTo>
                    <a:pt x="1007402" y="267474"/>
                  </a:lnTo>
                  <a:lnTo>
                    <a:pt x="1011135" y="318389"/>
                  </a:lnTo>
                  <a:lnTo>
                    <a:pt x="1022057" y="365328"/>
                  </a:lnTo>
                  <a:lnTo>
                    <a:pt x="1039787" y="407733"/>
                  </a:lnTo>
                  <a:lnTo>
                    <a:pt x="1063891" y="445096"/>
                  </a:lnTo>
                  <a:lnTo>
                    <a:pt x="1093978" y="476872"/>
                  </a:lnTo>
                  <a:lnTo>
                    <a:pt x="1129639" y="502513"/>
                  </a:lnTo>
                  <a:lnTo>
                    <a:pt x="1170457" y="521500"/>
                  </a:lnTo>
                  <a:lnTo>
                    <a:pt x="1216037" y="533285"/>
                  </a:lnTo>
                  <a:lnTo>
                    <a:pt x="1265974" y="537324"/>
                  </a:lnTo>
                  <a:lnTo>
                    <a:pt x="1318755" y="533374"/>
                  </a:lnTo>
                  <a:lnTo>
                    <a:pt x="1367967" y="521081"/>
                  </a:lnTo>
                  <a:lnTo>
                    <a:pt x="1412887" y="499821"/>
                  </a:lnTo>
                  <a:lnTo>
                    <a:pt x="1441716" y="477545"/>
                  </a:lnTo>
                  <a:lnTo>
                    <a:pt x="1452816" y="468972"/>
                  </a:lnTo>
                  <a:lnTo>
                    <a:pt x="1487055" y="427901"/>
                  </a:lnTo>
                  <a:lnTo>
                    <a:pt x="1438452" y="386880"/>
                  </a:lnTo>
                  <a:lnTo>
                    <a:pt x="1407147" y="424370"/>
                  </a:lnTo>
                  <a:lnTo>
                    <a:pt x="1365580" y="452945"/>
                  </a:lnTo>
                  <a:lnTo>
                    <a:pt x="1317599" y="471157"/>
                  </a:lnTo>
                  <a:lnTo>
                    <a:pt x="1267040" y="477545"/>
                  </a:lnTo>
                  <a:lnTo>
                    <a:pt x="1207604" y="469798"/>
                  </a:lnTo>
                  <a:lnTo>
                    <a:pt x="1161021" y="449110"/>
                  </a:lnTo>
                  <a:lnTo>
                    <a:pt x="1125943" y="419277"/>
                  </a:lnTo>
                  <a:lnTo>
                    <a:pt x="1101013" y="384162"/>
                  </a:lnTo>
                  <a:lnTo>
                    <a:pt x="1084872" y="347560"/>
                  </a:lnTo>
                  <a:lnTo>
                    <a:pt x="1073594" y="285229"/>
                  </a:lnTo>
                  <a:lnTo>
                    <a:pt x="1502460" y="285229"/>
                  </a:lnTo>
                  <a:lnTo>
                    <a:pt x="1502460" y="238734"/>
                  </a:lnTo>
                  <a:close/>
                </a:path>
                <a:path w="2868294" h="1256029">
                  <a:moveTo>
                    <a:pt x="1524571" y="987031"/>
                  </a:moveTo>
                  <a:lnTo>
                    <a:pt x="1520520" y="936752"/>
                  </a:lnTo>
                  <a:lnTo>
                    <a:pt x="1508760" y="890244"/>
                  </a:lnTo>
                  <a:lnTo>
                    <a:pt x="1489811" y="848093"/>
                  </a:lnTo>
                  <a:lnTo>
                    <a:pt x="1464221" y="810844"/>
                  </a:lnTo>
                  <a:lnTo>
                    <a:pt x="1458252" y="804862"/>
                  </a:lnTo>
                  <a:lnTo>
                    <a:pt x="1458252" y="987031"/>
                  </a:lnTo>
                  <a:lnTo>
                    <a:pt x="1453591" y="1034796"/>
                  </a:lnTo>
                  <a:lnTo>
                    <a:pt x="1439989" y="1078712"/>
                  </a:lnTo>
                  <a:lnTo>
                    <a:pt x="1417955" y="1117511"/>
                  </a:lnTo>
                  <a:lnTo>
                    <a:pt x="1388008" y="1149908"/>
                  </a:lnTo>
                  <a:lnTo>
                    <a:pt x="1350670" y="1174635"/>
                  </a:lnTo>
                  <a:lnTo>
                    <a:pt x="1306461" y="1190409"/>
                  </a:lnTo>
                  <a:lnTo>
                    <a:pt x="1255903" y="1195946"/>
                  </a:lnTo>
                  <a:lnTo>
                    <a:pt x="1205344" y="1190409"/>
                  </a:lnTo>
                  <a:lnTo>
                    <a:pt x="1161135" y="1174635"/>
                  </a:lnTo>
                  <a:lnTo>
                    <a:pt x="1123810" y="1149908"/>
                  </a:lnTo>
                  <a:lnTo>
                    <a:pt x="1093863" y="1117511"/>
                  </a:lnTo>
                  <a:lnTo>
                    <a:pt x="1071841" y="1078712"/>
                  </a:lnTo>
                  <a:lnTo>
                    <a:pt x="1058240" y="1034796"/>
                  </a:lnTo>
                  <a:lnTo>
                    <a:pt x="1053604" y="987031"/>
                  </a:lnTo>
                  <a:lnTo>
                    <a:pt x="1058240" y="939241"/>
                  </a:lnTo>
                  <a:lnTo>
                    <a:pt x="1071841" y="895299"/>
                  </a:lnTo>
                  <a:lnTo>
                    <a:pt x="1093863" y="856488"/>
                  </a:lnTo>
                  <a:lnTo>
                    <a:pt x="1123810" y="824077"/>
                  </a:lnTo>
                  <a:lnTo>
                    <a:pt x="1161135" y="799350"/>
                  </a:lnTo>
                  <a:lnTo>
                    <a:pt x="1205344" y="783577"/>
                  </a:lnTo>
                  <a:lnTo>
                    <a:pt x="1255903" y="778040"/>
                  </a:lnTo>
                  <a:lnTo>
                    <a:pt x="1306461" y="783577"/>
                  </a:lnTo>
                  <a:lnTo>
                    <a:pt x="1350670" y="799350"/>
                  </a:lnTo>
                  <a:lnTo>
                    <a:pt x="1388008" y="824077"/>
                  </a:lnTo>
                  <a:lnTo>
                    <a:pt x="1417955" y="856488"/>
                  </a:lnTo>
                  <a:lnTo>
                    <a:pt x="1439989" y="895299"/>
                  </a:lnTo>
                  <a:lnTo>
                    <a:pt x="1453591" y="939241"/>
                  </a:lnTo>
                  <a:lnTo>
                    <a:pt x="1458252" y="987031"/>
                  </a:lnTo>
                  <a:lnTo>
                    <a:pt x="1458252" y="804862"/>
                  </a:lnTo>
                  <a:lnTo>
                    <a:pt x="1431036" y="778040"/>
                  </a:lnTo>
                  <a:lnTo>
                    <a:pt x="1395349" y="753402"/>
                  </a:lnTo>
                  <a:lnTo>
                    <a:pt x="1353134" y="734352"/>
                  </a:lnTo>
                  <a:lnTo>
                    <a:pt x="1306474" y="722490"/>
                  </a:lnTo>
                  <a:lnTo>
                    <a:pt x="1255903" y="718413"/>
                  </a:lnTo>
                  <a:lnTo>
                    <a:pt x="1205344" y="722490"/>
                  </a:lnTo>
                  <a:lnTo>
                    <a:pt x="1158684" y="734352"/>
                  </a:lnTo>
                  <a:lnTo>
                    <a:pt x="1116482" y="753402"/>
                  </a:lnTo>
                  <a:lnTo>
                    <a:pt x="1079258" y="779094"/>
                  </a:lnTo>
                  <a:lnTo>
                    <a:pt x="1047584" y="810844"/>
                  </a:lnTo>
                  <a:lnTo>
                    <a:pt x="1021994" y="848093"/>
                  </a:lnTo>
                  <a:lnTo>
                    <a:pt x="1003046" y="890244"/>
                  </a:lnTo>
                  <a:lnTo>
                    <a:pt x="991273" y="936752"/>
                  </a:lnTo>
                  <a:lnTo>
                    <a:pt x="987234" y="987031"/>
                  </a:lnTo>
                  <a:lnTo>
                    <a:pt x="991273" y="1037272"/>
                  </a:lnTo>
                  <a:lnTo>
                    <a:pt x="1003046" y="1083754"/>
                  </a:lnTo>
                  <a:lnTo>
                    <a:pt x="1021994" y="1125893"/>
                  </a:lnTo>
                  <a:lnTo>
                    <a:pt x="1047584" y="1163129"/>
                  </a:lnTo>
                  <a:lnTo>
                    <a:pt x="1079258" y="1194879"/>
                  </a:lnTo>
                  <a:lnTo>
                    <a:pt x="1116482" y="1220571"/>
                  </a:lnTo>
                  <a:lnTo>
                    <a:pt x="1158684" y="1239634"/>
                  </a:lnTo>
                  <a:lnTo>
                    <a:pt x="1205344" y="1251496"/>
                  </a:lnTo>
                  <a:lnTo>
                    <a:pt x="1255903" y="1255572"/>
                  </a:lnTo>
                  <a:lnTo>
                    <a:pt x="1306474" y="1251496"/>
                  </a:lnTo>
                  <a:lnTo>
                    <a:pt x="1353134" y="1239634"/>
                  </a:lnTo>
                  <a:lnTo>
                    <a:pt x="1395349" y="1220571"/>
                  </a:lnTo>
                  <a:lnTo>
                    <a:pt x="1431010" y="1195946"/>
                  </a:lnTo>
                  <a:lnTo>
                    <a:pt x="1432560" y="1194879"/>
                  </a:lnTo>
                  <a:lnTo>
                    <a:pt x="1464221" y="1163129"/>
                  </a:lnTo>
                  <a:lnTo>
                    <a:pt x="1489811" y="1125893"/>
                  </a:lnTo>
                  <a:lnTo>
                    <a:pt x="1508760" y="1083754"/>
                  </a:lnTo>
                  <a:lnTo>
                    <a:pt x="1520520" y="1037272"/>
                  </a:lnTo>
                  <a:lnTo>
                    <a:pt x="1524571" y="987031"/>
                  </a:lnTo>
                  <a:close/>
                </a:path>
                <a:path w="2868294" h="1256029">
                  <a:moveTo>
                    <a:pt x="2117153" y="238734"/>
                  </a:moveTo>
                  <a:lnTo>
                    <a:pt x="2113280" y="194551"/>
                  </a:lnTo>
                  <a:lnTo>
                    <a:pt x="2101748" y="151574"/>
                  </a:lnTo>
                  <a:lnTo>
                    <a:pt x="2082647" y="111264"/>
                  </a:lnTo>
                  <a:lnTo>
                    <a:pt x="2056091" y="75044"/>
                  </a:lnTo>
                  <a:lnTo>
                    <a:pt x="2050808" y="70281"/>
                  </a:lnTo>
                  <a:lnTo>
                    <a:pt x="2050808" y="225552"/>
                  </a:lnTo>
                  <a:lnTo>
                    <a:pt x="1688287" y="225552"/>
                  </a:lnTo>
                  <a:lnTo>
                    <a:pt x="1704263" y="170789"/>
                  </a:lnTo>
                  <a:lnTo>
                    <a:pt x="1726844" y="132727"/>
                  </a:lnTo>
                  <a:lnTo>
                    <a:pt x="1761477" y="96875"/>
                  </a:lnTo>
                  <a:lnTo>
                    <a:pt x="1809915" y="70231"/>
                  </a:lnTo>
                  <a:lnTo>
                    <a:pt x="1873885" y="59791"/>
                  </a:lnTo>
                  <a:lnTo>
                    <a:pt x="1921167" y="65786"/>
                  </a:lnTo>
                  <a:lnTo>
                    <a:pt x="1963496" y="82638"/>
                  </a:lnTo>
                  <a:lnTo>
                    <a:pt x="1999259" y="108712"/>
                  </a:lnTo>
                  <a:lnTo>
                    <a:pt x="2026805" y="142316"/>
                  </a:lnTo>
                  <a:lnTo>
                    <a:pt x="2044534" y="181825"/>
                  </a:lnTo>
                  <a:lnTo>
                    <a:pt x="2050808" y="225552"/>
                  </a:lnTo>
                  <a:lnTo>
                    <a:pt x="2050808" y="70281"/>
                  </a:lnTo>
                  <a:lnTo>
                    <a:pt x="2022157" y="44373"/>
                  </a:lnTo>
                  <a:lnTo>
                    <a:pt x="1980971" y="20688"/>
                  </a:lnTo>
                  <a:lnTo>
                    <a:pt x="1932622" y="5410"/>
                  </a:lnTo>
                  <a:lnTo>
                    <a:pt x="1877212" y="0"/>
                  </a:lnTo>
                  <a:lnTo>
                    <a:pt x="1829193" y="4152"/>
                  </a:lnTo>
                  <a:lnTo>
                    <a:pt x="1784870" y="16179"/>
                  </a:lnTo>
                  <a:lnTo>
                    <a:pt x="1744764" y="35445"/>
                  </a:lnTo>
                  <a:lnTo>
                    <a:pt x="1709394" y="61315"/>
                  </a:lnTo>
                  <a:lnTo>
                    <a:pt x="1679295" y="93141"/>
                  </a:lnTo>
                  <a:lnTo>
                    <a:pt x="1654975" y="130314"/>
                  </a:lnTo>
                  <a:lnTo>
                    <a:pt x="1636953" y="172186"/>
                  </a:lnTo>
                  <a:lnTo>
                    <a:pt x="1625752" y="218122"/>
                  </a:lnTo>
                  <a:lnTo>
                    <a:pt x="1621917" y="267474"/>
                  </a:lnTo>
                  <a:lnTo>
                    <a:pt x="1625650" y="318389"/>
                  </a:lnTo>
                  <a:lnTo>
                    <a:pt x="1636610" y="365328"/>
                  </a:lnTo>
                  <a:lnTo>
                    <a:pt x="1654365" y="407733"/>
                  </a:lnTo>
                  <a:lnTo>
                    <a:pt x="1678508" y="445096"/>
                  </a:lnTo>
                  <a:lnTo>
                    <a:pt x="1708632" y="476872"/>
                  </a:lnTo>
                  <a:lnTo>
                    <a:pt x="1744319" y="502513"/>
                  </a:lnTo>
                  <a:lnTo>
                    <a:pt x="1785175" y="521500"/>
                  </a:lnTo>
                  <a:lnTo>
                    <a:pt x="1830781" y="533285"/>
                  </a:lnTo>
                  <a:lnTo>
                    <a:pt x="1880730" y="537324"/>
                  </a:lnTo>
                  <a:lnTo>
                    <a:pt x="1933498" y="533374"/>
                  </a:lnTo>
                  <a:lnTo>
                    <a:pt x="1982698" y="521081"/>
                  </a:lnTo>
                  <a:lnTo>
                    <a:pt x="2027605" y="499821"/>
                  </a:lnTo>
                  <a:lnTo>
                    <a:pt x="2067521" y="468972"/>
                  </a:lnTo>
                  <a:lnTo>
                    <a:pt x="2101748" y="427901"/>
                  </a:lnTo>
                  <a:lnTo>
                    <a:pt x="2053005" y="386880"/>
                  </a:lnTo>
                  <a:lnTo>
                    <a:pt x="2021776" y="424370"/>
                  </a:lnTo>
                  <a:lnTo>
                    <a:pt x="1980260" y="452945"/>
                  </a:lnTo>
                  <a:lnTo>
                    <a:pt x="1932292" y="471157"/>
                  </a:lnTo>
                  <a:lnTo>
                    <a:pt x="1881720" y="477545"/>
                  </a:lnTo>
                  <a:lnTo>
                    <a:pt x="1822246" y="469798"/>
                  </a:lnTo>
                  <a:lnTo>
                    <a:pt x="1775650" y="449110"/>
                  </a:lnTo>
                  <a:lnTo>
                    <a:pt x="1740573" y="419277"/>
                  </a:lnTo>
                  <a:lnTo>
                    <a:pt x="1715655" y="384162"/>
                  </a:lnTo>
                  <a:lnTo>
                    <a:pt x="1699539" y="347560"/>
                  </a:lnTo>
                  <a:lnTo>
                    <a:pt x="1688287" y="285229"/>
                  </a:lnTo>
                  <a:lnTo>
                    <a:pt x="2117153" y="285229"/>
                  </a:lnTo>
                  <a:lnTo>
                    <a:pt x="2117153" y="238734"/>
                  </a:lnTo>
                  <a:close/>
                </a:path>
                <a:path w="2868294" h="1256029">
                  <a:moveTo>
                    <a:pt x="2345804" y="731583"/>
                  </a:moveTo>
                  <a:lnTo>
                    <a:pt x="2279472" y="731583"/>
                  </a:lnTo>
                  <a:lnTo>
                    <a:pt x="2159127" y="1159560"/>
                  </a:lnTo>
                  <a:lnTo>
                    <a:pt x="2157069" y="1159560"/>
                  </a:lnTo>
                  <a:lnTo>
                    <a:pt x="2005418" y="731583"/>
                  </a:lnTo>
                  <a:lnTo>
                    <a:pt x="1942426" y="731583"/>
                  </a:lnTo>
                  <a:lnTo>
                    <a:pt x="1799831" y="1159560"/>
                  </a:lnTo>
                  <a:lnTo>
                    <a:pt x="1797558" y="1159560"/>
                  </a:lnTo>
                  <a:lnTo>
                    <a:pt x="1673885" y="731583"/>
                  </a:lnTo>
                  <a:lnTo>
                    <a:pt x="1600847" y="731583"/>
                  </a:lnTo>
                  <a:lnTo>
                    <a:pt x="1761096" y="1242339"/>
                  </a:lnTo>
                  <a:lnTo>
                    <a:pt x="1829790" y="1242339"/>
                  </a:lnTo>
                  <a:lnTo>
                    <a:pt x="1972348" y="824585"/>
                  </a:lnTo>
                  <a:lnTo>
                    <a:pt x="1974418" y="824585"/>
                  </a:lnTo>
                  <a:lnTo>
                    <a:pt x="2127059" y="1242339"/>
                  </a:lnTo>
                  <a:lnTo>
                    <a:pt x="2195601" y="1242339"/>
                  </a:lnTo>
                  <a:lnTo>
                    <a:pt x="2345804" y="731583"/>
                  </a:lnTo>
                  <a:close/>
                </a:path>
                <a:path w="2868294" h="1256029">
                  <a:moveTo>
                    <a:pt x="2702979" y="220040"/>
                  </a:moveTo>
                  <a:lnTo>
                    <a:pt x="2701137" y="178523"/>
                  </a:lnTo>
                  <a:lnTo>
                    <a:pt x="2694965" y="138544"/>
                  </a:lnTo>
                  <a:lnTo>
                    <a:pt x="2683408" y="101346"/>
                  </a:lnTo>
                  <a:lnTo>
                    <a:pt x="2639974" y="40195"/>
                  </a:lnTo>
                  <a:lnTo>
                    <a:pt x="2606040" y="18694"/>
                  </a:lnTo>
                  <a:lnTo>
                    <a:pt x="2562568" y="4889"/>
                  </a:lnTo>
                  <a:lnTo>
                    <a:pt x="2508529" y="12"/>
                  </a:lnTo>
                  <a:lnTo>
                    <a:pt x="2449969" y="8166"/>
                  </a:lnTo>
                  <a:lnTo>
                    <a:pt x="2399995" y="30302"/>
                  </a:lnTo>
                  <a:lnTo>
                    <a:pt x="2360612" y="63004"/>
                  </a:lnTo>
                  <a:lnTo>
                    <a:pt x="2333853" y="102831"/>
                  </a:lnTo>
                  <a:lnTo>
                    <a:pt x="2330412" y="102831"/>
                  </a:lnTo>
                  <a:lnTo>
                    <a:pt x="2328964" y="89941"/>
                  </a:lnTo>
                  <a:lnTo>
                    <a:pt x="2327808" y="68453"/>
                  </a:lnTo>
                  <a:lnTo>
                    <a:pt x="2326017" y="13296"/>
                  </a:lnTo>
                  <a:lnTo>
                    <a:pt x="2259647" y="13296"/>
                  </a:lnTo>
                  <a:lnTo>
                    <a:pt x="2260511" y="41656"/>
                  </a:lnTo>
                  <a:lnTo>
                    <a:pt x="2264333" y="122364"/>
                  </a:lnTo>
                  <a:lnTo>
                    <a:pt x="2265210" y="156921"/>
                  </a:lnTo>
                  <a:lnTo>
                    <a:pt x="2265210" y="524014"/>
                  </a:lnTo>
                  <a:lnTo>
                    <a:pt x="2331478" y="524014"/>
                  </a:lnTo>
                  <a:lnTo>
                    <a:pt x="2331478" y="268605"/>
                  </a:lnTo>
                  <a:lnTo>
                    <a:pt x="2336114" y="212864"/>
                  </a:lnTo>
                  <a:lnTo>
                    <a:pt x="2349347" y="165849"/>
                  </a:lnTo>
                  <a:lnTo>
                    <a:pt x="2370150" y="127520"/>
                  </a:lnTo>
                  <a:lnTo>
                    <a:pt x="2397493" y="97802"/>
                  </a:lnTo>
                  <a:lnTo>
                    <a:pt x="2430348" y="76657"/>
                  </a:lnTo>
                  <a:lnTo>
                    <a:pt x="2467699" y="64008"/>
                  </a:lnTo>
                  <a:lnTo>
                    <a:pt x="2508529" y="59791"/>
                  </a:lnTo>
                  <a:lnTo>
                    <a:pt x="2562136" y="68846"/>
                  </a:lnTo>
                  <a:lnTo>
                    <a:pt x="2598940" y="93497"/>
                  </a:lnTo>
                  <a:lnTo>
                    <a:pt x="2621762" y="129984"/>
                  </a:lnTo>
                  <a:lnTo>
                    <a:pt x="2633383" y="174523"/>
                  </a:lnTo>
                  <a:lnTo>
                    <a:pt x="2636647" y="223354"/>
                  </a:lnTo>
                  <a:lnTo>
                    <a:pt x="2636647" y="524014"/>
                  </a:lnTo>
                  <a:lnTo>
                    <a:pt x="2702979" y="524014"/>
                  </a:lnTo>
                  <a:lnTo>
                    <a:pt x="2702979" y="220040"/>
                  </a:lnTo>
                  <a:close/>
                </a:path>
                <a:path w="2868294" h="1256029">
                  <a:moveTo>
                    <a:pt x="2868193" y="817854"/>
                  </a:moveTo>
                  <a:lnTo>
                    <a:pt x="2844419" y="777887"/>
                  </a:lnTo>
                  <a:lnTo>
                    <a:pt x="2808821" y="746417"/>
                  </a:lnTo>
                  <a:lnTo>
                    <a:pt x="2759392" y="725805"/>
                  </a:lnTo>
                  <a:lnTo>
                    <a:pt x="2694178" y="718400"/>
                  </a:lnTo>
                  <a:lnTo>
                    <a:pt x="2635656" y="726541"/>
                  </a:lnTo>
                  <a:lnTo>
                    <a:pt x="2585732" y="748652"/>
                  </a:lnTo>
                  <a:lnTo>
                    <a:pt x="2546362" y="781367"/>
                  </a:lnTo>
                  <a:lnTo>
                    <a:pt x="2519502" y="821258"/>
                  </a:lnTo>
                  <a:lnTo>
                    <a:pt x="2516187" y="821258"/>
                  </a:lnTo>
                  <a:lnTo>
                    <a:pt x="2514714" y="808329"/>
                  </a:lnTo>
                  <a:lnTo>
                    <a:pt x="2513546" y="786803"/>
                  </a:lnTo>
                  <a:lnTo>
                    <a:pt x="2511666" y="731583"/>
                  </a:lnTo>
                  <a:lnTo>
                    <a:pt x="2445359" y="731583"/>
                  </a:lnTo>
                  <a:lnTo>
                    <a:pt x="2446248" y="759955"/>
                  </a:lnTo>
                  <a:lnTo>
                    <a:pt x="2450160" y="840727"/>
                  </a:lnTo>
                  <a:lnTo>
                    <a:pt x="2451049" y="875334"/>
                  </a:lnTo>
                  <a:lnTo>
                    <a:pt x="2451049" y="1242339"/>
                  </a:lnTo>
                  <a:lnTo>
                    <a:pt x="2517305" y="1242339"/>
                  </a:lnTo>
                  <a:lnTo>
                    <a:pt x="2517305" y="987018"/>
                  </a:lnTo>
                  <a:lnTo>
                    <a:pt x="2521928" y="931214"/>
                  </a:lnTo>
                  <a:lnTo>
                    <a:pt x="2535148" y="884148"/>
                  </a:lnTo>
                  <a:lnTo>
                    <a:pt x="2555913" y="845794"/>
                  </a:lnTo>
                  <a:lnTo>
                    <a:pt x="2583230" y="816051"/>
                  </a:lnTo>
                  <a:lnTo>
                    <a:pt x="2616060" y="794893"/>
                  </a:lnTo>
                  <a:lnTo>
                    <a:pt x="2653373" y="782243"/>
                  </a:lnTo>
                  <a:lnTo>
                    <a:pt x="2694178" y="778027"/>
                  </a:lnTo>
                  <a:lnTo>
                    <a:pt x="2747861" y="787095"/>
                  </a:lnTo>
                  <a:lnTo>
                    <a:pt x="2784703" y="811771"/>
                  </a:lnTo>
                  <a:lnTo>
                    <a:pt x="2807538" y="848271"/>
                  </a:lnTo>
                  <a:lnTo>
                    <a:pt x="2819158" y="892835"/>
                  </a:lnTo>
                  <a:lnTo>
                    <a:pt x="2822410" y="941679"/>
                  </a:lnTo>
                  <a:lnTo>
                    <a:pt x="2822410" y="1242339"/>
                  </a:lnTo>
                  <a:lnTo>
                    <a:pt x="2868193" y="1242339"/>
                  </a:lnTo>
                  <a:lnTo>
                    <a:pt x="2868193" y="817854"/>
                  </a:lnTo>
                  <a:close/>
                </a:path>
              </a:pathLst>
            </a:custGeom>
            <a:solidFill>
              <a:srgbClr val="FFFFFF"/>
            </a:solidFill>
          </p:spPr>
          <p:txBody>
            <a:bodyPr wrap="square" lIns="0" tIns="0" rIns="0" bIns="0" rtlCol="0"/>
            <a:lstStyle/>
            <a:p>
              <a:endParaRPr sz="1350"/>
            </a:p>
          </p:txBody>
        </p:sp>
      </p:grpSp>
      <p:sp>
        <p:nvSpPr>
          <p:cNvPr id="16" name="TextBox 15">
            <a:extLst>
              <a:ext uri="{FF2B5EF4-FFF2-40B4-BE49-F238E27FC236}">
                <a16:creationId xmlns:a16="http://schemas.microsoft.com/office/drawing/2014/main" id="{B3D348F1-39DB-6838-808D-5968F1210BBE}"/>
              </a:ext>
            </a:extLst>
          </p:cNvPr>
          <p:cNvSpPr txBox="1"/>
          <p:nvPr/>
        </p:nvSpPr>
        <p:spPr>
          <a:xfrm>
            <a:off x="3265138" y="3240254"/>
            <a:ext cx="5868722" cy="3416320"/>
          </a:xfrm>
          <a:prstGeom prst="rect">
            <a:avLst/>
          </a:prstGeom>
          <a:noFill/>
        </p:spPr>
        <p:txBody>
          <a:bodyPr wrap="square">
            <a:spAutoFit/>
          </a:bodyPr>
          <a:lstStyle/>
          <a:p>
            <a:endParaRPr lang="en-US" sz="2400" b="1" dirty="0">
              <a:solidFill>
                <a:schemeClr val="bg1"/>
              </a:solidFill>
              <a:latin typeface="Gotham Bold" pitchFamily="2" charset="0"/>
            </a:endParaRPr>
          </a:p>
          <a:p>
            <a:r>
              <a:rPr lang="en-US" sz="2400" b="1" dirty="0">
                <a:solidFill>
                  <a:schemeClr val="bg1"/>
                </a:solidFill>
                <a:latin typeface="Gotham Bold" pitchFamily="2" charset="0"/>
              </a:rPr>
              <a:t>John Harris, a5 Branding &amp; Digital</a:t>
            </a:r>
          </a:p>
          <a:p>
            <a:endParaRPr lang="en-US" sz="2400" b="1" dirty="0">
              <a:solidFill>
                <a:schemeClr val="bg1"/>
              </a:solidFill>
              <a:latin typeface="Gotham Bold" pitchFamily="2" charset="0"/>
            </a:endParaRPr>
          </a:p>
          <a:p>
            <a:r>
              <a:rPr lang="en-US" sz="2400" b="1" dirty="0">
                <a:solidFill>
                  <a:schemeClr val="bg1"/>
                </a:solidFill>
                <a:latin typeface="Gotham Bold" pitchFamily="2" charset="0"/>
              </a:rPr>
              <a:t>Cassie Carroll, SEDAC</a:t>
            </a:r>
          </a:p>
          <a:p>
            <a:r>
              <a:rPr lang="en-US" sz="2400" b="1" dirty="0">
                <a:solidFill>
                  <a:schemeClr val="bg1"/>
                </a:solidFill>
                <a:latin typeface="Gotham Bold" pitchFamily="2" charset="0"/>
              </a:rPr>
              <a:t>Mohammed Elahi, Cook County Government</a:t>
            </a:r>
          </a:p>
          <a:p>
            <a:r>
              <a:rPr lang="en-US" sz="2400" b="1" dirty="0">
                <a:solidFill>
                  <a:schemeClr val="bg1"/>
                </a:solidFill>
                <a:latin typeface="Gotham Bold" pitchFamily="2" charset="0"/>
              </a:rPr>
              <a:t>Krista Elam, Cook County Government</a:t>
            </a:r>
          </a:p>
          <a:p>
            <a:r>
              <a:rPr lang="en-US" sz="2400" b="1" dirty="0">
                <a:solidFill>
                  <a:schemeClr val="bg1"/>
                </a:solidFill>
                <a:latin typeface="Gotham Bold" pitchFamily="2" charset="0"/>
              </a:rPr>
              <a:t>Ravi </a:t>
            </a:r>
            <a:r>
              <a:rPr lang="en-US" sz="2400" b="1" dirty="0" err="1">
                <a:solidFill>
                  <a:schemeClr val="bg1"/>
                </a:solidFill>
                <a:latin typeface="Gotham Bold" pitchFamily="2" charset="0"/>
              </a:rPr>
              <a:t>Parakkat</a:t>
            </a:r>
            <a:r>
              <a:rPr lang="en-US" sz="2400" b="1" dirty="0">
                <a:solidFill>
                  <a:schemeClr val="bg1"/>
                </a:solidFill>
                <a:latin typeface="Gotham Bold" pitchFamily="2" charset="0"/>
              </a:rPr>
              <a:t>, Takeout 25</a:t>
            </a:r>
          </a:p>
          <a:p>
            <a:r>
              <a:rPr lang="en-US" sz="2400" b="1" dirty="0">
                <a:solidFill>
                  <a:schemeClr val="bg1"/>
                </a:solidFill>
                <a:latin typeface="Gotham Bold" pitchFamily="2" charset="0"/>
              </a:rPr>
              <a:t>Cara Pratt, Sustain Evanston</a:t>
            </a:r>
          </a:p>
          <a:p>
            <a:endParaRPr lang="en-US" sz="2400" dirty="0"/>
          </a:p>
        </p:txBody>
      </p:sp>
    </p:spTree>
    <p:extLst>
      <p:ext uri="{BB962C8B-B14F-4D97-AF65-F5344CB8AC3E}">
        <p14:creationId xmlns:p14="http://schemas.microsoft.com/office/powerpoint/2010/main" val="8957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E2E22-91C7-BDC0-1078-5EAF10258B40}"/>
              </a:ext>
            </a:extLst>
          </p:cNvPr>
          <p:cNvPicPr>
            <a:picLocks noChangeAspect="1"/>
          </p:cNvPicPr>
          <p:nvPr/>
        </p:nvPicPr>
        <p:blipFill rotWithShape="1">
          <a:blip r:embed="rId3">
            <a:alphaModFix amt="35000"/>
          </a:blip>
          <a:srcRect b="72234"/>
          <a:stretch/>
        </p:blipFill>
        <p:spPr>
          <a:xfrm>
            <a:off x="-1" y="5180937"/>
            <a:ext cx="9213991" cy="1682735"/>
          </a:xfrm>
          <a:prstGeom prst="rect">
            <a:avLst/>
          </a:prstGeom>
        </p:spPr>
      </p:pic>
      <p:pic>
        <p:nvPicPr>
          <p:cNvPr id="7" name="Picture 6">
            <a:extLst>
              <a:ext uri="{FF2B5EF4-FFF2-40B4-BE49-F238E27FC236}">
                <a16:creationId xmlns:a16="http://schemas.microsoft.com/office/drawing/2014/main" id="{B02BC66D-D685-4AF8-BF99-89801BBC802D}"/>
              </a:ext>
            </a:extLst>
          </p:cNvPr>
          <p:cNvPicPr>
            <a:picLocks noChangeAspect="1"/>
          </p:cNvPicPr>
          <p:nvPr/>
        </p:nvPicPr>
        <p:blipFill rotWithShape="1">
          <a:blip r:embed="rId3">
            <a:alphaModFix amt="35000"/>
          </a:blip>
          <a:srcRect b="72234"/>
          <a:stretch/>
        </p:blipFill>
        <p:spPr>
          <a:xfrm>
            <a:off x="1" y="1"/>
            <a:ext cx="9213991" cy="1629135"/>
          </a:xfrm>
          <a:prstGeom prst="rect">
            <a:avLst/>
          </a:prstGeom>
        </p:spPr>
      </p:pic>
      <p:sp>
        <p:nvSpPr>
          <p:cNvPr id="2" name="Rectangle 1"/>
          <p:cNvSpPr/>
          <p:nvPr/>
        </p:nvSpPr>
        <p:spPr>
          <a:xfrm>
            <a:off x="172645" y="1730745"/>
            <a:ext cx="4531160" cy="4934171"/>
          </a:xfrm>
          <a:prstGeom prst="rect">
            <a:avLst/>
          </a:prstGeom>
        </p:spPr>
        <p:txBody>
          <a:bodyPr wrap="square">
            <a:spAutoFit/>
          </a:bodyPr>
          <a:lstStyle/>
          <a:p>
            <a:pPr defTabSz="1219170">
              <a:defRPr/>
            </a:pPr>
            <a:r>
              <a:rPr lang="en-US" sz="2400" b="1" dirty="0">
                <a:solidFill>
                  <a:srgbClr val="4F81BD">
                    <a:lumMod val="75000"/>
                  </a:srgbClr>
                </a:solidFill>
                <a:latin typeface="Arial" panose="020B0604020202020204" pitchFamily="34" charset="0"/>
                <a:cs typeface="Arial" panose="020B0604020202020204" pitchFamily="34" charset="0"/>
              </a:rPr>
              <a:t>The Illinois Green Business Program </a:t>
            </a:r>
            <a:r>
              <a:rPr lang="en-US" sz="2400" dirty="0">
                <a:solidFill>
                  <a:srgbClr val="4F81BD">
                    <a:lumMod val="75000"/>
                  </a:srgbClr>
                </a:solidFill>
                <a:latin typeface="Arial" panose="020B0604020202020204" pitchFamily="34" charset="0"/>
                <a:cs typeface="Arial" panose="020B0604020202020204" pitchFamily="34" charset="0"/>
              </a:rPr>
              <a:t>was founded in 2008 by the Illinois Green Business Association (IGBA) and is run by SEDAC</a:t>
            </a:r>
            <a:endParaRPr lang="en-US" sz="2400" b="1" dirty="0">
              <a:solidFill>
                <a:srgbClr val="4F81BD">
                  <a:lumMod val="75000"/>
                </a:srgbClr>
              </a:solidFill>
              <a:latin typeface="Arial" panose="020B0604020202020204" pitchFamily="34" charset="0"/>
              <a:cs typeface="Arial" panose="020B0604020202020204" pitchFamily="34" charset="0"/>
            </a:endParaRPr>
          </a:p>
          <a:p>
            <a:pPr defTabSz="1219170">
              <a:defRPr/>
            </a:pPr>
            <a:endParaRPr lang="en-US" sz="2400" b="1" dirty="0">
              <a:solidFill>
                <a:srgbClr val="4F81BD">
                  <a:lumMod val="75000"/>
                </a:srgbClr>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defRPr/>
            </a:pPr>
            <a:r>
              <a:rPr lang="en-US" sz="2133" b="1" dirty="0">
                <a:solidFill>
                  <a:srgbClr val="4F81BD">
                    <a:lumMod val="75000"/>
                  </a:srgbClr>
                </a:solidFill>
                <a:latin typeface="Arial" panose="020B0604020202020204" pitchFamily="34" charset="0"/>
                <a:cs typeface="Arial" panose="020B0604020202020204" pitchFamily="34" charset="0"/>
              </a:rPr>
              <a:t>Mission</a:t>
            </a:r>
            <a:r>
              <a:rPr lang="en-US" sz="2133" dirty="0">
                <a:solidFill>
                  <a:srgbClr val="4F81BD">
                    <a:lumMod val="75000"/>
                  </a:srgbClr>
                </a:solidFill>
                <a:latin typeface="Arial" panose="020B0604020202020204" pitchFamily="34" charset="0"/>
                <a:cs typeface="Arial" panose="020B0604020202020204" pitchFamily="34" charset="0"/>
              </a:rPr>
              <a:t>: Make it easier for businesses to go green &amp; reduce climate emissions</a:t>
            </a:r>
          </a:p>
          <a:p>
            <a:pPr marL="380990" indent="-380990" defTabSz="1219170">
              <a:buFont typeface="Arial" panose="020B0604020202020204" pitchFamily="34" charset="0"/>
              <a:buChar char="•"/>
              <a:defRPr/>
            </a:pPr>
            <a:endParaRPr lang="en-US" sz="2133" dirty="0">
              <a:solidFill>
                <a:srgbClr val="4F81BD">
                  <a:lumMod val="75000"/>
                </a:srgbClr>
              </a:solidFill>
              <a:latin typeface="Arial" panose="020B0604020202020204" pitchFamily="34" charset="0"/>
              <a:cs typeface="Arial" panose="020B0604020202020204" pitchFamily="34" charset="0"/>
            </a:endParaRPr>
          </a:p>
          <a:p>
            <a:pPr marL="380990" indent="-380990" defTabSz="1219170">
              <a:buFont typeface="Arial" panose="020B0604020202020204" pitchFamily="34" charset="0"/>
              <a:buChar char="•"/>
              <a:defRPr/>
            </a:pPr>
            <a:r>
              <a:rPr lang="en-US" sz="2133" dirty="0">
                <a:solidFill>
                  <a:srgbClr val="4F81BD">
                    <a:lumMod val="75000"/>
                  </a:srgbClr>
                </a:solidFill>
                <a:latin typeface="Arial" panose="020B0604020202020204" pitchFamily="34" charset="0"/>
                <a:cs typeface="Arial" panose="020B0604020202020204" pitchFamily="34" charset="0"/>
              </a:rPr>
              <a:t>Bring national expertise to Illinois businesses</a:t>
            </a:r>
          </a:p>
          <a:p>
            <a:pPr marL="380990" indent="-380990" defTabSz="1219170">
              <a:buFont typeface="Arial" panose="020B0604020202020204" pitchFamily="34" charset="0"/>
              <a:buChar char="•"/>
              <a:defRPr/>
            </a:pPr>
            <a:r>
              <a:rPr lang="en-US" sz="2133" dirty="0">
                <a:solidFill>
                  <a:srgbClr val="4F81BD">
                    <a:lumMod val="75000"/>
                  </a:srgbClr>
                </a:solidFill>
                <a:latin typeface="Arial" panose="020B0604020202020204" pitchFamily="34" charset="0"/>
                <a:cs typeface="Arial" panose="020B0604020202020204" pitchFamily="34" charset="0"/>
              </a:rPr>
              <a:t>Sustainable business as a standard practice in IL</a:t>
            </a:r>
          </a:p>
        </p:txBody>
      </p:sp>
      <p:sp>
        <p:nvSpPr>
          <p:cNvPr id="3" name="Rectangle 2"/>
          <p:cNvSpPr/>
          <p:nvPr/>
        </p:nvSpPr>
        <p:spPr>
          <a:xfrm>
            <a:off x="-812800" y="3221191"/>
            <a:ext cx="10769600" cy="727892"/>
          </a:xfrm>
          <a:prstGeom prst="rect">
            <a:avLst/>
          </a:prstGeom>
        </p:spPr>
        <p:txBody>
          <a:bodyPr wrap="square">
            <a:spAutoFit/>
          </a:bodyPr>
          <a:lstStyle/>
          <a:p>
            <a:pPr defTabSz="1219170">
              <a:lnSpc>
                <a:spcPct val="150000"/>
              </a:lnSpc>
              <a:defRPr/>
            </a:pPr>
            <a:endParaRPr lang="en-US" sz="1467">
              <a:solidFill>
                <a:srgbClr val="1A75BC"/>
              </a:solidFill>
              <a:latin typeface="Arial" panose="020B0604020202020204" pitchFamily="34" charset="0"/>
              <a:cs typeface="Arial" panose="020B0604020202020204" pitchFamily="34" charset="0"/>
            </a:endParaRPr>
          </a:p>
          <a:p>
            <a:pPr defTabSz="1219170">
              <a:lnSpc>
                <a:spcPct val="150000"/>
              </a:lnSpc>
              <a:defRPr/>
            </a:pPr>
            <a:endParaRPr lang="en-US" sz="1467" dirty="0">
              <a:solidFill>
                <a:srgbClr val="1A75BC"/>
              </a:solidFill>
              <a:latin typeface="Arial" panose="020B0604020202020204" pitchFamily="34" charset="0"/>
              <a:cs typeface="Arial" panose="020B0604020202020204" pitchFamily="34" charset="0"/>
            </a:endParaRPr>
          </a:p>
        </p:txBody>
      </p:sp>
      <p:sp>
        <p:nvSpPr>
          <p:cNvPr id="4" name="TextBox 3"/>
          <p:cNvSpPr txBox="1"/>
          <p:nvPr/>
        </p:nvSpPr>
        <p:spPr>
          <a:xfrm>
            <a:off x="179485" y="73081"/>
            <a:ext cx="10871200" cy="830997"/>
          </a:xfrm>
          <a:prstGeom prst="rect">
            <a:avLst/>
          </a:prstGeom>
          <a:noFill/>
        </p:spPr>
        <p:txBody>
          <a:bodyPr wrap="square" rtlCol="0">
            <a:spAutoFit/>
          </a:bodyPr>
          <a:lstStyle/>
          <a:p>
            <a:pPr defTabSz="1219170">
              <a:defRPr/>
            </a:pPr>
            <a:r>
              <a:rPr lang="en-US" sz="4800" b="1" dirty="0">
                <a:solidFill>
                  <a:srgbClr val="1F497D"/>
                </a:solidFill>
                <a:latin typeface="Arial" panose="020B0604020202020204" pitchFamily="34" charset="0"/>
                <a:cs typeface="Arial" panose="020B0604020202020204" pitchFamily="34" charset="0"/>
              </a:rPr>
              <a:t>The Illinois Green Business Program</a:t>
            </a:r>
            <a:endParaRPr lang="en-US" sz="4800" dirty="0">
              <a:solidFill>
                <a:srgbClr val="1F497D"/>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DC72FF9-C97F-4B91-B0F3-28734C386418}"/>
              </a:ext>
            </a:extLst>
          </p:cNvPr>
          <p:cNvSpPr/>
          <p:nvPr/>
        </p:nvSpPr>
        <p:spPr>
          <a:xfrm>
            <a:off x="4728642" y="1722503"/>
            <a:ext cx="4641989" cy="1898277"/>
          </a:xfrm>
          <a:prstGeom prst="rect">
            <a:avLst/>
          </a:prstGeom>
        </p:spPr>
        <p:txBody>
          <a:bodyPr wrap="square">
            <a:spAutoFit/>
          </a:bodyPr>
          <a:lstStyle/>
          <a:p>
            <a:pPr defTabSz="1219170">
              <a:defRPr/>
            </a:pPr>
            <a:r>
              <a:rPr lang="en-US" sz="2400" b="1" dirty="0">
                <a:solidFill>
                  <a:srgbClr val="4F81BD">
                    <a:lumMod val="75000"/>
                  </a:srgbClr>
                </a:solidFill>
                <a:latin typeface="Arial" panose="020B0604020202020204" pitchFamily="34" charset="0"/>
                <a:cs typeface="Arial" panose="020B0604020202020204" pitchFamily="34" charset="0"/>
              </a:rPr>
              <a:t>Current Projects:</a:t>
            </a:r>
          </a:p>
          <a:p>
            <a:pPr marL="380990" indent="-380990" defTabSz="1219170">
              <a:buFont typeface="Arial" panose="020B0604020202020204" pitchFamily="34" charset="0"/>
              <a:buChar char="•"/>
              <a:defRPr/>
            </a:pPr>
            <a:r>
              <a:rPr lang="en-US" sz="1867" dirty="0">
                <a:solidFill>
                  <a:srgbClr val="4F81BD">
                    <a:lumMod val="75000"/>
                  </a:srgbClr>
                </a:solidFill>
                <a:latin typeface="Arial" panose="020B0604020202020204" pitchFamily="34" charset="0"/>
                <a:cs typeface="Arial" panose="020B0604020202020204" pitchFamily="34" charset="0"/>
              </a:rPr>
              <a:t>Green Business Baseline</a:t>
            </a:r>
          </a:p>
          <a:p>
            <a:pPr marL="380990" indent="-380990" defTabSz="1219170">
              <a:buFont typeface="Arial" panose="020B0604020202020204" pitchFamily="34" charset="0"/>
              <a:buChar char="•"/>
              <a:defRPr/>
            </a:pPr>
            <a:r>
              <a:rPr lang="en-US" sz="1867" dirty="0">
                <a:solidFill>
                  <a:srgbClr val="4F81BD">
                    <a:lumMod val="75000"/>
                  </a:srgbClr>
                </a:solidFill>
                <a:latin typeface="Arial" panose="020B0604020202020204" pitchFamily="34" charset="0"/>
                <a:cs typeface="Arial" panose="020B0604020202020204" pitchFamily="34" charset="0"/>
              </a:rPr>
              <a:t>Sustainability technical assistance</a:t>
            </a:r>
          </a:p>
          <a:p>
            <a:pPr marL="380990" indent="-380990" defTabSz="1219170">
              <a:buFont typeface="Arial" panose="020B0604020202020204" pitchFamily="34" charset="0"/>
              <a:buChar char="•"/>
              <a:defRPr/>
            </a:pPr>
            <a:r>
              <a:rPr lang="en-US" sz="1867" dirty="0">
                <a:solidFill>
                  <a:srgbClr val="4F81BD">
                    <a:lumMod val="75000"/>
                  </a:srgbClr>
                </a:solidFill>
                <a:latin typeface="Arial" panose="020B0604020202020204" pitchFamily="34" charset="0"/>
                <a:cs typeface="Arial" panose="020B0604020202020204" pitchFamily="34" charset="0"/>
              </a:rPr>
              <a:t>Expanding data collection in green business programs nationally</a:t>
            </a:r>
          </a:p>
          <a:p>
            <a:pPr marL="380990" indent="-380990" defTabSz="1219170">
              <a:buFont typeface="Arial" panose="020B0604020202020204" pitchFamily="34" charset="0"/>
              <a:buChar char="•"/>
              <a:defRPr/>
            </a:pPr>
            <a:r>
              <a:rPr lang="en-US" sz="1867" dirty="0">
                <a:solidFill>
                  <a:srgbClr val="4F81BD">
                    <a:lumMod val="75000"/>
                  </a:srgbClr>
                </a:solidFill>
                <a:latin typeface="Arial" panose="020B0604020202020204" pitchFamily="34" charset="0"/>
                <a:cs typeface="Arial" panose="020B0604020202020204" pitchFamily="34" charset="0"/>
              </a:rPr>
              <a:t>Starting Illinois’ first green dining hub</a:t>
            </a:r>
          </a:p>
        </p:txBody>
      </p:sp>
      <p:pic>
        <p:nvPicPr>
          <p:cNvPr id="1028" name="Picture 4" descr="Community Involvement | PowerForward DuPage">
            <a:extLst>
              <a:ext uri="{FF2B5EF4-FFF2-40B4-BE49-F238E27FC236}">
                <a16:creationId xmlns:a16="http://schemas.microsoft.com/office/drawing/2014/main" id="{5B9B9BEE-D13C-4769-A0F8-7825CA74027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539" b="22572"/>
          <a:stretch/>
        </p:blipFill>
        <p:spPr bwMode="auto">
          <a:xfrm>
            <a:off x="6413866" y="5297084"/>
            <a:ext cx="1380533" cy="771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llage of Oak Park, Illinois">
            <a:extLst>
              <a:ext uri="{FF2B5EF4-FFF2-40B4-BE49-F238E27FC236}">
                <a16:creationId xmlns:a16="http://schemas.microsoft.com/office/drawing/2014/main" id="{1D78A9C3-50E4-45DB-8FCD-916C087BBA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07" b="22421"/>
          <a:stretch/>
        </p:blipFill>
        <p:spPr bwMode="auto">
          <a:xfrm>
            <a:off x="7864389" y="5267825"/>
            <a:ext cx="1279612" cy="8070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keout 25">
            <a:extLst>
              <a:ext uri="{FF2B5EF4-FFF2-40B4-BE49-F238E27FC236}">
                <a16:creationId xmlns:a16="http://schemas.microsoft.com/office/drawing/2014/main" id="{BC58ACA2-B8CC-4FA7-9725-D117C49255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33" t="11481" r="25975" b="15439"/>
          <a:stretch/>
        </p:blipFill>
        <p:spPr bwMode="auto">
          <a:xfrm>
            <a:off x="5163254" y="5054601"/>
            <a:ext cx="1066244" cy="9094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U.S. EPA Region 4 is announcing a NEW P2 Awards Program! - KPPC">
            <a:extLst>
              <a:ext uri="{FF2B5EF4-FFF2-40B4-BE49-F238E27FC236}">
                <a16:creationId xmlns:a16="http://schemas.microsoft.com/office/drawing/2014/main" id="{37FAD084-66F5-428B-A8E2-FCFB386332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5143" y="4396680"/>
            <a:ext cx="2108491" cy="6998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nvironmental Information Exchange Network | Agile web development in  Washington DC">
            <a:extLst>
              <a:ext uri="{FF2B5EF4-FFF2-40B4-BE49-F238E27FC236}">
                <a16:creationId xmlns:a16="http://schemas.microsoft.com/office/drawing/2014/main" id="{686C2D28-9EAC-4FEA-8B65-18A3772F1BA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539" b="27816"/>
          <a:stretch/>
        </p:blipFill>
        <p:spPr bwMode="auto">
          <a:xfrm>
            <a:off x="7468915" y="4392557"/>
            <a:ext cx="1675085" cy="8483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reen Business - Lisa Ryder Moore Lisa Ryder Moore">
            <a:extLst>
              <a:ext uri="{FF2B5EF4-FFF2-40B4-BE49-F238E27FC236}">
                <a16:creationId xmlns:a16="http://schemas.microsoft.com/office/drawing/2014/main" id="{8A0EAC12-B521-4E07-8A67-B95347A182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0657" y="5862901"/>
            <a:ext cx="1117188" cy="1117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text on a white background&#10;&#10;Description automatically generated with low confidence">
            <a:extLst>
              <a:ext uri="{FF2B5EF4-FFF2-40B4-BE49-F238E27FC236}">
                <a16:creationId xmlns:a16="http://schemas.microsoft.com/office/drawing/2014/main" id="{1B88C5E1-6153-44DB-A88D-8C0B69B8FA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9725" y="6210391"/>
            <a:ext cx="2774275" cy="659527"/>
          </a:xfrm>
          <a:prstGeom prst="rect">
            <a:avLst/>
          </a:prstGeom>
        </p:spPr>
      </p:pic>
      <p:pic>
        <p:nvPicPr>
          <p:cNvPr id="8" name="Picture 7" descr="A picture containing text, font, logo, graphics&#10;&#10;Description automatically generated">
            <a:extLst>
              <a:ext uri="{FF2B5EF4-FFF2-40B4-BE49-F238E27FC236}">
                <a16:creationId xmlns:a16="http://schemas.microsoft.com/office/drawing/2014/main" id="{828998FD-4E30-EEB3-9526-37C443E340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26515" y="3965587"/>
            <a:ext cx="1903277" cy="429032"/>
          </a:xfrm>
          <a:prstGeom prst="rect">
            <a:avLst/>
          </a:prstGeom>
        </p:spPr>
      </p:pic>
      <p:pic>
        <p:nvPicPr>
          <p:cNvPr id="11" name="Picture 10" descr="A picture containing screenshot, graphics, colorfulness, line&#10;&#10;Description automatically generated">
            <a:extLst>
              <a:ext uri="{FF2B5EF4-FFF2-40B4-BE49-F238E27FC236}">
                <a16:creationId xmlns:a16="http://schemas.microsoft.com/office/drawing/2014/main" id="{F012CF5F-F0BC-9FBC-CB6D-B7E24877CF5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37951" y="3656162"/>
            <a:ext cx="1050963" cy="758413"/>
          </a:xfrm>
          <a:prstGeom prst="rect">
            <a:avLst/>
          </a:prstGeom>
        </p:spPr>
      </p:pic>
    </p:spTree>
    <p:extLst>
      <p:ext uri="{BB962C8B-B14F-4D97-AF65-F5344CB8AC3E}">
        <p14:creationId xmlns:p14="http://schemas.microsoft.com/office/powerpoint/2010/main" val="182934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nvGraphicFramePr>
        <p:xfrm>
          <a:off x="582474" y="3296714"/>
          <a:ext cx="1754327" cy="2270305"/>
        </p:xfrm>
        <a:graphic>
          <a:graphicData uri="http://schemas.openxmlformats.org/presentationml/2006/ole">
            <mc:AlternateContent xmlns:mc="http://schemas.openxmlformats.org/markup-compatibility/2006">
              <mc:Choice xmlns:v="urn:schemas-microsoft-com:vml" Requires="v">
                <p:oleObj name="Acrobat Document" r:id="rId3" imgW="3885902" imgH="5028805" progId="Acrobat.Document.2020">
                  <p:embed/>
                </p:oleObj>
              </mc:Choice>
              <mc:Fallback>
                <p:oleObj name="Acrobat Document" r:id="rId3" imgW="3885902" imgH="5028805" progId="Acrobat.Document.2020">
                  <p:embed/>
                  <p:pic>
                    <p:nvPicPr>
                      <p:cNvPr id="11" name="Object 10"/>
                      <p:cNvPicPr/>
                      <p:nvPr/>
                    </p:nvPicPr>
                    <p:blipFill>
                      <a:blip r:embed="rId4"/>
                      <a:stretch>
                        <a:fillRect/>
                      </a:stretch>
                    </p:blipFill>
                    <p:spPr>
                      <a:xfrm>
                        <a:off x="582474" y="3296714"/>
                        <a:ext cx="1754327" cy="2270305"/>
                      </a:xfrm>
                      <a:prstGeom prst="rect">
                        <a:avLst/>
                      </a:prstGeom>
                    </p:spPr>
                  </p:pic>
                </p:oleObj>
              </mc:Fallback>
            </mc:AlternateContent>
          </a:graphicData>
        </a:graphic>
      </p:graphicFrame>
      <p:sp>
        <p:nvSpPr>
          <p:cNvPr id="7" name="TextBox 6"/>
          <p:cNvSpPr txBox="1"/>
          <p:nvPr/>
        </p:nvSpPr>
        <p:spPr>
          <a:xfrm>
            <a:off x="152465" y="2253974"/>
            <a:ext cx="2606791" cy="2794739"/>
          </a:xfrm>
          <a:prstGeom prst="rect">
            <a:avLst/>
          </a:prstGeom>
          <a:noFill/>
          <a:ln w="38100">
            <a:solidFill>
              <a:schemeClr val="tx1"/>
            </a:solidFill>
          </a:ln>
        </p:spPr>
        <p:txBody>
          <a:bodyPr wrap="square" rtlCol="0">
            <a:spAutoFit/>
          </a:bodyPr>
          <a:lstStyle/>
          <a:p>
            <a:pPr defTabSz="685783">
              <a:defRPr/>
            </a:pPr>
            <a:r>
              <a:rPr lang="en-US" sz="1351" b="1" dirty="0">
                <a:solidFill>
                  <a:prstClr val="black"/>
                </a:solidFill>
                <a:latin typeface="Calibri" panose="020F0502020204030204"/>
              </a:rPr>
              <a:t>Highlights</a:t>
            </a:r>
            <a:endParaRPr lang="en-US" sz="1351" dirty="0">
              <a:solidFill>
                <a:prstClr val="black"/>
              </a:solidFill>
              <a:latin typeface="Calibri" panose="020F0502020204030204"/>
            </a:endParaRPr>
          </a:p>
          <a:p>
            <a:pPr marL="214307" indent="-214307" defTabSz="685783">
              <a:buFont typeface="Arial" panose="020B0604020202020204" pitchFamily="34" charset="0"/>
              <a:buChar char="•"/>
              <a:defRPr/>
            </a:pPr>
            <a:r>
              <a:rPr lang="en-US" sz="1351" dirty="0">
                <a:solidFill>
                  <a:prstClr val="black"/>
                </a:solidFill>
                <a:latin typeface="Calibri" panose="020F0502020204030204"/>
              </a:rPr>
              <a:t>Started in 2020</a:t>
            </a:r>
          </a:p>
          <a:p>
            <a:pPr marL="214307" indent="-214307" defTabSz="685783">
              <a:buFont typeface="Arial" panose="020B0604020202020204" pitchFamily="34" charset="0"/>
              <a:buChar char="•"/>
              <a:defRPr/>
            </a:pPr>
            <a:r>
              <a:rPr lang="en-US" sz="1351" dirty="0">
                <a:solidFill>
                  <a:prstClr val="black"/>
                </a:solidFill>
                <a:latin typeface="Calibri" panose="020F0502020204030204"/>
              </a:rPr>
              <a:t>6 communities </a:t>
            </a:r>
          </a:p>
          <a:p>
            <a:pPr marL="214307" indent="-214307" defTabSz="685783">
              <a:buFont typeface="Arial" panose="020B0604020202020204" pitchFamily="34" charset="0"/>
              <a:buChar char="•"/>
              <a:defRPr/>
            </a:pPr>
            <a:r>
              <a:rPr lang="en-US" sz="1351" dirty="0">
                <a:solidFill>
                  <a:prstClr val="black"/>
                </a:solidFill>
                <a:latin typeface="Calibri" panose="020F0502020204030204"/>
              </a:rPr>
              <a:t>12,800 community members</a:t>
            </a:r>
          </a:p>
          <a:p>
            <a:pPr marL="214307" indent="-214307" defTabSz="685783">
              <a:buFont typeface="Arial" panose="020B0604020202020204" pitchFamily="34" charset="0"/>
              <a:buChar char="•"/>
              <a:defRPr/>
            </a:pPr>
            <a:r>
              <a:rPr lang="en-US" sz="1351" dirty="0">
                <a:solidFill>
                  <a:prstClr val="black"/>
                </a:solidFill>
                <a:latin typeface="Calibri" panose="020F0502020204030204"/>
              </a:rPr>
              <a:t>~100 restaurant members</a:t>
            </a:r>
          </a:p>
          <a:p>
            <a:pPr marL="214307" indent="-214307" defTabSz="685783">
              <a:buFont typeface="Arial" panose="020B0604020202020204" pitchFamily="34" charset="0"/>
              <a:buChar char="•"/>
              <a:defRPr/>
            </a:pPr>
            <a:r>
              <a:rPr lang="en-US" sz="1351" dirty="0">
                <a:solidFill>
                  <a:prstClr val="black"/>
                </a:solidFill>
                <a:latin typeface="Calibri" panose="020F0502020204030204"/>
              </a:rPr>
              <a:t>Not for profit – 501(c)(6)</a:t>
            </a:r>
          </a:p>
          <a:p>
            <a:pPr marL="214307" indent="-214307" defTabSz="685783">
              <a:buFont typeface="Arial" panose="020B0604020202020204" pitchFamily="34" charset="0"/>
              <a:buChar char="•"/>
              <a:defRPr/>
            </a:pPr>
            <a:r>
              <a:rPr lang="en-US" sz="1351" dirty="0">
                <a:solidFill>
                  <a:prstClr val="black"/>
                </a:solidFill>
                <a:latin typeface="Calibri" panose="020F0502020204030204"/>
              </a:rPr>
              <a:t>Visit </a:t>
            </a:r>
            <a:r>
              <a:rPr lang="en-US" sz="1351" u="sng" dirty="0">
                <a:solidFill>
                  <a:srgbClr val="5B9BD5"/>
                </a:solidFill>
                <a:latin typeface="Calibri" panose="020F0502020204030204"/>
                <a:hlinkClick r:id="rId5"/>
              </a:rPr>
              <a:t>www.takeout25.org</a:t>
            </a: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351" u="sng" dirty="0">
              <a:solidFill>
                <a:srgbClr val="5B9BD5"/>
              </a:solidFill>
              <a:latin typeface="Calibri" panose="020F0502020204030204"/>
            </a:endParaRPr>
          </a:p>
        </p:txBody>
      </p:sp>
      <p:sp>
        <p:nvSpPr>
          <p:cNvPr id="3" name="Digital Innovations">
            <a:extLst>
              <a:ext uri="{FF2B5EF4-FFF2-40B4-BE49-F238E27FC236}">
                <a16:creationId xmlns:a16="http://schemas.microsoft.com/office/drawing/2014/main" id="{EFC5BFF2-20B6-A144-A561-DD7D602BCE70}"/>
              </a:ext>
            </a:extLst>
          </p:cNvPr>
          <p:cNvSpPr txBox="1">
            <a:spLocks/>
          </p:cNvSpPr>
          <p:nvPr/>
        </p:nvSpPr>
        <p:spPr>
          <a:xfrm>
            <a:off x="196288" y="581713"/>
            <a:ext cx="8322729" cy="881654"/>
          </a:xfrm>
          <a:prstGeom prst="rect">
            <a:avLst/>
          </a:prstGeom>
        </p:spPr>
        <p:txBody>
          <a:bodyPr vert="horz" wrap="square" lIns="68580" tIns="34291" rIns="68580" bIns="34291" rtlCol="0">
            <a:spAutoFit/>
          </a:bodyPr>
          <a:lstStyle>
            <a:lvl1pPr marL="0" indent="0" algn="l" defTabSz="914400" rtl="0" eaLnBrk="1" latinLnBrk="0" hangingPunct="1">
              <a:lnSpc>
                <a:spcPct val="90000"/>
              </a:lnSpc>
              <a:spcBef>
                <a:spcPts val="0"/>
              </a:spcBef>
              <a:buSzTx/>
              <a:buFont typeface="Arial" panose="020B0604020202020204" pitchFamily="34" charset="0"/>
              <a:buNone/>
              <a:defRPr sz="3900" kern="1200">
                <a:solidFill>
                  <a:srgbClr val="FFFFFF"/>
                </a:solidFill>
                <a:latin typeface="Netto OT"/>
                <a:ea typeface="Netto OT"/>
                <a:cs typeface="Netto OT"/>
                <a:sym typeface="Netto O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a:defRPr/>
            </a:pPr>
            <a:r>
              <a:rPr lang="en-US" sz="3733" b="1" dirty="0">
                <a:solidFill>
                  <a:srgbClr val="64A148"/>
                </a:solidFill>
                <a:latin typeface="Calibri" panose="020F0502020204030204"/>
                <a:ea typeface="+mn-ea"/>
                <a:cs typeface="+mn-cs"/>
              </a:rPr>
              <a:t>Takeout 25</a:t>
            </a:r>
          </a:p>
          <a:p>
            <a:pPr defTabSz="685783">
              <a:defRPr/>
            </a:pPr>
            <a:r>
              <a:rPr lang="en-US" sz="2133" dirty="0">
                <a:solidFill>
                  <a:prstClr val="black"/>
                </a:solidFill>
                <a:latin typeface="Calibri" panose="020F0502020204030204"/>
                <a:ea typeface="+mn-ea"/>
                <a:cs typeface="+mn-cs"/>
              </a:rPr>
              <a:t>A community driven approach to sustainability &amp; economic development</a:t>
            </a:r>
          </a:p>
        </p:txBody>
      </p:sp>
      <p:grpSp>
        <p:nvGrpSpPr>
          <p:cNvPr id="12" name="Group 11"/>
          <p:cNvGrpSpPr/>
          <p:nvPr/>
        </p:nvGrpSpPr>
        <p:grpSpPr>
          <a:xfrm>
            <a:off x="2914994" y="2291679"/>
            <a:ext cx="6085780" cy="2794193"/>
            <a:chOff x="3708224" y="2014972"/>
            <a:chExt cx="8334682" cy="3895228"/>
          </a:xfrm>
        </p:grpSpPr>
        <p:grpSp>
          <p:nvGrpSpPr>
            <p:cNvPr id="10" name="Group 9"/>
            <p:cNvGrpSpPr/>
            <p:nvPr/>
          </p:nvGrpSpPr>
          <p:grpSpPr>
            <a:xfrm>
              <a:off x="3708224" y="2014972"/>
              <a:ext cx="8334682" cy="3895228"/>
              <a:chOff x="3658529" y="2024911"/>
              <a:chExt cx="8334682" cy="3895228"/>
            </a:xfrm>
          </p:grpSpPr>
          <p:pic>
            <p:nvPicPr>
              <p:cNvPr id="5" name="Picture 4">
                <a:extLst>
                  <a:ext uri="{FF2B5EF4-FFF2-40B4-BE49-F238E27FC236}">
                    <a16:creationId xmlns:a16="http://schemas.microsoft.com/office/drawing/2014/main" id="{DE949434-F1AF-BD49-A5DF-A6C574E8E3C4}"/>
                  </a:ext>
                </a:extLst>
              </p:cNvPr>
              <p:cNvPicPr>
                <a:picLocks noChangeAspect="1"/>
              </p:cNvPicPr>
              <p:nvPr/>
            </p:nvPicPr>
            <p:blipFill rotWithShape="1">
              <a:blip r:embed="rId6"/>
              <a:srcRect t="8109" b="19279"/>
              <a:stretch/>
            </p:blipFill>
            <p:spPr>
              <a:xfrm>
                <a:off x="3658529" y="2024911"/>
                <a:ext cx="8334682" cy="3895228"/>
              </a:xfrm>
              <a:prstGeom prst="rect">
                <a:avLst/>
              </a:prstGeom>
              <a:ln w="38100">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723" y="5020349"/>
                <a:ext cx="3380398" cy="748813"/>
              </a:xfrm>
              <a:prstGeom prst="rect">
                <a:avLst/>
              </a:prstGeom>
            </p:spPr>
          </p:pic>
        </p:grpSp>
        <p:sp>
          <p:nvSpPr>
            <p:cNvPr id="13" name="TextBox 12"/>
            <p:cNvSpPr txBox="1"/>
            <p:nvPr/>
          </p:nvSpPr>
          <p:spPr>
            <a:xfrm>
              <a:off x="9194166" y="3326134"/>
              <a:ext cx="2848740" cy="2445607"/>
            </a:xfrm>
            <a:prstGeom prst="rect">
              <a:avLst/>
            </a:prstGeom>
            <a:solidFill>
              <a:schemeClr val="bg1"/>
            </a:solidFill>
            <a:ln w="38100">
              <a:noFill/>
            </a:ln>
          </p:spPr>
          <p:txBody>
            <a:bodyPr wrap="square" rtlCol="0">
              <a:spAutoFit/>
            </a:bodyPr>
            <a:lstStyle/>
            <a:p>
              <a:pPr defTabSz="685783">
                <a:defRPr/>
              </a:pPr>
              <a:endParaRPr lang="en-US" sz="1200" dirty="0">
                <a:solidFill>
                  <a:prstClr val="black"/>
                </a:solidFill>
                <a:latin typeface="Calibri" panose="020F0502020204030204"/>
              </a:endParaRPr>
            </a:p>
            <a:p>
              <a:pPr marL="214307" indent="-214307" defTabSz="685783">
                <a:buFont typeface="Arial" panose="020B0604020202020204" pitchFamily="34" charset="0"/>
                <a:buChar char="•"/>
                <a:defRPr/>
              </a:pPr>
              <a:endParaRPr lang="en-US" sz="1200" b="1" dirty="0">
                <a:solidFill>
                  <a:prstClr val="black"/>
                </a:solidFill>
                <a:latin typeface="Calibri" panose="020F0502020204030204"/>
              </a:endParaRPr>
            </a:p>
            <a:p>
              <a:pPr marL="214307" indent="-214307" defTabSz="685783">
                <a:buFont typeface="Arial" panose="020B0604020202020204" pitchFamily="34" charset="0"/>
                <a:buChar char="•"/>
                <a:defRPr/>
              </a:pPr>
              <a:r>
                <a:rPr lang="en-US" sz="1200" dirty="0">
                  <a:solidFill>
                    <a:prstClr val="black"/>
                  </a:solidFill>
                  <a:latin typeface="Calibri" panose="020F0502020204030204"/>
                </a:rPr>
                <a:t>Enable</a:t>
              </a:r>
              <a:r>
                <a:rPr lang="en-US" sz="1200" b="1" dirty="0">
                  <a:solidFill>
                    <a:prstClr val="black"/>
                  </a:solidFill>
                  <a:latin typeface="Calibri" panose="020F0502020204030204"/>
                </a:rPr>
                <a:t> Sustainability</a:t>
              </a:r>
            </a:p>
            <a:p>
              <a:pPr marL="214307" indent="-214307" defTabSz="685783">
                <a:buFont typeface="Arial" panose="020B0604020202020204" pitchFamily="34" charset="0"/>
                <a:buChar char="•"/>
                <a:defRPr/>
              </a:pPr>
              <a:endParaRPr lang="en-US" sz="1200" b="1" dirty="0">
                <a:solidFill>
                  <a:prstClr val="black"/>
                </a:solidFill>
                <a:latin typeface="Calibri" panose="020F0502020204030204"/>
              </a:endParaRPr>
            </a:p>
            <a:p>
              <a:pPr marL="214307" indent="-214307" defTabSz="685783">
                <a:buFont typeface="Arial" panose="020B0604020202020204" pitchFamily="34" charset="0"/>
                <a:buChar char="•"/>
                <a:defRPr/>
              </a:pPr>
              <a:r>
                <a:rPr lang="en-US" sz="1200" dirty="0">
                  <a:solidFill>
                    <a:prstClr val="black"/>
                  </a:solidFill>
                  <a:latin typeface="Calibri" panose="020F0502020204030204"/>
                </a:rPr>
                <a:t>Develop </a:t>
              </a:r>
              <a:r>
                <a:rPr lang="en-US" sz="1200" b="1" dirty="0">
                  <a:solidFill>
                    <a:prstClr val="black"/>
                  </a:solidFill>
                  <a:latin typeface="Calibri" panose="020F0502020204030204"/>
                </a:rPr>
                <a:t>local economy</a:t>
              </a:r>
            </a:p>
            <a:p>
              <a:pPr marL="214307" indent="-214307" defTabSz="685783">
                <a:buFont typeface="Arial" panose="020B0604020202020204" pitchFamily="34" charset="0"/>
                <a:buChar char="•"/>
                <a:defRPr/>
              </a:pPr>
              <a:endParaRPr lang="en-US" sz="1200" b="1" u="sng" dirty="0">
                <a:solidFill>
                  <a:prstClr val="black"/>
                </a:solidFill>
                <a:latin typeface="Calibri" panose="020F0502020204030204"/>
              </a:endParaRPr>
            </a:p>
            <a:p>
              <a:pPr marL="214307" indent="-214307" defTabSz="685783">
                <a:buFont typeface="Arial" panose="020B0604020202020204" pitchFamily="34" charset="0"/>
                <a:buChar char="•"/>
                <a:defRPr/>
              </a:pPr>
              <a:r>
                <a:rPr lang="en-US" sz="1200" dirty="0">
                  <a:solidFill>
                    <a:prstClr val="black"/>
                  </a:solidFill>
                  <a:latin typeface="Calibri"/>
                </a:rPr>
                <a:t>Address</a:t>
              </a:r>
              <a:r>
                <a:rPr lang="en-US" sz="1200" b="1" dirty="0">
                  <a:solidFill>
                    <a:prstClr val="black"/>
                  </a:solidFill>
                  <a:latin typeface="Calibri"/>
                </a:rPr>
                <a:t> Food insecurity</a:t>
              </a:r>
            </a:p>
            <a:p>
              <a:pPr defTabSz="685783">
                <a:defRPr/>
              </a:pPr>
              <a:endParaRPr lang="en-US" sz="1200" u="sng" dirty="0">
                <a:solidFill>
                  <a:srgbClr val="5B9BD5"/>
                </a:solidFill>
                <a:latin typeface="Calibri" panose="020F0502020204030204"/>
              </a:endParaRPr>
            </a:p>
            <a:p>
              <a:pPr marL="214307" indent="-214307" defTabSz="685783">
                <a:buFont typeface="Arial" panose="020B0604020202020204" pitchFamily="34" charset="0"/>
                <a:buChar char="•"/>
                <a:defRPr/>
              </a:pPr>
              <a:endParaRPr lang="en-US" sz="1200" u="sng" dirty="0">
                <a:solidFill>
                  <a:srgbClr val="5B9BD5"/>
                </a:solidFill>
                <a:latin typeface="Calibri" panose="020F0502020204030204"/>
              </a:endParaRPr>
            </a:p>
          </p:txBody>
        </p:sp>
      </p:grpSp>
      <p:sp>
        <p:nvSpPr>
          <p:cNvPr id="2" name="TextBox 1"/>
          <p:cNvSpPr txBox="1"/>
          <p:nvPr/>
        </p:nvSpPr>
        <p:spPr>
          <a:xfrm>
            <a:off x="6772060" y="3292295"/>
            <a:ext cx="2072977" cy="508088"/>
          </a:xfrm>
          <a:prstGeom prst="rect">
            <a:avLst/>
          </a:prstGeom>
          <a:solidFill>
            <a:srgbClr val="649B48"/>
          </a:solidFill>
        </p:spPr>
        <p:txBody>
          <a:bodyPr wrap="square" rtlCol="0">
            <a:spAutoFit/>
          </a:bodyPr>
          <a:lstStyle/>
          <a:p>
            <a:pPr algn="ctr" defTabSz="685783">
              <a:defRPr/>
            </a:pPr>
            <a:r>
              <a:rPr lang="en-US" sz="1351" dirty="0">
                <a:solidFill>
                  <a:prstClr val="black"/>
                </a:solidFill>
                <a:latin typeface="Calibri" panose="020F0502020204030204"/>
              </a:rPr>
              <a:t>Building </a:t>
            </a:r>
            <a:r>
              <a:rPr lang="en-US" sz="1351" b="1" dirty="0">
                <a:solidFill>
                  <a:prstClr val="black"/>
                </a:solidFill>
                <a:latin typeface="Calibri" panose="020F0502020204030204"/>
              </a:rPr>
              <a:t>Illinois’ first green dining hub</a:t>
            </a:r>
          </a:p>
        </p:txBody>
      </p:sp>
      <p:sp>
        <p:nvSpPr>
          <p:cNvPr id="6" name="TextBox 5"/>
          <p:cNvSpPr txBox="1"/>
          <p:nvPr/>
        </p:nvSpPr>
        <p:spPr>
          <a:xfrm>
            <a:off x="7016236" y="3804621"/>
            <a:ext cx="1828800" cy="508088"/>
          </a:xfrm>
          <a:prstGeom prst="rect">
            <a:avLst/>
          </a:prstGeom>
          <a:solidFill>
            <a:srgbClr val="649B48"/>
          </a:solidFill>
        </p:spPr>
        <p:txBody>
          <a:bodyPr wrap="square" rtlCol="0">
            <a:spAutoFit/>
          </a:bodyPr>
          <a:lstStyle/>
          <a:p>
            <a:pPr algn="ctr" defTabSz="685783">
              <a:defRPr/>
            </a:pPr>
            <a:r>
              <a:rPr lang="en-US" sz="1351" dirty="0">
                <a:solidFill>
                  <a:prstClr val="black"/>
                </a:solidFill>
                <a:latin typeface="Calibri" panose="020F0502020204030204"/>
              </a:rPr>
              <a:t>in a commercially responsible way.</a:t>
            </a:r>
          </a:p>
        </p:txBody>
      </p:sp>
    </p:spTree>
    <p:extLst>
      <p:ext uri="{BB962C8B-B14F-4D97-AF65-F5344CB8AC3E}">
        <p14:creationId xmlns:p14="http://schemas.microsoft.com/office/powerpoint/2010/main" val="17244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3221191"/>
            <a:ext cx="10769600" cy="727892"/>
          </a:xfrm>
          <a:prstGeom prst="rect">
            <a:avLst/>
          </a:prstGeom>
        </p:spPr>
        <p:txBody>
          <a:bodyPr wrap="square">
            <a:spAutoFit/>
          </a:bodyPr>
          <a:lstStyle/>
          <a:p>
            <a:pPr defTabSz="1219170">
              <a:lnSpc>
                <a:spcPct val="150000"/>
              </a:lnSpc>
              <a:defRPr/>
            </a:pPr>
            <a:endParaRPr lang="en-US" sz="1467" dirty="0">
              <a:solidFill>
                <a:srgbClr val="1A75BC"/>
              </a:solidFill>
              <a:latin typeface="Arial" panose="020B0604020202020204" pitchFamily="34" charset="0"/>
              <a:cs typeface="Arial" panose="020B0604020202020204" pitchFamily="34" charset="0"/>
            </a:endParaRPr>
          </a:p>
          <a:p>
            <a:pPr defTabSz="1219170">
              <a:lnSpc>
                <a:spcPct val="150000"/>
              </a:lnSpc>
              <a:defRPr/>
            </a:pPr>
            <a:endParaRPr lang="en-US" sz="1467" dirty="0">
              <a:solidFill>
                <a:srgbClr val="1A75BC"/>
              </a:solidFill>
              <a:latin typeface="Arial" panose="020B0604020202020204" pitchFamily="34" charset="0"/>
              <a:cs typeface="Arial" panose="020B0604020202020204" pitchFamily="34" charset="0"/>
            </a:endParaRPr>
          </a:p>
        </p:txBody>
      </p:sp>
      <p:pic>
        <p:nvPicPr>
          <p:cNvPr id="4" name="Picture 3" descr="A picture containing text, land vehicle, vehicle, wheel&#10;&#10;Description automatically generated">
            <a:extLst>
              <a:ext uri="{FF2B5EF4-FFF2-40B4-BE49-F238E27FC236}">
                <a16:creationId xmlns:a16="http://schemas.microsoft.com/office/drawing/2014/main" id="{35E27A20-F387-9F8A-5104-573651A19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1" y="279400"/>
            <a:ext cx="7800108" cy="4394696"/>
          </a:xfrm>
          <a:prstGeom prst="rect">
            <a:avLst/>
          </a:prstGeom>
          <a:ln w="57150">
            <a:solidFill>
              <a:schemeClr val="tx1"/>
            </a:solidFill>
          </a:ln>
        </p:spPr>
      </p:pic>
      <p:sp>
        <p:nvSpPr>
          <p:cNvPr id="5" name="TextBox 4">
            <a:extLst>
              <a:ext uri="{FF2B5EF4-FFF2-40B4-BE49-F238E27FC236}">
                <a16:creationId xmlns:a16="http://schemas.microsoft.com/office/drawing/2014/main" id="{7F0653C6-5F8B-D13A-C0EE-98BC88AC05FD}"/>
              </a:ext>
            </a:extLst>
          </p:cNvPr>
          <p:cNvSpPr txBox="1"/>
          <p:nvPr/>
        </p:nvSpPr>
        <p:spPr>
          <a:xfrm>
            <a:off x="277000" y="4781163"/>
            <a:ext cx="8663801" cy="1938992"/>
          </a:xfrm>
          <a:prstGeom prst="rect">
            <a:avLst/>
          </a:prstGeom>
          <a:noFill/>
        </p:spPr>
        <p:txBody>
          <a:bodyPr wrap="square" rtlCol="0">
            <a:spAutoFit/>
          </a:bodyPr>
          <a:lstStyle/>
          <a:p>
            <a:pPr algn="ctr" defTabSz="1219170"/>
            <a:r>
              <a:rPr lang="en-US" sz="2400" b="1" dirty="0">
                <a:solidFill>
                  <a:srgbClr val="1F497D">
                    <a:lumMod val="50000"/>
                  </a:srgbClr>
                </a:solidFill>
                <a:latin typeface="Calibri"/>
              </a:rPr>
              <a:t>Next Steps</a:t>
            </a:r>
          </a:p>
          <a:p>
            <a:pPr marL="380990" indent="-380990" defTabSz="1219170">
              <a:buFont typeface="Arial" panose="020B0604020202020204" pitchFamily="34" charset="0"/>
              <a:buChar char="•"/>
            </a:pPr>
            <a:r>
              <a:rPr lang="en-US" sz="2400" dirty="0">
                <a:solidFill>
                  <a:srgbClr val="1F497D">
                    <a:lumMod val="50000"/>
                  </a:srgbClr>
                </a:solidFill>
                <a:latin typeface="Calibri"/>
              </a:rPr>
              <a:t>Recruit 25 restaurants to participate in the Hub (3 more to go!)</a:t>
            </a:r>
          </a:p>
          <a:p>
            <a:pPr marL="380990" indent="-380990" defTabSz="1219170">
              <a:buFont typeface="Arial" panose="020B0604020202020204" pitchFamily="34" charset="0"/>
              <a:buChar char="•"/>
            </a:pPr>
            <a:r>
              <a:rPr lang="en-US" sz="2400" dirty="0">
                <a:solidFill>
                  <a:srgbClr val="1F497D">
                    <a:lumMod val="50000"/>
                  </a:srgbClr>
                </a:solidFill>
                <a:latin typeface="Calibri"/>
              </a:rPr>
              <a:t>Complete Assessments (18 complete, 5 scheduled)</a:t>
            </a:r>
          </a:p>
          <a:p>
            <a:pPr marL="380990" indent="-380990" defTabSz="1219170">
              <a:buFont typeface="Arial" panose="020B0604020202020204" pitchFamily="34" charset="0"/>
              <a:buChar char="•"/>
            </a:pPr>
            <a:r>
              <a:rPr lang="en-US" sz="2400" dirty="0">
                <a:solidFill>
                  <a:srgbClr val="1F497D">
                    <a:lumMod val="50000"/>
                  </a:srgbClr>
                </a:solidFill>
                <a:latin typeface="Calibri"/>
              </a:rPr>
              <a:t>Identify unique and collective action sustainability strategies </a:t>
            </a:r>
          </a:p>
          <a:p>
            <a:pPr marL="380990" indent="-380990" defTabSz="1219170">
              <a:buFont typeface="Arial" panose="020B0604020202020204" pitchFamily="34" charset="0"/>
              <a:buChar char="•"/>
            </a:pPr>
            <a:r>
              <a:rPr lang="en-US" sz="2400" dirty="0">
                <a:solidFill>
                  <a:srgbClr val="1F497D">
                    <a:lumMod val="50000"/>
                  </a:srgbClr>
                </a:solidFill>
                <a:latin typeface="Calibri"/>
              </a:rPr>
              <a:t>Prepare for Hub launch (late summer 2023)</a:t>
            </a:r>
          </a:p>
        </p:txBody>
      </p:sp>
    </p:spTree>
    <p:extLst>
      <p:ext uri="{BB962C8B-B14F-4D97-AF65-F5344CB8AC3E}">
        <p14:creationId xmlns:p14="http://schemas.microsoft.com/office/powerpoint/2010/main" val="402207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4"/>
          <p:cNvSpPr txBox="1"/>
          <p:nvPr/>
        </p:nvSpPr>
        <p:spPr>
          <a:xfrm>
            <a:off x="107725" y="194325"/>
            <a:ext cx="8982900" cy="984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5000">
                <a:solidFill>
                  <a:srgbClr val="112E51"/>
                </a:solidFill>
                <a:latin typeface="Bitter Medium"/>
                <a:ea typeface="Bitter Medium"/>
                <a:cs typeface="Bitter Medium"/>
                <a:sym typeface="Bitter Medium"/>
              </a:rPr>
              <a:t>The “Sustain Evanston” Story</a:t>
            </a:r>
            <a:endParaRPr sz="5000">
              <a:solidFill>
                <a:srgbClr val="112E51"/>
              </a:solidFill>
              <a:latin typeface="Bitter Medium"/>
              <a:ea typeface="Bitter Medium"/>
              <a:cs typeface="Bitter Medium"/>
              <a:sym typeface="Bitter Medium"/>
            </a:endParaRPr>
          </a:p>
          <a:p>
            <a:pPr marL="0" lvl="0" indent="0" algn="ctr" rtl="0">
              <a:lnSpc>
                <a:spcPct val="115000"/>
              </a:lnSpc>
              <a:spcBef>
                <a:spcPts val="0"/>
              </a:spcBef>
              <a:spcAft>
                <a:spcPts val="0"/>
              </a:spcAft>
              <a:buClr>
                <a:schemeClr val="dk1"/>
              </a:buClr>
              <a:buSzPts val="1100"/>
              <a:buFont typeface="Arial"/>
              <a:buNone/>
            </a:pPr>
            <a:r>
              <a:rPr lang="en-US" sz="2300" i="1">
                <a:solidFill>
                  <a:srgbClr val="112E51"/>
                </a:solidFill>
                <a:latin typeface="Bitter Medium"/>
                <a:ea typeface="Bitter Medium"/>
                <a:cs typeface="Bitter Medium"/>
                <a:sym typeface="Bitter Medium"/>
              </a:rPr>
              <a:t>Is your Institutional Climate Plan RELEVANT to Local Businesses?</a:t>
            </a:r>
            <a:endParaRPr sz="5000">
              <a:solidFill>
                <a:srgbClr val="112E51"/>
              </a:solidFill>
              <a:latin typeface="Bitter Medium"/>
              <a:ea typeface="Bitter Medium"/>
              <a:cs typeface="Bitter Medium"/>
              <a:sym typeface="Bitter Medium"/>
            </a:endParaRPr>
          </a:p>
          <a:p>
            <a:pPr marL="0" lvl="0" indent="0" algn="l" rtl="0">
              <a:lnSpc>
                <a:spcPct val="115000"/>
              </a:lnSpc>
              <a:spcBef>
                <a:spcPts val="0"/>
              </a:spcBef>
              <a:spcAft>
                <a:spcPts val="0"/>
              </a:spcAft>
              <a:buClr>
                <a:schemeClr val="dk1"/>
              </a:buClr>
              <a:buSzPts val="1100"/>
              <a:buFont typeface="Arial"/>
              <a:buNone/>
            </a:pPr>
            <a:endParaRPr sz="8500" b="1">
              <a:solidFill>
                <a:srgbClr val="4D97C6"/>
              </a:solidFill>
              <a:latin typeface="Arial Narrow"/>
              <a:ea typeface="Arial Narrow"/>
              <a:cs typeface="Arial Narrow"/>
              <a:sym typeface="Arial Narrow"/>
            </a:endParaRPr>
          </a:p>
        </p:txBody>
      </p:sp>
      <p:sp>
        <p:nvSpPr>
          <p:cNvPr id="23" name="Google Shape;23;p4"/>
          <p:cNvSpPr txBox="1"/>
          <p:nvPr/>
        </p:nvSpPr>
        <p:spPr>
          <a:xfrm>
            <a:off x="7207312" y="5629997"/>
            <a:ext cx="2122500" cy="464100"/>
          </a:xfrm>
          <a:prstGeom prst="rect">
            <a:avLst/>
          </a:prstGeom>
          <a:noFill/>
          <a:ln>
            <a:noFill/>
          </a:ln>
        </p:spPr>
        <p:txBody>
          <a:bodyPr spcFirstLastPara="1" wrap="square" lIns="91425" tIns="45700" rIns="91425" bIns="45700" anchor="t" anchorCtr="0">
            <a:noAutofit/>
          </a:bodyPr>
          <a:lstStyle/>
          <a:p>
            <a:pPr marL="0" lvl="0" indent="0" algn="l" rtl="0">
              <a:lnSpc>
                <a:spcPct val="207142"/>
              </a:lnSpc>
              <a:spcBef>
                <a:spcPts val="0"/>
              </a:spcBef>
              <a:spcAft>
                <a:spcPts val="0"/>
              </a:spcAft>
              <a:buClr>
                <a:schemeClr val="dk1"/>
              </a:buClr>
              <a:buFont typeface="Arial"/>
              <a:buNone/>
            </a:pPr>
            <a:r>
              <a:rPr lang="en-US" sz="1200">
                <a:solidFill>
                  <a:schemeClr val="dk1"/>
                </a:solidFill>
                <a:latin typeface="Libre Franklin"/>
                <a:ea typeface="Libre Franklin"/>
                <a:cs typeface="Libre Franklin"/>
                <a:sym typeface="Libre Franklin"/>
              </a:rPr>
              <a:t>June 22, 2023</a:t>
            </a:r>
            <a:endParaRPr sz="1200">
              <a:solidFill>
                <a:schemeClr val="dk1"/>
              </a:solidFill>
              <a:latin typeface="Libre Franklin"/>
              <a:ea typeface="Libre Franklin"/>
              <a:cs typeface="Libre Franklin"/>
              <a:sym typeface="Libre Franklin"/>
            </a:endParaRPr>
          </a:p>
          <a:p>
            <a:pPr marL="0" marR="0" lvl="0" indent="0" algn="l" rtl="0">
              <a:lnSpc>
                <a:spcPct val="207142"/>
              </a:lnSpc>
              <a:spcBef>
                <a:spcPts val="0"/>
              </a:spcBef>
              <a:spcAft>
                <a:spcPts val="0"/>
              </a:spcAft>
              <a:buNone/>
            </a:pPr>
            <a:endParaRPr sz="1200">
              <a:solidFill>
                <a:schemeClr val="dk1"/>
              </a:solidFill>
              <a:latin typeface="Libre Franklin"/>
              <a:ea typeface="Libre Franklin"/>
              <a:cs typeface="Libre Franklin"/>
              <a:sym typeface="Libre Franklin"/>
            </a:endParaRPr>
          </a:p>
        </p:txBody>
      </p:sp>
      <p:sp>
        <p:nvSpPr>
          <p:cNvPr id="24" name="Google Shape;24;p4"/>
          <p:cNvSpPr txBox="1"/>
          <p:nvPr/>
        </p:nvSpPr>
        <p:spPr>
          <a:xfrm>
            <a:off x="568725" y="5311763"/>
            <a:ext cx="5586300" cy="64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500">
                <a:solidFill>
                  <a:schemeClr val="dk1"/>
                </a:solidFill>
                <a:latin typeface="Libre Franklin SemiBold"/>
                <a:ea typeface="Libre Franklin SemiBold"/>
                <a:cs typeface="Libre Franklin SemiBold"/>
                <a:sym typeface="Libre Franklin SemiBold"/>
              </a:rPr>
              <a:t>Cara Pratt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500">
                <a:solidFill>
                  <a:schemeClr val="dk1"/>
                </a:solidFill>
                <a:latin typeface="Libre Franklin SemiBold"/>
                <a:ea typeface="Libre Franklin SemiBold"/>
                <a:cs typeface="Libre Franklin SemiBold"/>
                <a:sym typeface="Libre Franklin SemiBold"/>
              </a:rPr>
              <a:t>Sustainability &amp; Resilience Manager</a:t>
            </a:r>
            <a:endParaRPr sz="1500">
              <a:solidFill>
                <a:schemeClr val="dk1"/>
              </a:solidFill>
              <a:latin typeface="Libre Franklin SemiBold"/>
              <a:ea typeface="Libre Franklin SemiBold"/>
              <a:cs typeface="Libre Franklin SemiBold"/>
              <a:sym typeface="Libre Franklin SemiBold"/>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Libre Franklin SemiBold"/>
              <a:ea typeface="Libre Franklin SemiBold"/>
              <a:cs typeface="Libre Franklin SemiBold"/>
              <a:sym typeface="Libre Franklin SemiBold"/>
            </a:endParaRPr>
          </a:p>
        </p:txBody>
      </p:sp>
      <p:pic>
        <p:nvPicPr>
          <p:cNvPr id="25" name="Google Shape;25;p4"/>
          <p:cNvPicPr preferRelativeResize="0"/>
          <p:nvPr/>
        </p:nvPicPr>
        <p:blipFill rotWithShape="1">
          <a:blip r:embed="rId3">
            <a:alphaModFix/>
          </a:blip>
          <a:srcRect t="27320"/>
          <a:stretch/>
        </p:blipFill>
        <p:spPr>
          <a:xfrm>
            <a:off x="697150" y="1630675"/>
            <a:ext cx="7768248" cy="358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5"/>
          <p:cNvSpPr txBox="1"/>
          <p:nvPr/>
        </p:nvSpPr>
        <p:spPr>
          <a:xfrm>
            <a:off x="637075" y="257175"/>
            <a:ext cx="8130900" cy="129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solidFill>
                  <a:srgbClr val="1879B6"/>
                </a:solidFill>
                <a:latin typeface="Libre Franklin SemiBold"/>
                <a:ea typeface="Libre Franklin SemiBold"/>
                <a:cs typeface="Libre Franklin SemiBold"/>
                <a:sym typeface="Libre Franklin SemiBold"/>
              </a:rPr>
              <a:t>Evanston’s </a:t>
            </a:r>
            <a:br>
              <a:rPr lang="en-US" sz="3500">
                <a:solidFill>
                  <a:srgbClr val="1879B6"/>
                </a:solidFill>
                <a:latin typeface="Libre Franklin SemiBold"/>
                <a:ea typeface="Libre Franklin SemiBold"/>
                <a:cs typeface="Libre Franklin SemiBold"/>
                <a:sym typeface="Libre Franklin SemiBold"/>
              </a:rPr>
            </a:br>
            <a:r>
              <a:rPr lang="en-US" sz="3500">
                <a:solidFill>
                  <a:srgbClr val="1879B6"/>
                </a:solidFill>
                <a:latin typeface="Libre Franklin SemiBold"/>
                <a:ea typeface="Libre Franklin SemiBold"/>
                <a:cs typeface="Libre Franklin SemiBold"/>
                <a:sym typeface="Libre Franklin SemiBold"/>
              </a:rPr>
              <a:t>Climate Action &amp; Resilience Plan</a:t>
            </a:r>
            <a:endParaRPr sz="3500">
              <a:solidFill>
                <a:srgbClr val="1879B6"/>
              </a:solidFill>
              <a:latin typeface="Libre Franklin SemiBold"/>
              <a:ea typeface="Libre Franklin SemiBold"/>
              <a:cs typeface="Libre Franklin SemiBold"/>
              <a:sym typeface="Libre Franklin SemiBold"/>
            </a:endParaRPr>
          </a:p>
          <a:p>
            <a:pPr marL="0" lvl="0" indent="0" algn="l" rtl="0">
              <a:lnSpc>
                <a:spcPct val="115000"/>
              </a:lnSpc>
              <a:spcBef>
                <a:spcPts val="0"/>
              </a:spcBef>
              <a:spcAft>
                <a:spcPts val="0"/>
              </a:spcAft>
              <a:buClr>
                <a:schemeClr val="dk1"/>
              </a:buClr>
              <a:buSzPts val="1100"/>
              <a:buFont typeface="Arial"/>
              <a:buNone/>
            </a:pPr>
            <a:endParaRPr/>
          </a:p>
        </p:txBody>
      </p:sp>
      <p:pic>
        <p:nvPicPr>
          <p:cNvPr id="31" name="Google Shape;31;p5"/>
          <p:cNvPicPr preferRelativeResize="0"/>
          <p:nvPr/>
        </p:nvPicPr>
        <p:blipFill>
          <a:blip r:embed="rId3">
            <a:alphaModFix/>
          </a:blip>
          <a:stretch>
            <a:fillRect/>
          </a:stretch>
        </p:blipFill>
        <p:spPr>
          <a:xfrm>
            <a:off x="786775" y="1934363"/>
            <a:ext cx="2989275" cy="2989275"/>
          </a:xfrm>
          <a:prstGeom prst="rect">
            <a:avLst/>
          </a:prstGeom>
          <a:noFill/>
          <a:ln>
            <a:noFill/>
          </a:ln>
        </p:spPr>
      </p:pic>
      <p:pic>
        <p:nvPicPr>
          <p:cNvPr id="32" name="Google Shape;32;p5"/>
          <p:cNvPicPr preferRelativeResize="0"/>
          <p:nvPr/>
        </p:nvPicPr>
        <p:blipFill>
          <a:blip r:embed="rId4">
            <a:alphaModFix/>
          </a:blip>
          <a:stretch>
            <a:fillRect/>
          </a:stretch>
        </p:blipFill>
        <p:spPr>
          <a:xfrm>
            <a:off x="5364475" y="1990725"/>
            <a:ext cx="2857500" cy="2876550"/>
          </a:xfrm>
          <a:prstGeom prst="rect">
            <a:avLst/>
          </a:prstGeom>
          <a:noFill/>
          <a:ln>
            <a:noFill/>
          </a:ln>
        </p:spPr>
      </p:pic>
      <p:sp>
        <p:nvSpPr>
          <p:cNvPr id="33" name="Google Shape;33;p5"/>
          <p:cNvSpPr/>
          <p:nvPr/>
        </p:nvSpPr>
        <p:spPr>
          <a:xfrm>
            <a:off x="4080500" y="3240400"/>
            <a:ext cx="994500" cy="548700"/>
          </a:xfrm>
          <a:prstGeom prst="rightArrow">
            <a:avLst>
              <a:gd name="adj1" fmla="val 50000"/>
              <a:gd name="adj2" fmla="val 50000"/>
            </a:avLst>
          </a:prstGeom>
          <a:solidFill>
            <a:srgbClr val="289C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6"/>
          <p:cNvSpPr txBox="1"/>
          <p:nvPr/>
        </p:nvSpPr>
        <p:spPr>
          <a:xfrm>
            <a:off x="637075" y="561975"/>
            <a:ext cx="8130900" cy="129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500">
                <a:solidFill>
                  <a:srgbClr val="1879B6"/>
                </a:solidFill>
                <a:latin typeface="Libre Franklin SemiBold"/>
                <a:ea typeface="Libre Franklin SemiBold"/>
                <a:cs typeface="Libre Franklin SemiBold"/>
                <a:sym typeface="Libre Franklin SemiBold"/>
              </a:rPr>
              <a:t>Sustain Evanston 2023</a:t>
            </a:r>
            <a:endParaRPr sz="2100"/>
          </a:p>
          <a:p>
            <a:pPr marL="0" lvl="0" indent="0" algn="l" rtl="0">
              <a:lnSpc>
                <a:spcPct val="115000"/>
              </a:lnSpc>
              <a:spcBef>
                <a:spcPts val="0"/>
              </a:spcBef>
              <a:spcAft>
                <a:spcPts val="0"/>
              </a:spcAft>
              <a:buClr>
                <a:schemeClr val="dk1"/>
              </a:buClr>
              <a:buSzPts val="1100"/>
              <a:buFont typeface="Arial"/>
              <a:buNone/>
            </a:pPr>
            <a:endParaRPr/>
          </a:p>
        </p:txBody>
      </p:sp>
      <p:sp>
        <p:nvSpPr>
          <p:cNvPr id="39" name="Google Shape;39;p6"/>
          <p:cNvSpPr txBox="1"/>
          <p:nvPr/>
        </p:nvSpPr>
        <p:spPr>
          <a:xfrm>
            <a:off x="637075" y="1524350"/>
            <a:ext cx="8308500" cy="47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3600" b="1">
              <a:solidFill>
                <a:schemeClr val="dk1"/>
              </a:solidFill>
              <a:latin typeface="Arial Narrow"/>
              <a:ea typeface="Arial Narrow"/>
              <a:cs typeface="Arial Narrow"/>
              <a:sym typeface="Arial Narrow"/>
            </a:endParaRPr>
          </a:p>
        </p:txBody>
      </p:sp>
      <p:sp>
        <p:nvSpPr>
          <p:cNvPr id="40" name="Google Shape;40;p6"/>
          <p:cNvSpPr txBox="1"/>
          <p:nvPr/>
        </p:nvSpPr>
        <p:spPr>
          <a:xfrm>
            <a:off x="663325" y="3371925"/>
            <a:ext cx="4039800" cy="649200"/>
          </a:xfrm>
          <a:prstGeom prst="rect">
            <a:avLst/>
          </a:prstGeom>
          <a:noFill/>
          <a:ln>
            <a:noFill/>
          </a:ln>
        </p:spPr>
        <p:txBody>
          <a:bodyPr spcFirstLastPara="1" wrap="square" lIns="91425" tIns="45700" rIns="91425" bIns="45700" anchor="ctr" anchorCtr="0">
            <a:noAutofit/>
          </a:bodyPr>
          <a:lstStyle/>
          <a:p>
            <a:pPr marL="457200" lvl="0" indent="-349250" algn="l" rtl="0">
              <a:spcBef>
                <a:spcPts val="1000"/>
              </a:spcBef>
              <a:spcAft>
                <a:spcPts val="0"/>
              </a:spcAft>
              <a:buClr>
                <a:schemeClr val="dk1"/>
              </a:buClr>
              <a:buSzPts val="1900"/>
              <a:buFont typeface="Libre Franklin"/>
              <a:buChar char="●"/>
            </a:pPr>
            <a:r>
              <a:rPr lang="en-US" sz="1900" b="1">
                <a:solidFill>
                  <a:schemeClr val="dk1"/>
                </a:solidFill>
                <a:latin typeface="Libre Franklin"/>
                <a:ea typeface="Libre Franklin"/>
                <a:cs typeface="Libre Franklin"/>
                <a:sym typeface="Libre Franklin"/>
              </a:rPr>
              <a:t>6 approved applications; 6 pending applications</a:t>
            </a:r>
            <a:endParaRPr sz="1900" b="1">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HVAC </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Energy efficient appliances</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3D printer for plastic reuse</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Compost services</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New windows and doors</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Pocket park</a:t>
            </a:r>
            <a:endParaRPr sz="1900">
              <a:solidFill>
                <a:schemeClr val="dk1"/>
              </a:solidFill>
              <a:latin typeface="Libre Franklin"/>
              <a:ea typeface="Libre Franklin"/>
              <a:cs typeface="Libre Franklin"/>
              <a:sym typeface="Libre Franklin"/>
            </a:endParaRPr>
          </a:p>
          <a:p>
            <a:pPr marL="457200" lvl="0" indent="-349250" algn="l" rtl="0">
              <a:spcBef>
                <a:spcPts val="1000"/>
              </a:spcBef>
              <a:spcAft>
                <a:spcPts val="0"/>
              </a:spcAft>
              <a:buClr>
                <a:schemeClr val="dk1"/>
              </a:buClr>
              <a:buSzPts val="1900"/>
              <a:buFont typeface="Libre Franklin"/>
              <a:buChar char="●"/>
            </a:pPr>
            <a:r>
              <a:rPr lang="en-US" sz="1900">
                <a:solidFill>
                  <a:schemeClr val="dk1"/>
                </a:solidFill>
                <a:latin typeface="Libre Franklin"/>
                <a:ea typeface="Libre Franklin"/>
                <a:cs typeface="Libre Franklin"/>
                <a:sym typeface="Libre Franklin"/>
              </a:rPr>
              <a:t>Electric vehicle and EV charging</a:t>
            </a:r>
            <a:endParaRPr sz="1900">
              <a:solidFill>
                <a:schemeClr val="dk1"/>
              </a:solidFill>
              <a:latin typeface="Libre Franklin"/>
              <a:ea typeface="Libre Franklin"/>
              <a:cs typeface="Libre Franklin"/>
              <a:sym typeface="Libre Franklin"/>
            </a:endParaRPr>
          </a:p>
          <a:p>
            <a:pPr marL="457200" lvl="0" indent="0" algn="l" rtl="0">
              <a:spcBef>
                <a:spcPts val="1000"/>
              </a:spcBef>
              <a:spcAft>
                <a:spcPts val="1000"/>
              </a:spcAft>
              <a:buNone/>
            </a:pPr>
            <a:endParaRPr sz="1600">
              <a:solidFill>
                <a:schemeClr val="dk1"/>
              </a:solidFill>
              <a:latin typeface="Libre Franklin"/>
              <a:ea typeface="Libre Franklin"/>
              <a:cs typeface="Libre Franklin"/>
              <a:sym typeface="Libre Franklin"/>
            </a:endParaRPr>
          </a:p>
        </p:txBody>
      </p:sp>
      <p:pic>
        <p:nvPicPr>
          <p:cNvPr id="41" name="Google Shape;41;p6"/>
          <p:cNvPicPr preferRelativeResize="0"/>
          <p:nvPr/>
        </p:nvPicPr>
        <p:blipFill>
          <a:blip r:embed="rId3">
            <a:alphaModFix/>
          </a:blip>
          <a:stretch>
            <a:fillRect/>
          </a:stretch>
        </p:blipFill>
        <p:spPr>
          <a:xfrm>
            <a:off x="5097775" y="1835300"/>
            <a:ext cx="3187400" cy="318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D852-5455-40A5-A1EB-7D3C3436C090}"/>
              </a:ext>
            </a:extLst>
          </p:cNvPr>
          <p:cNvSpPr>
            <a:spLocks noGrp="1"/>
          </p:cNvSpPr>
          <p:nvPr>
            <p:ph type="title"/>
          </p:nvPr>
        </p:nvSpPr>
        <p:spPr>
          <a:xfrm>
            <a:off x="3" y="1032942"/>
            <a:ext cx="9154115" cy="411480"/>
          </a:xfrm>
        </p:spPr>
        <p:txBody>
          <a:bodyPr vert="horz" lIns="411480" tIns="45720" rIns="91440" bIns="45720" rtlCol="0" anchor="ctr">
            <a:noAutofit/>
          </a:bodyPr>
          <a:lstStyle/>
          <a:p>
            <a:pPr algn="l"/>
            <a:r>
              <a:rPr lang="en-US" sz="2400" dirty="0">
                <a:latin typeface="Lato"/>
                <a:ea typeface="Lato"/>
                <a:cs typeface="Lato"/>
              </a:rPr>
              <a:t>CPACE Program Overview</a:t>
            </a:r>
            <a:endParaRPr lang="en-US" sz="2400" i="1" dirty="0">
              <a:latin typeface="Lato"/>
              <a:ea typeface="Lato"/>
              <a:cs typeface="Lato"/>
            </a:endParaRPr>
          </a:p>
        </p:txBody>
      </p:sp>
      <p:sp>
        <p:nvSpPr>
          <p:cNvPr id="4" name="Slide Number Placeholder 3">
            <a:extLst>
              <a:ext uri="{FF2B5EF4-FFF2-40B4-BE49-F238E27FC236}">
                <a16:creationId xmlns:a16="http://schemas.microsoft.com/office/drawing/2014/main" id="{51DBE187-161A-4DA9-A8D2-4410CA9A5098}"/>
              </a:ext>
            </a:extLst>
          </p:cNvPr>
          <p:cNvSpPr>
            <a:spLocks noGrp="1"/>
          </p:cNvSpPr>
          <p:nvPr>
            <p:ph type="sldNum" sz="quarter" idx="12"/>
          </p:nvPr>
        </p:nvSpPr>
        <p:spPr>
          <a:xfrm>
            <a:off x="6976209" y="5688136"/>
            <a:ext cx="2133600" cy="273844"/>
          </a:xfrm>
        </p:spPr>
        <p:txBody>
          <a:bodyPr/>
          <a:lstStyle/>
          <a:p>
            <a:pPr defTabSz="685800">
              <a:defRPr/>
            </a:pPr>
            <a:fld id="{6A5D177D-F476-4F1F-B822-F34654595C36}" type="slidenum">
              <a:rPr lang="en-US">
                <a:solidFill>
                  <a:prstClr val="black"/>
                </a:solidFill>
                <a:latin typeface="Lato" panose="020F0502020204030203" pitchFamily="34" charset="0"/>
                <a:ea typeface="Lato" panose="020F0502020204030203" pitchFamily="34" charset="0"/>
                <a:cs typeface="Lato" panose="020F0502020204030203" pitchFamily="34" charset="0"/>
              </a:rPr>
              <a:pPr defTabSz="685800">
                <a:defRPr/>
              </a:pPr>
              <a:t>8</a:t>
            </a:fld>
            <a:endParaRPr lang="en-US">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5ABFB686-C6C6-F02B-1FA3-8513D3AC814E}"/>
              </a:ext>
            </a:extLst>
          </p:cNvPr>
          <p:cNvSpPr txBox="1"/>
          <p:nvPr/>
        </p:nvSpPr>
        <p:spPr>
          <a:xfrm>
            <a:off x="439738" y="1733550"/>
            <a:ext cx="8395763" cy="30354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lnSpc>
                <a:spcPct val="170000"/>
              </a:lnSpc>
            </a:pPr>
            <a:r>
              <a:rPr lang="en-US" sz="1350" b="1" dirty="0">
                <a:solidFill>
                  <a:prstClr val="black"/>
                </a:solidFill>
                <a:latin typeface="Calibri"/>
                <a:cs typeface="Calibri Light" panose="020F0302020204030204" pitchFamily="34" charset="0"/>
              </a:rPr>
              <a:t>What is CPACE? </a:t>
            </a:r>
            <a:r>
              <a:rPr lang="en-US" sz="1350" b="1" i="1" dirty="0">
                <a:solidFill>
                  <a:srgbClr val="4F81BD"/>
                </a:solidFill>
                <a:latin typeface="Calibri"/>
                <a:cs typeface="Calibri Light" panose="020F0302020204030204" pitchFamily="34" charset="0"/>
              </a:rPr>
              <a:t>C</a:t>
            </a:r>
            <a:r>
              <a:rPr lang="en-US" sz="1350" b="1" i="1" dirty="0">
                <a:solidFill>
                  <a:prstClr val="black"/>
                </a:solidFill>
                <a:latin typeface="Calibri"/>
                <a:cs typeface="Calibri Light" panose="020F0302020204030204" pitchFamily="34" charset="0"/>
              </a:rPr>
              <a:t>ommercial </a:t>
            </a:r>
            <a:r>
              <a:rPr lang="en-US" sz="1350" b="1" i="1" dirty="0">
                <a:solidFill>
                  <a:srgbClr val="4F81BD"/>
                </a:solidFill>
                <a:latin typeface="Calibri"/>
                <a:cs typeface="Calibri Light" panose="020F0302020204030204" pitchFamily="34" charset="0"/>
              </a:rPr>
              <a:t>P</a:t>
            </a:r>
            <a:r>
              <a:rPr lang="en-US" sz="1350" b="1" i="1" dirty="0">
                <a:solidFill>
                  <a:prstClr val="black"/>
                </a:solidFill>
                <a:latin typeface="Calibri"/>
                <a:cs typeface="Calibri Light" panose="020F0302020204030204" pitchFamily="34" charset="0"/>
              </a:rPr>
              <a:t>roperty </a:t>
            </a:r>
            <a:r>
              <a:rPr lang="en-US" sz="1350" b="1" i="1" dirty="0">
                <a:solidFill>
                  <a:srgbClr val="4F81BD"/>
                </a:solidFill>
                <a:latin typeface="Calibri"/>
                <a:cs typeface="Calibri Light" panose="020F0302020204030204" pitchFamily="34" charset="0"/>
              </a:rPr>
              <a:t>A</a:t>
            </a:r>
            <a:r>
              <a:rPr lang="en-US" sz="1350" b="1" i="1" dirty="0">
                <a:solidFill>
                  <a:prstClr val="black"/>
                </a:solidFill>
                <a:latin typeface="Calibri"/>
                <a:cs typeface="Calibri Light" panose="020F0302020204030204" pitchFamily="34" charset="0"/>
              </a:rPr>
              <a:t>ssessed </a:t>
            </a:r>
            <a:r>
              <a:rPr lang="en-US" sz="1350" b="1" i="1" dirty="0">
                <a:solidFill>
                  <a:srgbClr val="4F81BD"/>
                </a:solidFill>
                <a:latin typeface="Calibri"/>
                <a:cs typeface="Calibri Light" panose="020F0302020204030204" pitchFamily="34" charset="0"/>
              </a:rPr>
              <a:t>C</a:t>
            </a:r>
            <a:r>
              <a:rPr lang="en-US" sz="1350" b="1" i="1" dirty="0">
                <a:solidFill>
                  <a:prstClr val="black"/>
                </a:solidFill>
                <a:latin typeface="Calibri"/>
                <a:cs typeface="Calibri Light" panose="020F0302020204030204" pitchFamily="34" charset="0"/>
              </a:rPr>
              <a:t>lean </a:t>
            </a:r>
            <a:r>
              <a:rPr lang="en-US" sz="1350" b="1" i="1" dirty="0">
                <a:solidFill>
                  <a:srgbClr val="4F81BD"/>
                </a:solidFill>
                <a:latin typeface="Calibri"/>
                <a:cs typeface="Calibri Light" panose="020F0302020204030204" pitchFamily="34" charset="0"/>
              </a:rPr>
              <a:t>E</a:t>
            </a:r>
            <a:r>
              <a:rPr lang="en-US" sz="1350" b="1" i="1" dirty="0">
                <a:solidFill>
                  <a:prstClr val="black"/>
                </a:solidFill>
                <a:latin typeface="Calibri"/>
                <a:cs typeface="Calibri Light" panose="020F0302020204030204" pitchFamily="34" charset="0"/>
              </a:rPr>
              <a:t>nergy</a:t>
            </a:r>
          </a:p>
          <a:p>
            <a:pPr marL="214313" indent="-214313" defTabSz="685800">
              <a:lnSpc>
                <a:spcPct val="170000"/>
              </a:lnSpc>
              <a:buFont typeface="Arial"/>
              <a:buChar char="•"/>
            </a:pPr>
            <a:r>
              <a:rPr lang="en-US" sz="1200" dirty="0">
                <a:solidFill>
                  <a:prstClr val="black"/>
                </a:solidFill>
                <a:latin typeface="Calibri"/>
                <a:cs typeface="Calibri Light" panose="020F0302020204030204" pitchFamily="34" charset="0"/>
              </a:rPr>
              <a:t>CPACE is a financing tool to assist commercial property owners with financing improvements to their property, such as:</a:t>
            </a:r>
          </a:p>
          <a:p>
            <a:pPr marL="342900" lvl="1" defTabSz="685800">
              <a:lnSpc>
                <a:spcPct val="170000"/>
              </a:lnSpc>
            </a:pPr>
            <a:r>
              <a:rPr lang="en-US" sz="1200" i="1" dirty="0">
                <a:solidFill>
                  <a:prstClr val="black"/>
                </a:solidFill>
                <a:latin typeface="Calibri"/>
                <a:cs typeface="Calibri Light" panose="020F0302020204030204" pitchFamily="34" charset="0"/>
              </a:rPr>
              <a:t>Energy Efficiency Projects, Water Use Improvements, Renewable Energy Installations, Resiliency Improvements, Electric Vehicle Charging Infrastructure, and More</a:t>
            </a:r>
          </a:p>
          <a:p>
            <a:pPr marL="214313" indent="-214313" defTabSz="685800">
              <a:lnSpc>
                <a:spcPct val="170000"/>
              </a:lnSpc>
              <a:buFont typeface="Arial"/>
              <a:buChar char="•"/>
            </a:pPr>
            <a:r>
              <a:rPr lang="en-US" sz="1200" dirty="0">
                <a:solidFill>
                  <a:prstClr val="black"/>
                </a:solidFill>
                <a:latin typeface="Calibri"/>
                <a:cs typeface="Calibri Light" panose="020F0302020204030204" pitchFamily="34" charset="0"/>
              </a:rPr>
              <a:t>Authorizes voluntary assessment contracts that secure CPACE financings for eligible projects.</a:t>
            </a:r>
          </a:p>
          <a:p>
            <a:pPr marL="214313" indent="-214313" defTabSz="685800">
              <a:lnSpc>
                <a:spcPct val="170000"/>
              </a:lnSpc>
              <a:buFont typeface="Arial"/>
              <a:buChar char="•"/>
            </a:pPr>
            <a:r>
              <a:rPr lang="en-US" sz="1200" dirty="0">
                <a:solidFill>
                  <a:prstClr val="black"/>
                </a:solidFill>
                <a:latin typeface="Calibri"/>
                <a:cs typeface="Calibri Light" panose="020F0302020204030204" pitchFamily="34" charset="0"/>
              </a:rPr>
              <a:t>Assessments “run with property” and do not accelerate, nor become due on sale of the property.  </a:t>
            </a:r>
          </a:p>
          <a:p>
            <a:pPr marL="214313" indent="-214313" defTabSz="685800">
              <a:lnSpc>
                <a:spcPct val="170000"/>
              </a:lnSpc>
              <a:buFont typeface="Arial"/>
              <a:buChar char="•"/>
            </a:pPr>
            <a:r>
              <a:rPr lang="en-US" sz="1200" dirty="0">
                <a:solidFill>
                  <a:prstClr val="black"/>
                </a:solidFill>
                <a:latin typeface="Calibri"/>
                <a:cs typeface="Calibri Light" panose="020F0302020204030204" pitchFamily="34" charset="0"/>
              </a:rPr>
              <a:t>CPACE financings are funded with private capital sources and may be repaid on the property tax bill. Pre-payable.</a:t>
            </a:r>
          </a:p>
          <a:p>
            <a:pPr marL="214313" indent="-214313" defTabSz="685800">
              <a:lnSpc>
                <a:spcPct val="170000"/>
              </a:lnSpc>
              <a:buFont typeface="Arial"/>
              <a:buChar char="•"/>
            </a:pPr>
            <a:r>
              <a:rPr lang="en-US" sz="1200" dirty="0">
                <a:solidFill>
                  <a:prstClr val="black"/>
                </a:solidFill>
                <a:latin typeface="Calibri"/>
                <a:cs typeface="Calibri Light" panose="020F0302020204030204" pitchFamily="34" charset="0"/>
              </a:rPr>
              <a:t>Project Types: New construction, renovations, equipment installation, adaptive reuse, refinance</a:t>
            </a:r>
          </a:p>
          <a:p>
            <a:pPr defTabSz="685800"/>
            <a:endParaRPr lang="en-US" sz="1350" b="1" dirty="0">
              <a:solidFill>
                <a:prstClr val="black"/>
              </a:solidFill>
              <a:latin typeface="Calibri Light" panose="020F0302020204030204" pitchFamily="34" charset="0"/>
              <a:cs typeface="Calibri Light" panose="020F0302020204030204" pitchFamily="34" charset="0"/>
            </a:endParaRPr>
          </a:p>
          <a:p>
            <a:pPr defTabSz="685800"/>
            <a:endParaRPr lang="en-US" sz="1350" dirty="0">
              <a:solidFill>
                <a:prstClr val="black"/>
              </a:solidFill>
              <a:latin typeface="Calibri"/>
              <a:cs typeface="Calibri"/>
            </a:endParaRPr>
          </a:p>
        </p:txBody>
      </p:sp>
      <p:sp>
        <p:nvSpPr>
          <p:cNvPr id="39" name="TextBox 38">
            <a:extLst>
              <a:ext uri="{FF2B5EF4-FFF2-40B4-BE49-F238E27FC236}">
                <a16:creationId xmlns:a16="http://schemas.microsoft.com/office/drawing/2014/main" id="{BA965767-9374-E1F9-6708-F8FE339D63AA}"/>
              </a:ext>
            </a:extLst>
          </p:cNvPr>
          <p:cNvSpPr txBox="1"/>
          <p:nvPr/>
        </p:nvSpPr>
        <p:spPr>
          <a:xfrm>
            <a:off x="384131" y="4514220"/>
            <a:ext cx="8955087" cy="94410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68" defTabSz="685800">
              <a:lnSpc>
                <a:spcPct val="190000"/>
              </a:lnSpc>
              <a:spcBef>
                <a:spcPct val="0"/>
              </a:spcBef>
            </a:pPr>
            <a:r>
              <a:rPr lang="en-US" sz="1200" dirty="0">
                <a:solidFill>
                  <a:prstClr val="black"/>
                </a:solidFill>
                <a:latin typeface="Calibri"/>
                <a:cs typeface="Calibri Light" panose="020F0302020204030204" pitchFamily="34" charset="0"/>
              </a:rPr>
              <a:t>Program Details: </a:t>
            </a:r>
            <a:r>
              <a:rPr lang="en-US" sz="1650" dirty="0">
                <a:solidFill>
                  <a:srgbClr val="00B050"/>
                </a:solidFill>
                <a:latin typeface="Calibri"/>
                <a:hlinkClick r:id="rId2">
                  <a:extLst>
                    <a:ext uri="{A12FA001-AC4F-418D-AE19-62706E023703}">
                      <ahyp:hlinkClr xmlns:ahyp="http://schemas.microsoft.com/office/drawing/2018/hyperlinkcolor" val="tx"/>
                    </a:ext>
                  </a:extLst>
                </a:hlinkClick>
              </a:rPr>
              <a:t>www.cookcountyil.gov/cpace</a:t>
            </a:r>
            <a:r>
              <a:rPr lang="en-US" sz="1650" dirty="0">
                <a:solidFill>
                  <a:srgbClr val="00B050"/>
                </a:solidFill>
                <a:latin typeface="Calibri"/>
              </a:rPr>
              <a:t>  </a:t>
            </a:r>
          </a:p>
          <a:p>
            <a:pPr defTabSz="685800"/>
            <a:r>
              <a:rPr lang="en-US" sz="1200" dirty="0">
                <a:solidFill>
                  <a:prstClr val="black"/>
                </a:solidFill>
                <a:latin typeface="Calibri"/>
                <a:cs typeface="Calibri Light" panose="020F0302020204030204" pitchFamily="34" charset="0"/>
              </a:rPr>
              <a:t>        Questions? Email mohammed.elahi</a:t>
            </a:r>
            <a:r>
              <a:rPr lang="en-US" sz="1200" dirty="0">
                <a:solidFill>
                  <a:srgbClr val="0000FF"/>
                </a:solidFill>
                <a:latin typeface="Calibri"/>
                <a:cs typeface="Calibri Light" panose="020F0302020204030204" pitchFamily="34" charset="0"/>
                <a:hlinkClick r:id="rId3">
                  <a:extLst>
                    <a:ext uri="{A12FA001-AC4F-418D-AE19-62706E023703}">
                      <ahyp:hlinkClr xmlns:ahyp="http://schemas.microsoft.com/office/drawing/2018/hyperlinkcolor" val="tx"/>
                    </a:ext>
                  </a:extLst>
                </a:hlinkClick>
              </a:rPr>
              <a:t>@</a:t>
            </a:r>
            <a:r>
              <a:rPr lang="en-US" sz="1200" dirty="0">
                <a:solidFill>
                  <a:prstClr val="black"/>
                </a:solidFill>
                <a:latin typeface="Calibri"/>
                <a:cs typeface="Calibri Light" panose="020F0302020204030204" pitchFamily="34" charset="0"/>
                <a:hlinkClick r:id="rId3">
                  <a:extLst>
                    <a:ext uri="{A12FA001-AC4F-418D-AE19-62706E023703}">
                      <ahyp:hlinkClr xmlns:ahyp="http://schemas.microsoft.com/office/drawing/2018/hyperlinkcolor" val="tx"/>
                    </a:ext>
                  </a:extLst>
                </a:hlinkClick>
              </a:rPr>
              <a:t>cookcountyil.gov</a:t>
            </a:r>
            <a:r>
              <a:rPr lang="en-US" sz="1200" dirty="0">
                <a:solidFill>
                  <a:prstClr val="black"/>
                </a:solidFill>
                <a:latin typeface="Calibri"/>
                <a:cs typeface="Calibri Light" panose="020F0302020204030204" pitchFamily="34" charset="0"/>
              </a:rPr>
              <a:t> </a:t>
            </a:r>
          </a:p>
          <a:p>
            <a:pPr defTabSz="685800">
              <a:buFontTx/>
              <a:buChar char="•"/>
            </a:pPr>
            <a:endParaRPr lang="en-US" sz="1350" dirty="0">
              <a:solidFill>
                <a:prstClr val="black"/>
              </a:solidFill>
              <a:latin typeface="Century Gothic"/>
              <a:cs typeface="Arial"/>
            </a:endParaRPr>
          </a:p>
        </p:txBody>
      </p:sp>
      <p:pic>
        <p:nvPicPr>
          <p:cNvPr id="3" name="Picture 2">
            <a:extLst>
              <a:ext uri="{FF2B5EF4-FFF2-40B4-BE49-F238E27FC236}">
                <a16:creationId xmlns:a16="http://schemas.microsoft.com/office/drawing/2014/main" id="{61ADCA60-871B-539C-B787-090BAB7F1E9A}"/>
              </a:ext>
            </a:extLst>
          </p:cNvPr>
          <p:cNvPicPr>
            <a:picLocks noChangeAspect="1"/>
          </p:cNvPicPr>
          <p:nvPr/>
        </p:nvPicPr>
        <p:blipFill>
          <a:blip r:embed="rId4"/>
          <a:stretch>
            <a:fillRect/>
          </a:stretch>
        </p:blipFill>
        <p:spPr>
          <a:xfrm>
            <a:off x="5217431" y="4514220"/>
            <a:ext cx="2133599" cy="1087809"/>
          </a:xfrm>
          <a:prstGeom prst="rect">
            <a:avLst/>
          </a:prstGeom>
        </p:spPr>
      </p:pic>
    </p:spTree>
    <p:extLst>
      <p:ext uri="{BB962C8B-B14F-4D97-AF65-F5344CB8AC3E}">
        <p14:creationId xmlns:p14="http://schemas.microsoft.com/office/powerpoint/2010/main" val="408576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E360-8C3F-C00C-EB77-5AEACB4A9847}"/>
              </a:ext>
            </a:extLst>
          </p:cNvPr>
          <p:cNvSpPr>
            <a:spLocks noGrp="1"/>
          </p:cNvSpPr>
          <p:nvPr>
            <p:ph type="title"/>
          </p:nvPr>
        </p:nvSpPr>
        <p:spPr/>
        <p:txBody>
          <a:bodyPr>
            <a:normAutofit/>
          </a:bodyPr>
          <a:lstStyle/>
          <a:p>
            <a:pPr algn="l"/>
            <a:r>
              <a:rPr lang="en-US" sz="2700" dirty="0">
                <a:latin typeface="Lato"/>
                <a:ea typeface="Lato"/>
                <a:cs typeface="Lato"/>
              </a:rPr>
              <a:t> </a:t>
            </a:r>
            <a:r>
              <a:rPr lang="en-US" sz="2400" dirty="0">
                <a:latin typeface="Lato"/>
                <a:ea typeface="Lato"/>
                <a:cs typeface="Lato"/>
              </a:rPr>
              <a:t>CPACE Program Overview</a:t>
            </a:r>
          </a:p>
        </p:txBody>
      </p:sp>
      <p:sp>
        <p:nvSpPr>
          <p:cNvPr id="3" name="Content Placeholder 2">
            <a:extLst>
              <a:ext uri="{FF2B5EF4-FFF2-40B4-BE49-F238E27FC236}">
                <a16:creationId xmlns:a16="http://schemas.microsoft.com/office/drawing/2014/main" id="{AD1DE108-10F5-F6DD-0F4F-C735B565953F}"/>
              </a:ext>
            </a:extLst>
          </p:cNvPr>
          <p:cNvSpPr>
            <a:spLocks noGrp="1"/>
          </p:cNvSpPr>
          <p:nvPr>
            <p:ph sz="half" idx="1"/>
          </p:nvPr>
        </p:nvSpPr>
        <p:spPr>
          <a:xfrm>
            <a:off x="457200" y="2057404"/>
            <a:ext cx="4038600" cy="3829050"/>
          </a:xfrm>
        </p:spPr>
        <p:txBody>
          <a:bodyPr>
            <a:normAutofit fontScale="92500" lnSpcReduction="20000"/>
          </a:bodyPr>
          <a:lstStyle/>
          <a:p>
            <a:pPr marL="0" indent="0" defTabSz="685800">
              <a:lnSpc>
                <a:spcPct val="190000"/>
              </a:lnSpc>
              <a:spcBef>
                <a:spcPct val="0"/>
              </a:spcBef>
              <a:buNone/>
            </a:pPr>
            <a:r>
              <a:rPr lang="en-US" sz="1275" dirty="0">
                <a:cs typeface="Arial"/>
              </a:rPr>
              <a:t>Why CPACE? </a:t>
            </a:r>
          </a:p>
          <a:p>
            <a:pPr indent="0" defTabSz="685800">
              <a:lnSpc>
                <a:spcPct val="190000"/>
              </a:lnSpc>
              <a:spcBef>
                <a:spcPct val="0"/>
              </a:spcBef>
              <a:buNone/>
            </a:pPr>
            <a:r>
              <a:rPr lang="en-US" sz="1275" dirty="0">
                <a:cs typeface="Arial"/>
              </a:rPr>
              <a:t>Finance up to 100% of eligible costs</a:t>
            </a:r>
          </a:p>
          <a:p>
            <a:pPr marL="557204" lvl="1" indent="-214313" defTabSz="685800">
              <a:lnSpc>
                <a:spcPct val="190000"/>
              </a:lnSpc>
              <a:spcBef>
                <a:spcPct val="0"/>
              </a:spcBef>
              <a:buFont typeface="Arial"/>
              <a:buChar char="•"/>
            </a:pPr>
            <a:r>
              <a:rPr lang="en-US" sz="1275" dirty="0">
                <a:cs typeface="Arial"/>
              </a:rPr>
              <a:t>No personal guarantees</a:t>
            </a:r>
          </a:p>
          <a:p>
            <a:pPr marL="557204" lvl="1" indent="-214313" defTabSz="685800">
              <a:lnSpc>
                <a:spcPct val="190000"/>
              </a:lnSpc>
              <a:spcBef>
                <a:spcPct val="0"/>
              </a:spcBef>
              <a:buFont typeface="Arial"/>
              <a:buChar char="•"/>
            </a:pPr>
            <a:r>
              <a:rPr lang="en-US" sz="1275" dirty="0">
                <a:cs typeface="Arial"/>
              </a:rPr>
              <a:t>Frees up equity for other priorities	</a:t>
            </a:r>
          </a:p>
          <a:p>
            <a:pPr indent="0" defTabSz="685800">
              <a:lnSpc>
                <a:spcPct val="190000"/>
              </a:lnSpc>
              <a:spcBef>
                <a:spcPct val="0"/>
              </a:spcBef>
              <a:buNone/>
            </a:pPr>
            <a:r>
              <a:rPr lang="en-US" sz="1275" dirty="0">
                <a:cs typeface="Arial"/>
              </a:rPr>
              <a:t>Fixed rate, long-term: up to 20 – 30 years</a:t>
            </a:r>
          </a:p>
          <a:p>
            <a:pPr marL="557204" lvl="1" indent="-214313" defTabSz="685800">
              <a:lnSpc>
                <a:spcPct val="190000"/>
              </a:lnSpc>
              <a:spcBef>
                <a:spcPct val="0"/>
              </a:spcBef>
              <a:buFont typeface="Arial"/>
              <a:buChar char="•"/>
            </a:pPr>
            <a:r>
              <a:rPr lang="en-US" sz="1275" dirty="0">
                <a:cs typeface="Arial"/>
              </a:rPr>
              <a:t>Yields positive cash flow</a:t>
            </a:r>
          </a:p>
          <a:p>
            <a:pPr marL="557204" lvl="1" indent="-214313" defTabSz="685800">
              <a:lnSpc>
                <a:spcPct val="190000"/>
              </a:lnSpc>
              <a:spcBef>
                <a:spcPct val="0"/>
              </a:spcBef>
              <a:buFont typeface="Arial"/>
              <a:buChar char="•"/>
            </a:pPr>
            <a:r>
              <a:rPr lang="en-US" sz="1275" dirty="0">
                <a:cs typeface="Arial"/>
              </a:rPr>
              <a:t>Boost Property Value</a:t>
            </a:r>
          </a:p>
          <a:p>
            <a:pPr indent="0" defTabSz="685800">
              <a:lnSpc>
                <a:spcPct val="190000"/>
              </a:lnSpc>
              <a:spcBef>
                <a:spcPct val="0"/>
              </a:spcBef>
              <a:buNone/>
            </a:pPr>
            <a:r>
              <a:rPr lang="en-US" sz="1275" dirty="0">
                <a:cs typeface="Arial"/>
              </a:rPr>
              <a:t>Tenants may share cost &amp; savings</a:t>
            </a:r>
          </a:p>
          <a:p>
            <a:pPr indent="0" defTabSz="685800">
              <a:lnSpc>
                <a:spcPct val="190000"/>
              </a:lnSpc>
              <a:spcBef>
                <a:spcPct val="0"/>
              </a:spcBef>
              <a:buNone/>
            </a:pPr>
            <a:r>
              <a:rPr lang="en-US" sz="1275" dirty="0">
                <a:cs typeface="Arial"/>
              </a:rPr>
              <a:t>Potential off-balance sheet treatment</a:t>
            </a:r>
          </a:p>
          <a:p>
            <a:pPr indent="0" defTabSz="685800">
              <a:lnSpc>
                <a:spcPct val="190000"/>
              </a:lnSpc>
              <a:spcBef>
                <a:spcPct val="0"/>
              </a:spcBef>
              <a:buNone/>
            </a:pPr>
            <a:r>
              <a:rPr lang="en-US" sz="1275" dirty="0">
                <a:cs typeface="Arial"/>
              </a:rPr>
              <a:t>Reduce waste &amp; improve experience</a:t>
            </a:r>
          </a:p>
          <a:p>
            <a:pPr indent="0" defTabSz="685800">
              <a:lnSpc>
                <a:spcPct val="190000"/>
              </a:lnSpc>
              <a:spcBef>
                <a:spcPct val="0"/>
              </a:spcBef>
              <a:buNone/>
            </a:pPr>
            <a:r>
              <a:rPr lang="en-US" sz="1800" b="1" dirty="0">
                <a:solidFill>
                  <a:srgbClr val="00B050"/>
                </a:solidFill>
                <a:hlinkClick r:id="rId2">
                  <a:extLst>
                    <a:ext uri="{A12FA001-AC4F-418D-AE19-62706E023703}">
                      <ahyp:hlinkClr xmlns:ahyp="http://schemas.microsoft.com/office/drawing/2018/hyperlinkcolor" val="tx"/>
                    </a:ext>
                  </a:extLst>
                </a:hlinkClick>
              </a:rPr>
              <a:t>www.cookcountyil.gov/cpace</a:t>
            </a:r>
            <a:r>
              <a:rPr lang="en-US" sz="1800" b="1" dirty="0">
                <a:solidFill>
                  <a:srgbClr val="00B050"/>
                </a:solidFill>
              </a:rPr>
              <a:t>  </a:t>
            </a:r>
          </a:p>
          <a:p>
            <a:pPr lvl="1"/>
            <a:endParaRPr lang="en-US" dirty="0"/>
          </a:p>
        </p:txBody>
      </p:sp>
      <p:sp>
        <p:nvSpPr>
          <p:cNvPr id="6" name="Content Placeholder 5">
            <a:extLst>
              <a:ext uri="{FF2B5EF4-FFF2-40B4-BE49-F238E27FC236}">
                <a16:creationId xmlns:a16="http://schemas.microsoft.com/office/drawing/2014/main" id="{435A18CA-1F1A-FCEF-9D8D-C129080207E6}"/>
              </a:ext>
            </a:extLst>
          </p:cNvPr>
          <p:cNvSpPr>
            <a:spLocks noGrp="1"/>
          </p:cNvSpPr>
          <p:nvPr>
            <p:ph sz="half" idx="2"/>
          </p:nvPr>
        </p:nvSpPr>
        <p:spPr/>
        <p:txBody>
          <a:bodyPr>
            <a:normAutofit fontScale="92500" lnSpcReduction="20000"/>
          </a:bodyPr>
          <a:lstStyle/>
          <a:p>
            <a:pPr marL="0" indent="0">
              <a:buNone/>
            </a:pPr>
            <a:r>
              <a:rPr lang="en-US" b="1" dirty="0">
                <a:solidFill>
                  <a:schemeClr val="accent1">
                    <a:lumMod val="75000"/>
                  </a:schemeClr>
                </a:solidFill>
              </a:rPr>
              <a:t>Eligible C-PACE Projects</a:t>
            </a:r>
          </a:p>
          <a:p>
            <a:pPr marL="0" indent="0">
              <a:buNone/>
            </a:pPr>
            <a:endParaRPr lang="en-US" dirty="0"/>
          </a:p>
        </p:txBody>
      </p:sp>
      <p:sp>
        <p:nvSpPr>
          <p:cNvPr id="4" name="Slide Number Placeholder 3">
            <a:extLst>
              <a:ext uri="{FF2B5EF4-FFF2-40B4-BE49-F238E27FC236}">
                <a16:creationId xmlns:a16="http://schemas.microsoft.com/office/drawing/2014/main" id="{6FE17783-D612-3638-2760-6CA2F4C023E7}"/>
              </a:ext>
            </a:extLst>
          </p:cNvPr>
          <p:cNvSpPr>
            <a:spLocks noGrp="1"/>
          </p:cNvSpPr>
          <p:nvPr>
            <p:ph type="sldNum" sz="quarter" idx="12"/>
          </p:nvPr>
        </p:nvSpPr>
        <p:spPr/>
        <p:txBody>
          <a:bodyPr/>
          <a:lstStyle/>
          <a:p>
            <a:pPr defTabSz="685800"/>
            <a:fld id="{6A5D177D-F476-4F1F-B822-F34654595C36}" type="slidenum">
              <a:rPr lang="en-US">
                <a:solidFill>
                  <a:prstClr val="black">
                    <a:tint val="75000"/>
                  </a:prstClr>
                </a:solidFill>
                <a:latin typeface="Calibri"/>
              </a:rPr>
              <a:pPr defTabSz="685800"/>
              <a:t>9</a:t>
            </a:fld>
            <a:endParaRPr lang="en-US">
              <a:solidFill>
                <a:prstClr val="black">
                  <a:tint val="75000"/>
                </a:prstClr>
              </a:solidFill>
              <a:latin typeface="Calibri"/>
            </a:endParaRPr>
          </a:p>
        </p:txBody>
      </p:sp>
      <p:sp>
        <p:nvSpPr>
          <p:cNvPr id="9" name="Rectangle 8">
            <a:extLst>
              <a:ext uri="{FF2B5EF4-FFF2-40B4-BE49-F238E27FC236}">
                <a16:creationId xmlns:a16="http://schemas.microsoft.com/office/drawing/2014/main" id="{9A7BD3B0-FFB0-6D33-91C7-DD3108500A9E}"/>
              </a:ext>
            </a:extLst>
          </p:cNvPr>
          <p:cNvSpPr/>
          <p:nvPr/>
        </p:nvSpPr>
        <p:spPr>
          <a:xfrm>
            <a:off x="4601700" y="2057404"/>
            <a:ext cx="3486150" cy="3829050"/>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a:endParaRPr>
          </a:p>
        </p:txBody>
      </p:sp>
      <p:grpSp>
        <p:nvGrpSpPr>
          <p:cNvPr id="10" name="Group 9">
            <a:extLst>
              <a:ext uri="{FF2B5EF4-FFF2-40B4-BE49-F238E27FC236}">
                <a16:creationId xmlns:a16="http://schemas.microsoft.com/office/drawing/2014/main" id="{8D0D7381-72A2-6DD5-BC5B-6DE8DB2D79CA}"/>
              </a:ext>
            </a:extLst>
          </p:cNvPr>
          <p:cNvGrpSpPr/>
          <p:nvPr/>
        </p:nvGrpSpPr>
        <p:grpSpPr>
          <a:xfrm>
            <a:off x="4866307" y="3860315"/>
            <a:ext cx="733423" cy="781556"/>
            <a:chOff x="595609" y="3733800"/>
            <a:chExt cx="977897" cy="1042075"/>
          </a:xfrm>
        </p:grpSpPr>
        <p:pic>
          <p:nvPicPr>
            <p:cNvPr id="11" name="Picture 10" descr="A picture containing drawing&#10;&#10;Description automatically generated">
              <a:extLst>
                <a:ext uri="{FF2B5EF4-FFF2-40B4-BE49-F238E27FC236}">
                  <a16:creationId xmlns:a16="http://schemas.microsoft.com/office/drawing/2014/main" id="{3F4EA2D0-D989-276C-8A34-DA32BA561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32" y="3733800"/>
              <a:ext cx="683028" cy="689927"/>
            </a:xfrm>
            <a:prstGeom prst="rect">
              <a:avLst/>
            </a:prstGeom>
          </p:spPr>
        </p:pic>
        <p:sp>
          <p:nvSpPr>
            <p:cNvPr id="12" name="TextBox 11">
              <a:extLst>
                <a:ext uri="{FF2B5EF4-FFF2-40B4-BE49-F238E27FC236}">
                  <a16:creationId xmlns:a16="http://schemas.microsoft.com/office/drawing/2014/main" id="{C7C49861-31CE-ADCD-001C-6DB96118C6C9}"/>
                </a:ext>
              </a:extLst>
            </p:cNvPr>
            <p:cNvSpPr txBox="1"/>
            <p:nvPr/>
          </p:nvSpPr>
          <p:spPr>
            <a:xfrm>
              <a:off x="595609" y="4467716"/>
              <a:ext cx="977897"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RETAIL</a:t>
              </a:r>
            </a:p>
          </p:txBody>
        </p:sp>
      </p:grpSp>
      <p:grpSp>
        <p:nvGrpSpPr>
          <p:cNvPr id="13" name="Group 12">
            <a:extLst>
              <a:ext uri="{FF2B5EF4-FFF2-40B4-BE49-F238E27FC236}">
                <a16:creationId xmlns:a16="http://schemas.microsoft.com/office/drawing/2014/main" id="{EB2AD7AC-BD90-BCB3-2D4E-03F0AF256EBD}"/>
              </a:ext>
            </a:extLst>
          </p:cNvPr>
          <p:cNvGrpSpPr/>
          <p:nvPr/>
        </p:nvGrpSpPr>
        <p:grpSpPr>
          <a:xfrm>
            <a:off x="5903404" y="3727841"/>
            <a:ext cx="861528" cy="914030"/>
            <a:chOff x="1978405" y="3557169"/>
            <a:chExt cx="1148704" cy="1218706"/>
          </a:xfrm>
        </p:grpSpPr>
        <p:pic>
          <p:nvPicPr>
            <p:cNvPr id="14" name="Picture 13" descr="A close up of a sign&#10;&#10;Description automatically generated">
              <a:extLst>
                <a:ext uri="{FF2B5EF4-FFF2-40B4-BE49-F238E27FC236}">
                  <a16:creationId xmlns:a16="http://schemas.microsoft.com/office/drawing/2014/main" id="{5B9C4348-0042-F3B3-9D92-5247A359C9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961" y="3557169"/>
              <a:ext cx="773321" cy="866558"/>
            </a:xfrm>
            <a:prstGeom prst="rect">
              <a:avLst/>
            </a:prstGeom>
          </p:spPr>
        </p:pic>
        <p:sp>
          <p:nvSpPr>
            <p:cNvPr id="15" name="TextBox 14">
              <a:extLst>
                <a:ext uri="{FF2B5EF4-FFF2-40B4-BE49-F238E27FC236}">
                  <a16:creationId xmlns:a16="http://schemas.microsoft.com/office/drawing/2014/main" id="{3BD5DA38-8273-DB45-2D2D-A1C9D7160C36}"/>
                </a:ext>
              </a:extLst>
            </p:cNvPr>
            <p:cNvSpPr txBox="1"/>
            <p:nvPr/>
          </p:nvSpPr>
          <p:spPr>
            <a:xfrm>
              <a:off x="1978405" y="4467715"/>
              <a:ext cx="1148704" cy="308160"/>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HEALTHCARE</a:t>
              </a:r>
            </a:p>
          </p:txBody>
        </p:sp>
      </p:grpSp>
      <p:grpSp>
        <p:nvGrpSpPr>
          <p:cNvPr id="16" name="Group 15">
            <a:extLst>
              <a:ext uri="{FF2B5EF4-FFF2-40B4-BE49-F238E27FC236}">
                <a16:creationId xmlns:a16="http://schemas.microsoft.com/office/drawing/2014/main" id="{9D84CEB9-E24B-F27F-6A8A-EF0EA52D2202}"/>
              </a:ext>
            </a:extLst>
          </p:cNvPr>
          <p:cNvGrpSpPr/>
          <p:nvPr/>
        </p:nvGrpSpPr>
        <p:grpSpPr>
          <a:xfrm>
            <a:off x="7017299" y="3736932"/>
            <a:ext cx="861528" cy="904938"/>
            <a:chOff x="3463599" y="3569290"/>
            <a:chExt cx="1148704" cy="1206584"/>
          </a:xfrm>
        </p:grpSpPr>
        <p:pic>
          <p:nvPicPr>
            <p:cNvPr id="17" name="Picture 16">
              <a:extLst>
                <a:ext uri="{FF2B5EF4-FFF2-40B4-BE49-F238E27FC236}">
                  <a16:creationId xmlns:a16="http://schemas.microsoft.com/office/drawing/2014/main" id="{7AD7E3C3-3FFB-046E-E603-241A73F6A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1085" y="3569290"/>
              <a:ext cx="973733" cy="861809"/>
            </a:xfrm>
            <a:prstGeom prst="rect">
              <a:avLst/>
            </a:prstGeom>
          </p:spPr>
        </p:pic>
        <p:sp>
          <p:nvSpPr>
            <p:cNvPr id="18" name="TextBox 17">
              <a:extLst>
                <a:ext uri="{FF2B5EF4-FFF2-40B4-BE49-F238E27FC236}">
                  <a16:creationId xmlns:a16="http://schemas.microsoft.com/office/drawing/2014/main" id="{68041C28-8D61-EB11-4731-221321B48765}"/>
                </a:ext>
              </a:extLst>
            </p:cNvPr>
            <p:cNvSpPr txBox="1"/>
            <p:nvPr/>
          </p:nvSpPr>
          <p:spPr>
            <a:xfrm>
              <a:off x="3463599" y="4467714"/>
              <a:ext cx="1148704" cy="308160"/>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HOSPITALITY</a:t>
              </a:r>
            </a:p>
          </p:txBody>
        </p:sp>
      </p:grpSp>
      <p:grpSp>
        <p:nvGrpSpPr>
          <p:cNvPr id="19" name="Group 18">
            <a:extLst>
              <a:ext uri="{FF2B5EF4-FFF2-40B4-BE49-F238E27FC236}">
                <a16:creationId xmlns:a16="http://schemas.microsoft.com/office/drawing/2014/main" id="{D9F4869D-C3CC-4C45-DBF1-2BD0AEA6735A}"/>
              </a:ext>
            </a:extLst>
          </p:cNvPr>
          <p:cNvGrpSpPr/>
          <p:nvPr/>
        </p:nvGrpSpPr>
        <p:grpSpPr>
          <a:xfrm>
            <a:off x="5835027" y="4885875"/>
            <a:ext cx="1019497" cy="803240"/>
            <a:chOff x="1887236" y="5025014"/>
            <a:chExt cx="1359329" cy="1070986"/>
          </a:xfrm>
        </p:grpSpPr>
        <p:sp>
          <p:nvSpPr>
            <p:cNvPr id="20" name="TextBox 19">
              <a:extLst>
                <a:ext uri="{FF2B5EF4-FFF2-40B4-BE49-F238E27FC236}">
                  <a16:creationId xmlns:a16="http://schemas.microsoft.com/office/drawing/2014/main" id="{ADD72F5E-97F9-D464-1084-1838F7B9D9AA}"/>
                </a:ext>
              </a:extLst>
            </p:cNvPr>
            <p:cNvSpPr txBox="1"/>
            <p:nvPr/>
          </p:nvSpPr>
          <p:spPr>
            <a:xfrm>
              <a:off x="1887236" y="5787841"/>
              <a:ext cx="1359329"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AGRICULTURAL</a:t>
              </a:r>
            </a:p>
          </p:txBody>
        </p:sp>
        <p:pic>
          <p:nvPicPr>
            <p:cNvPr id="21" name="Picture 20" descr="A picture containing drawing&#10;&#10;Description automatically generated">
              <a:extLst>
                <a:ext uri="{FF2B5EF4-FFF2-40B4-BE49-F238E27FC236}">
                  <a16:creationId xmlns:a16="http://schemas.microsoft.com/office/drawing/2014/main" id="{D055E185-20BA-21AD-6F45-ED4DF1B01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8244" y="5025014"/>
              <a:ext cx="743556" cy="726264"/>
            </a:xfrm>
            <a:prstGeom prst="rect">
              <a:avLst/>
            </a:prstGeom>
          </p:spPr>
        </p:pic>
      </p:grpSp>
      <p:grpSp>
        <p:nvGrpSpPr>
          <p:cNvPr id="22" name="Group 21">
            <a:extLst>
              <a:ext uri="{FF2B5EF4-FFF2-40B4-BE49-F238E27FC236}">
                <a16:creationId xmlns:a16="http://schemas.microsoft.com/office/drawing/2014/main" id="{CE37C015-6D6F-CEF2-AEDE-735E57C2103F}"/>
              </a:ext>
            </a:extLst>
          </p:cNvPr>
          <p:cNvGrpSpPr/>
          <p:nvPr/>
        </p:nvGrpSpPr>
        <p:grpSpPr>
          <a:xfrm>
            <a:off x="4811395" y="4887360"/>
            <a:ext cx="865505" cy="801754"/>
            <a:chOff x="522392" y="5026993"/>
            <a:chExt cx="1154007" cy="1069005"/>
          </a:xfrm>
        </p:grpSpPr>
        <p:sp>
          <p:nvSpPr>
            <p:cNvPr id="23" name="TextBox 22">
              <a:extLst>
                <a:ext uri="{FF2B5EF4-FFF2-40B4-BE49-F238E27FC236}">
                  <a16:creationId xmlns:a16="http://schemas.microsoft.com/office/drawing/2014/main" id="{6875994D-135F-62A0-7C23-6AFC0A08F708}"/>
                </a:ext>
              </a:extLst>
            </p:cNvPr>
            <p:cNvSpPr txBox="1"/>
            <p:nvPr/>
          </p:nvSpPr>
          <p:spPr>
            <a:xfrm>
              <a:off x="522392" y="5787839"/>
              <a:ext cx="1154007"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NONPROFIT</a:t>
              </a:r>
            </a:p>
          </p:txBody>
        </p:sp>
        <p:pic>
          <p:nvPicPr>
            <p:cNvPr id="24" name="Picture 23" descr="A picture containing drawing&#10;&#10;Description automatically generated">
              <a:extLst>
                <a:ext uri="{FF2B5EF4-FFF2-40B4-BE49-F238E27FC236}">
                  <a16:creationId xmlns:a16="http://schemas.microsoft.com/office/drawing/2014/main" id="{7EF5663E-9BBC-B724-8336-130922D5A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00" y="5026993"/>
              <a:ext cx="750482" cy="729635"/>
            </a:xfrm>
            <a:prstGeom prst="rect">
              <a:avLst/>
            </a:prstGeom>
          </p:spPr>
        </p:pic>
      </p:grpSp>
      <p:grpSp>
        <p:nvGrpSpPr>
          <p:cNvPr id="25" name="Group 24">
            <a:extLst>
              <a:ext uri="{FF2B5EF4-FFF2-40B4-BE49-F238E27FC236}">
                <a16:creationId xmlns:a16="http://schemas.microsoft.com/office/drawing/2014/main" id="{742250A4-2FB5-DD62-1EE4-7907F20095F5}"/>
              </a:ext>
            </a:extLst>
          </p:cNvPr>
          <p:cNvGrpSpPr/>
          <p:nvPr/>
        </p:nvGrpSpPr>
        <p:grpSpPr>
          <a:xfrm>
            <a:off x="7081353" y="4914849"/>
            <a:ext cx="733423" cy="774266"/>
            <a:chOff x="3549004" y="5063645"/>
            <a:chExt cx="977897" cy="1032355"/>
          </a:xfrm>
        </p:grpSpPr>
        <p:sp>
          <p:nvSpPr>
            <p:cNvPr id="26" name="TextBox 25">
              <a:extLst>
                <a:ext uri="{FF2B5EF4-FFF2-40B4-BE49-F238E27FC236}">
                  <a16:creationId xmlns:a16="http://schemas.microsoft.com/office/drawing/2014/main" id="{14DC6CE8-2231-42FE-0FD2-65A0E106AB85}"/>
                </a:ext>
              </a:extLst>
            </p:cNvPr>
            <p:cNvSpPr txBox="1"/>
            <p:nvPr/>
          </p:nvSpPr>
          <p:spPr>
            <a:xfrm>
              <a:off x="3549004" y="5787841"/>
              <a:ext cx="977897"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MIXED USE</a:t>
              </a:r>
            </a:p>
          </p:txBody>
        </p:sp>
        <p:pic>
          <p:nvPicPr>
            <p:cNvPr id="27" name="Picture 26" descr="A picture containing drawing, green&#10;&#10;Description automatically generated">
              <a:extLst>
                <a:ext uri="{FF2B5EF4-FFF2-40B4-BE49-F238E27FC236}">
                  <a16:creationId xmlns:a16="http://schemas.microsoft.com/office/drawing/2014/main" id="{59E390FF-6BCC-7FD1-A7DD-1FD8B8C992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4460" y="5063645"/>
              <a:ext cx="566987" cy="692984"/>
            </a:xfrm>
            <a:prstGeom prst="rect">
              <a:avLst/>
            </a:prstGeom>
          </p:spPr>
        </p:pic>
      </p:grpSp>
      <p:grpSp>
        <p:nvGrpSpPr>
          <p:cNvPr id="28" name="Group 27">
            <a:extLst>
              <a:ext uri="{FF2B5EF4-FFF2-40B4-BE49-F238E27FC236}">
                <a16:creationId xmlns:a16="http://schemas.microsoft.com/office/drawing/2014/main" id="{A997EF1A-B912-7232-4116-F8596F16B0BE}"/>
              </a:ext>
            </a:extLst>
          </p:cNvPr>
          <p:cNvGrpSpPr/>
          <p:nvPr/>
        </p:nvGrpSpPr>
        <p:grpSpPr>
          <a:xfrm>
            <a:off x="4892106" y="2603015"/>
            <a:ext cx="733423" cy="918968"/>
            <a:chOff x="630008" y="2144303"/>
            <a:chExt cx="977897" cy="1225291"/>
          </a:xfrm>
        </p:grpSpPr>
        <p:sp>
          <p:nvSpPr>
            <p:cNvPr id="29" name="TextBox 28">
              <a:extLst>
                <a:ext uri="{FF2B5EF4-FFF2-40B4-BE49-F238E27FC236}">
                  <a16:creationId xmlns:a16="http://schemas.microsoft.com/office/drawing/2014/main" id="{B51CE736-4AD4-4205-F2C7-FE8C18F7EA2D}"/>
                </a:ext>
              </a:extLst>
            </p:cNvPr>
            <p:cNvSpPr txBox="1"/>
            <p:nvPr/>
          </p:nvSpPr>
          <p:spPr>
            <a:xfrm>
              <a:off x="630008" y="3061435"/>
              <a:ext cx="977897"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OFFICE</a:t>
              </a:r>
            </a:p>
          </p:txBody>
        </p:sp>
        <p:pic>
          <p:nvPicPr>
            <p:cNvPr id="30" name="Picture 29" descr="A close up of a logo&#10;&#10;Description automatically generated">
              <a:extLst>
                <a:ext uri="{FF2B5EF4-FFF2-40B4-BE49-F238E27FC236}">
                  <a16:creationId xmlns:a16="http://schemas.microsoft.com/office/drawing/2014/main" id="{85FA55B8-3721-E8D1-F60D-4C1483D7DE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248" y="2144303"/>
              <a:ext cx="750617" cy="898548"/>
            </a:xfrm>
            <a:prstGeom prst="rect">
              <a:avLst/>
            </a:prstGeom>
          </p:spPr>
        </p:pic>
      </p:grpSp>
      <p:grpSp>
        <p:nvGrpSpPr>
          <p:cNvPr id="31" name="Group 30">
            <a:extLst>
              <a:ext uri="{FF2B5EF4-FFF2-40B4-BE49-F238E27FC236}">
                <a16:creationId xmlns:a16="http://schemas.microsoft.com/office/drawing/2014/main" id="{6574DBA8-105C-448D-E5B4-F39B7972A29A}"/>
              </a:ext>
            </a:extLst>
          </p:cNvPr>
          <p:cNvGrpSpPr/>
          <p:nvPr/>
        </p:nvGrpSpPr>
        <p:grpSpPr>
          <a:xfrm>
            <a:off x="5893198" y="2675646"/>
            <a:ext cx="861528" cy="846337"/>
            <a:chOff x="1964797" y="2241145"/>
            <a:chExt cx="1148704" cy="1128449"/>
          </a:xfrm>
        </p:grpSpPr>
        <p:sp>
          <p:nvSpPr>
            <p:cNvPr id="32" name="TextBox 31">
              <a:extLst>
                <a:ext uri="{FF2B5EF4-FFF2-40B4-BE49-F238E27FC236}">
                  <a16:creationId xmlns:a16="http://schemas.microsoft.com/office/drawing/2014/main" id="{14165B2F-734A-9530-CA93-68F87D992890}"/>
                </a:ext>
              </a:extLst>
            </p:cNvPr>
            <p:cNvSpPr txBox="1"/>
            <p:nvPr/>
          </p:nvSpPr>
          <p:spPr>
            <a:xfrm>
              <a:off x="1964797" y="3061435"/>
              <a:ext cx="1148704" cy="308159"/>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INDUSTRIAL</a:t>
              </a:r>
            </a:p>
          </p:txBody>
        </p:sp>
        <p:pic>
          <p:nvPicPr>
            <p:cNvPr id="33" name="Picture 32" descr="A close up of a sign&#10;&#10;Description automatically generated">
              <a:extLst>
                <a:ext uri="{FF2B5EF4-FFF2-40B4-BE49-F238E27FC236}">
                  <a16:creationId xmlns:a16="http://schemas.microsoft.com/office/drawing/2014/main" id="{A6882598-8262-C14A-184B-AAB8E0994A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8199" y="2241145"/>
              <a:ext cx="771713" cy="792856"/>
            </a:xfrm>
            <a:prstGeom prst="rect">
              <a:avLst/>
            </a:prstGeom>
          </p:spPr>
        </p:pic>
      </p:grpSp>
      <p:grpSp>
        <p:nvGrpSpPr>
          <p:cNvPr id="34" name="Group 33">
            <a:extLst>
              <a:ext uri="{FF2B5EF4-FFF2-40B4-BE49-F238E27FC236}">
                <a16:creationId xmlns:a16="http://schemas.microsoft.com/office/drawing/2014/main" id="{AC5A39CD-94FA-6D1A-073B-5B999375D51B}"/>
              </a:ext>
            </a:extLst>
          </p:cNvPr>
          <p:cNvGrpSpPr/>
          <p:nvPr/>
        </p:nvGrpSpPr>
        <p:grpSpPr>
          <a:xfrm>
            <a:off x="6991711" y="2603014"/>
            <a:ext cx="914039" cy="918968"/>
            <a:chOff x="3429481" y="2144303"/>
            <a:chExt cx="1218718" cy="1225290"/>
          </a:xfrm>
        </p:grpSpPr>
        <p:sp>
          <p:nvSpPr>
            <p:cNvPr id="35" name="TextBox 34">
              <a:extLst>
                <a:ext uri="{FF2B5EF4-FFF2-40B4-BE49-F238E27FC236}">
                  <a16:creationId xmlns:a16="http://schemas.microsoft.com/office/drawing/2014/main" id="{CCE485DB-5572-C315-278D-C501CF701D54}"/>
                </a:ext>
              </a:extLst>
            </p:cNvPr>
            <p:cNvSpPr txBox="1"/>
            <p:nvPr/>
          </p:nvSpPr>
          <p:spPr>
            <a:xfrm>
              <a:off x="3429481" y="3061435"/>
              <a:ext cx="1218718" cy="308158"/>
            </a:xfrm>
            <a:prstGeom prst="rect">
              <a:avLst/>
            </a:prstGeom>
            <a:noFill/>
          </p:spPr>
          <p:txBody>
            <a:bodyPr wrap="square" lIns="0" tIns="0" rIns="0" bIns="0" rtlCol="0" anchor="t">
              <a:noAutofit/>
            </a:bodyPr>
            <a:lstStyle/>
            <a:p>
              <a:pPr algn="ctr" defTabSz="685800">
                <a:lnSpc>
                  <a:spcPct val="130000"/>
                </a:lnSpc>
                <a:spcAft>
                  <a:spcPts val="450"/>
                </a:spcAft>
                <a:defRPr/>
              </a:pPr>
              <a:r>
                <a:rPr lang="en-US" sz="1050" b="1" spc="75" dirty="0">
                  <a:solidFill>
                    <a:prstClr val="black">
                      <a:lumMod val="65000"/>
                      <a:lumOff val="35000"/>
                    </a:prstClr>
                  </a:solidFill>
                  <a:latin typeface="Franklin Gothic Book"/>
                  <a:cs typeface="Franklin Gothic Book"/>
                </a:rPr>
                <a:t>MULTIFAMILY</a:t>
              </a:r>
            </a:p>
          </p:txBody>
        </p:sp>
        <p:pic>
          <p:nvPicPr>
            <p:cNvPr id="36" name="Picture 35" descr="A close up of a logo&#10;&#10;Description automatically generated">
              <a:extLst>
                <a:ext uri="{FF2B5EF4-FFF2-40B4-BE49-F238E27FC236}">
                  <a16:creationId xmlns:a16="http://schemas.microsoft.com/office/drawing/2014/main" id="{69F28C44-2751-FB10-CFEB-235E53FB9F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3282" y="2144303"/>
              <a:ext cx="911115" cy="898547"/>
            </a:xfrm>
            <a:prstGeom prst="rect">
              <a:avLst/>
            </a:prstGeom>
          </p:spPr>
        </p:pic>
      </p:grpSp>
    </p:spTree>
    <p:extLst>
      <p:ext uri="{BB962C8B-B14F-4D97-AF65-F5344CB8AC3E}">
        <p14:creationId xmlns:p14="http://schemas.microsoft.com/office/powerpoint/2010/main" val="1291772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TotalTime>
  <Words>917</Words>
  <Application>Microsoft Macintosh PowerPoint</Application>
  <PresentationFormat>On-screen Show (4:3)</PresentationFormat>
  <Paragraphs>135</Paragraphs>
  <Slides>12</Slides>
  <Notes>8</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9" baseType="lpstr">
      <vt:lpstr>Arial</vt:lpstr>
      <vt:lpstr>Arial Narrow</vt:lpstr>
      <vt:lpstr>Bitter Medium</vt:lpstr>
      <vt:lpstr>Calibri</vt:lpstr>
      <vt:lpstr>Calibri Light</vt:lpstr>
      <vt:lpstr>Century Gothic</vt:lpstr>
      <vt:lpstr>Franklin Gothic Book</vt:lpstr>
      <vt:lpstr>Gotham Bold</vt:lpstr>
      <vt:lpstr>Gotham-Medium</vt:lpstr>
      <vt:lpstr>Lato</vt:lpstr>
      <vt:lpstr>Libre Franklin</vt:lpstr>
      <vt:lpstr>Libre Franklin SemiBold</vt:lpstr>
      <vt:lpstr>Times New Roman</vt:lpstr>
      <vt:lpstr>Office Theme</vt:lpstr>
      <vt:lpstr>1_Office Theme</vt:lpstr>
      <vt:lpstr>2_Office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CPACE Program Overview</vt:lpstr>
      <vt:lpstr> CPACE Program Overview</vt:lpstr>
      <vt:lpstr>Businesses Reducing Impact on the Environment (BRITE) Program Overview</vt:lpstr>
      <vt:lpstr>BRITE Program Eligibility and Process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Howells</dc:creator>
  <cp:lastModifiedBy>Laura Howells</cp:lastModifiedBy>
  <cp:revision>6</cp:revision>
  <dcterms:created xsi:type="dcterms:W3CDTF">2023-06-20T18:43:30Z</dcterms:created>
  <dcterms:modified xsi:type="dcterms:W3CDTF">2023-06-21T17:49:09Z</dcterms:modified>
</cp:coreProperties>
</file>